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93" r:id="rId2"/>
    <p:sldId id="2594" r:id="rId3"/>
    <p:sldId id="2595" r:id="rId4"/>
    <p:sldId id="2596" r:id="rId5"/>
    <p:sldId id="2597" r:id="rId6"/>
    <p:sldId id="2598" r:id="rId7"/>
    <p:sldId id="2599" r:id="rId8"/>
    <p:sldId id="2600" r:id="rId9"/>
    <p:sldId id="2601" r:id="rId10"/>
    <p:sldId id="2602" r:id="rId11"/>
    <p:sldId id="2603" r:id="rId12"/>
    <p:sldId id="2604" r:id="rId13"/>
    <p:sldId id="2605" r:id="rId14"/>
    <p:sldId id="2606" r:id="rId15"/>
    <p:sldId id="2607" r:id="rId16"/>
    <p:sldId id="2608" r:id="rId17"/>
    <p:sldId id="2609" r:id="rId18"/>
    <p:sldId id="2610" r:id="rId19"/>
    <p:sldId id="2611" r:id="rId20"/>
    <p:sldId id="2612" r:id="rId21"/>
    <p:sldId id="2613" r:id="rId22"/>
    <p:sldId id="2614" r:id="rId23"/>
    <p:sldId id="2615" r:id="rId24"/>
    <p:sldId id="2616" r:id="rId25"/>
    <p:sldId id="2617" r:id="rId26"/>
    <p:sldId id="2618" r:id="rId27"/>
    <p:sldId id="2619" r:id="rId28"/>
    <p:sldId id="2620" r:id="rId29"/>
    <p:sldId id="2621" r:id="rId30"/>
    <p:sldId id="2622" r:id="rId31"/>
    <p:sldId id="2623" r:id="rId32"/>
    <p:sldId id="2624" r:id="rId33"/>
    <p:sldId id="2625" r:id="rId34"/>
    <p:sldId id="2626" r:id="rId35"/>
    <p:sldId id="2627" r:id="rId36"/>
    <p:sldId id="2628" r:id="rId37"/>
    <p:sldId id="2629" r:id="rId38"/>
    <p:sldId id="2630" r:id="rId39"/>
    <p:sldId id="2631" r:id="rId40"/>
    <p:sldId id="2632" r:id="rId41"/>
    <p:sldId id="2633" r:id="rId42"/>
    <p:sldId id="2634" r:id="rId43"/>
    <p:sldId id="2635" r:id="rId44"/>
    <p:sldId id="2636" r:id="rId45"/>
    <p:sldId id="2637" r:id="rId46"/>
    <p:sldId id="2638" r:id="rId47"/>
    <p:sldId id="2639" r:id="rId48"/>
    <p:sldId id="2640" r:id="rId49"/>
    <p:sldId id="2641" r:id="rId50"/>
    <p:sldId id="2642" r:id="rId51"/>
    <p:sldId id="3068" r:id="rId52"/>
  </p:sldIdLst>
  <p:sldSz cx="9144000" cy="5143500" type="screen16x9"/>
  <p:notesSz cx="10234613" cy="7099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CC0000"/>
    <a:srgbClr val="FFFFFF"/>
    <a:srgbClr val="66CCFF"/>
    <a:srgbClr val="3333CC"/>
    <a:srgbClr val="3333FF"/>
    <a:srgbClr val="6699FF"/>
    <a:srgbClr val="3366FF"/>
    <a:srgbClr val="FFFFCC"/>
    <a:srgbClr val="99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1" autoAdjust="0"/>
    <p:restoredTop sz="95062" autoAdjust="0"/>
  </p:normalViewPr>
  <p:slideViewPr>
    <p:cSldViewPr>
      <p:cViewPr varScale="1">
        <p:scale>
          <a:sx n="85" d="100"/>
          <a:sy n="85" d="100"/>
        </p:scale>
        <p:origin x="-73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2602" y="-99"/>
      </p:cViewPr>
      <p:guideLst>
        <p:guide orient="horz" pos="2236"/>
        <p:guide pos="3224"/>
      </p:guideLst>
    </p:cSldViewPr>
  </p:notesViewPr>
  <p:gridSpacing cx="93633925" cy="936339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93" tIns="45347" rIns="90693" bIns="45347" numCol="1" anchor="t" anchorCtr="0" compatLnSpc="1">
            <a:prstTxWarp prst="textNoShape">
              <a:avLst/>
            </a:prstTxWarp>
          </a:bodyPr>
          <a:lstStyle>
            <a:lvl1pPr defTabSz="906463">
              <a:defRPr sz="1100" b="0"/>
            </a:lvl1pPr>
          </a:lstStyle>
          <a:p>
            <a:endParaRPr lang="en-US" altLang="zh-TW"/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022" y="0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93" tIns="45347" rIns="90693" bIns="45347" numCol="1" anchor="t" anchorCtr="0" compatLnSpc="1">
            <a:prstTxWarp prst="textNoShape">
              <a:avLst/>
            </a:prstTxWarp>
          </a:bodyPr>
          <a:lstStyle>
            <a:lvl1pPr algn="r" defTabSz="906463">
              <a:defRPr sz="1100" b="0"/>
            </a:lvl1pPr>
          </a:lstStyle>
          <a:p>
            <a:endParaRPr lang="en-US" altLang="zh-TW"/>
          </a:p>
        </p:txBody>
      </p:sp>
      <p:sp>
        <p:nvSpPr>
          <p:cNvPr id="375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743619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93" tIns="45347" rIns="90693" bIns="45347" numCol="1" anchor="b" anchorCtr="0" compatLnSpc="1">
            <a:prstTxWarp prst="textNoShape">
              <a:avLst/>
            </a:prstTxWarp>
          </a:bodyPr>
          <a:lstStyle>
            <a:lvl1pPr defTabSz="906463">
              <a:defRPr sz="1100" b="0"/>
            </a:lvl1pPr>
          </a:lstStyle>
          <a:p>
            <a:endParaRPr lang="en-US" altLang="zh-TW"/>
          </a:p>
        </p:txBody>
      </p:sp>
      <p:sp>
        <p:nvSpPr>
          <p:cNvPr id="375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022" y="6743619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693" tIns="45347" rIns="90693" bIns="45347" numCol="1" anchor="b" anchorCtr="0" compatLnSpc="1">
            <a:prstTxWarp prst="textNoShape">
              <a:avLst/>
            </a:prstTxWarp>
          </a:bodyPr>
          <a:lstStyle>
            <a:lvl1pPr algn="r" defTabSz="906463">
              <a:defRPr sz="1100" b="0"/>
            </a:lvl1pPr>
          </a:lstStyle>
          <a:p>
            <a:fld id="{EE834688-C85D-4269-AC7A-81E0638460A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9" tIns="49119" rIns="98239" bIns="49119" numCol="1" anchor="t" anchorCtr="0" compatLnSpc="1">
            <a:prstTxWarp prst="textNoShape">
              <a:avLst/>
            </a:prstTxWarp>
          </a:bodyPr>
          <a:lstStyle>
            <a:lvl1pPr defTabSz="982663">
              <a:defRPr sz="1200" b="0"/>
            </a:lvl1pPr>
          </a:lstStyle>
          <a:p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022" y="0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9" tIns="49119" rIns="98239" bIns="49119" numCol="1" anchor="t" anchorCtr="0" compatLnSpc="1">
            <a:prstTxWarp prst="textNoShape">
              <a:avLst/>
            </a:prstTxWarp>
          </a:bodyPr>
          <a:lstStyle>
            <a:lvl1pPr algn="r" defTabSz="982663">
              <a:defRPr sz="1200" b="0"/>
            </a:lvl1pPr>
          </a:lstStyle>
          <a:p>
            <a:endParaRPr lang="en-US" altLang="zh-TW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2725" y="533400"/>
            <a:ext cx="4730750" cy="2660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5292" y="3371809"/>
            <a:ext cx="8184029" cy="319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9" tIns="49119" rIns="98239" bIns="491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43619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9" tIns="49119" rIns="98239" bIns="49119" numCol="1" anchor="b" anchorCtr="0" compatLnSpc="1">
            <a:prstTxWarp prst="textNoShape">
              <a:avLst/>
            </a:prstTxWarp>
          </a:bodyPr>
          <a:lstStyle>
            <a:lvl1pPr defTabSz="982663">
              <a:defRPr sz="1200" b="0"/>
            </a:lvl1pPr>
          </a:lstStyle>
          <a:p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022" y="6743619"/>
            <a:ext cx="4435304" cy="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39" tIns="49119" rIns="98239" bIns="49119" numCol="1" anchor="b" anchorCtr="0" compatLnSpc="1">
            <a:prstTxWarp prst="textNoShape">
              <a:avLst/>
            </a:prstTxWarp>
          </a:bodyPr>
          <a:lstStyle>
            <a:lvl1pPr algn="r" defTabSz="982663">
              <a:defRPr sz="1200" b="0"/>
            </a:lvl1pPr>
          </a:lstStyle>
          <a:p>
            <a:fld id="{048DB30C-12ED-4912-82AF-40403BC62F2D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016A79-53B3-41A3-B7DB-A3080D5C126F}" type="slidenum">
              <a:rPr lang="zh-TW" altLang="en-US"/>
              <a:pPr/>
              <a:t>1</a:t>
            </a:fld>
            <a:endParaRPr lang="en-US" altLang="zh-TW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9E337E-F2DD-457A-8B62-96BD6AFB1F50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5024E4-870E-49BB-BD46-CBBDAD0F462C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9709D-1FD6-46E4-A054-1B5DA3250F21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4D25BD-5D98-4B61-972E-97DF92FECE4C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AA4E6-D08F-4701-B11E-EEBB607F7CEA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C70FD-E6DA-4EF0-805E-9329EC1F706E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F85B4-EBBA-4887-BB58-B316EE95FE0C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262F97-0489-4560-B306-79E1AC168BA3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03DDB7-0794-4773-9D89-B049710C6232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3FC17-BB19-492A-AC22-F9000ED9BD35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8A7131-A2BD-447F-A8D9-21C96E2FAA5F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B49005-DEAB-4889-81AD-9146F34A1AA6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4897D-8E2B-45CA-A784-4DDE60E5852B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07667C-7338-492A-92B4-07A0CE3B7148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CBBC-E89F-4383-B8D8-7B8D562392B6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EE1B93-E968-41CA-AE6A-4310F59791E6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E165A-B3B5-4455-8ECF-6D42ECF9F225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034703-DE67-4B2D-863B-9E88F6BD0C5C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320D2-EE5B-480D-A09D-0DFB118D9F77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39122B-BC02-4D10-9715-A4B326326CBC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CA4E0A-13D4-41EA-911F-7492CBDAD224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7F2F-3A2A-4A16-AE05-EEB222C0054C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DAC58-82E8-45CC-9125-200A89C3C0AC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F35AF-85C9-446C-BC32-785EC5BC092C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F558E-99A6-472A-AF95-802CFFF11F85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736600" y="1254919"/>
            <a:ext cx="7772400" cy="1102519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19400"/>
            <a:ext cx="6400800" cy="13144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b="1" i="1">
                <a:latin typeface="Trebuchet MS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TW" dirty="0" smtClean="0"/>
              <a:t>Sub title</a:t>
            </a:r>
            <a:endParaRPr lang="zh-TW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4486275"/>
            <a:ext cx="2527300" cy="323850"/>
          </a:xfrm>
          <a:prstGeom prst="rect">
            <a:avLst/>
          </a:prstGeom>
        </p:spPr>
        <p:txBody>
          <a:bodyPr/>
          <a:lstStyle>
            <a:lvl1pPr algn="r">
              <a:buFontTx/>
              <a:buNone/>
              <a:defRPr sz="1400" b="1">
                <a:latin typeface="Trebuchet MS" pitchFamily="34" charset="0"/>
              </a:defRPr>
            </a:lvl1pPr>
            <a:lvl2pPr>
              <a:buFontTx/>
              <a:buNone/>
              <a:defRPr sz="1000"/>
            </a:lvl2pPr>
            <a:lvl3pPr>
              <a:buFontTx/>
              <a:buNone/>
              <a:defRPr sz="1000"/>
            </a:lvl3pPr>
            <a:lvl4pPr>
              <a:buFontTx/>
              <a:buNone/>
              <a:defRPr sz="1000"/>
            </a:lvl4pPr>
            <a:lvl5pPr>
              <a:buFontTx/>
              <a:buNone/>
              <a:defRPr sz="1000"/>
            </a:lvl5pPr>
          </a:lstStyle>
          <a:p>
            <a:pPr lvl="0"/>
            <a:r>
              <a:rPr lang="en-US" dirty="0" smtClean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1097318" y="1157288"/>
            <a:ext cx="6907577" cy="3371850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spcBef>
                <a:spcPts val="600"/>
              </a:spcBef>
              <a:buFontTx/>
              <a:buBlip>
                <a:blip r:embed="rId2"/>
              </a:buBlip>
              <a:defRPr sz="1600" b="1" baseline="0">
                <a:latin typeface="Trebuchet MS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buFont typeface="Symbol" pitchFamily="18" charset="2"/>
              <a:buChar char=""/>
              <a:defRPr sz="1400">
                <a:latin typeface="Trebuchet MS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200">
                <a:latin typeface="Trebuchet MS" pitchFamily="34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000"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en-US" altLang="zh-TW" dirty="0" smtClean="0"/>
              <a:t>Tier 1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Tier 2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Tier 3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Tier 4</a:t>
            </a:r>
            <a:endParaRPr lang="zh-TW" altLang="en-US" dirty="0" smtClean="0"/>
          </a:p>
        </p:txBody>
      </p:sp>
      <p:sp>
        <p:nvSpPr>
          <p:cNvPr id="4" name="標題 1"/>
          <p:cNvSpPr>
            <a:spLocks noGrp="1"/>
          </p:cNvSpPr>
          <p:nvPr>
            <p:ph type="title" hasCustomPrompt="1"/>
          </p:nvPr>
        </p:nvSpPr>
        <p:spPr>
          <a:xfrm>
            <a:off x="91399" y="0"/>
            <a:ext cx="82296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74367" y="651531"/>
            <a:ext cx="8595360" cy="4114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Tx/>
              <a:buBlip>
                <a:blip r:embed="rId2"/>
              </a:buBlip>
              <a:defRPr sz="1600" b="1">
                <a:latin typeface="Trebuchet MS" pitchFamily="34" charset="0"/>
              </a:defRPr>
            </a:lvl1pPr>
            <a:lvl2pPr>
              <a:spcBef>
                <a:spcPts val="600"/>
              </a:spcBef>
              <a:buFont typeface="Symbol" pitchFamily="18" charset="2"/>
              <a:buChar char=""/>
              <a:defRPr sz="1400">
                <a:latin typeface="Trebuchet MS" pitchFamily="34" charset="0"/>
              </a:defRPr>
            </a:lvl2pPr>
            <a:lvl3pPr>
              <a:spcBef>
                <a:spcPts val="600"/>
              </a:spcBef>
              <a:defRPr sz="1200">
                <a:latin typeface="Trebuchet MS" pitchFamily="34" charset="0"/>
              </a:defRPr>
            </a:lvl3pPr>
            <a:lvl4pPr>
              <a:spcBef>
                <a:spcPts val="600"/>
              </a:spcBef>
              <a:buFont typeface="Courier New" pitchFamily="49" charset="0"/>
              <a:buChar char="o"/>
              <a:defRPr sz="1000"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en-US" altLang="zh-TW" dirty="0" smtClean="0"/>
              <a:t>Tier 1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Tier 2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Tier 3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Tier 4</a:t>
            </a:r>
            <a:endParaRPr lang="zh-TW" altLang="en-US" dirty="0" smtClean="0"/>
          </a:p>
        </p:txBody>
      </p:sp>
      <p:sp>
        <p:nvSpPr>
          <p:cNvPr id="4" name="標題 1"/>
          <p:cNvSpPr>
            <a:spLocks noGrp="1"/>
          </p:cNvSpPr>
          <p:nvPr>
            <p:ph type="title" hasCustomPrompt="1"/>
          </p:nvPr>
        </p:nvSpPr>
        <p:spPr>
          <a:xfrm>
            <a:off x="91399" y="0"/>
            <a:ext cx="82296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Title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274323" y="651486"/>
            <a:ext cx="4206240" cy="4114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Tx/>
              <a:buBlip>
                <a:blip r:embed="rId2"/>
              </a:buBlip>
              <a:defRPr sz="1600" b="1">
                <a:latin typeface="Trebuchet MS" pitchFamily="34" charset="0"/>
              </a:defRPr>
            </a:lvl1pPr>
            <a:lvl2pPr>
              <a:spcBef>
                <a:spcPts val="600"/>
              </a:spcBef>
              <a:buFont typeface="Symbol" pitchFamily="18" charset="2"/>
              <a:buChar char=""/>
              <a:defRPr sz="1400">
                <a:latin typeface="Trebuchet MS" pitchFamily="34" charset="0"/>
              </a:defRPr>
            </a:lvl2pPr>
            <a:lvl3pPr>
              <a:spcBef>
                <a:spcPts val="600"/>
              </a:spcBef>
              <a:defRPr sz="1200">
                <a:latin typeface="Trebuchet MS" pitchFamily="34" charset="0"/>
              </a:defRPr>
            </a:lvl3pPr>
            <a:lvl4pPr>
              <a:spcBef>
                <a:spcPts val="600"/>
              </a:spcBef>
              <a:buFont typeface="Courier New" pitchFamily="49" charset="0"/>
              <a:buChar char="o"/>
              <a:defRPr sz="1000"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en-US" altLang="zh-TW" dirty="0" smtClean="0"/>
              <a:t>Tier 1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Tier 2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Tier 3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Tier 4h</a:t>
            </a:r>
            <a:endParaRPr lang="zh-TW" altLang="en-US" dirty="0" smtClean="0"/>
          </a:p>
        </p:txBody>
      </p:sp>
      <p:sp>
        <p:nvSpPr>
          <p:cNvPr id="6" name="內容版面配置區 2"/>
          <p:cNvSpPr>
            <a:spLocks noGrp="1"/>
          </p:cNvSpPr>
          <p:nvPr>
            <p:ph idx="10" hasCustomPrompt="1"/>
          </p:nvPr>
        </p:nvSpPr>
        <p:spPr>
          <a:xfrm>
            <a:off x="4663439" y="651486"/>
            <a:ext cx="4206240" cy="4114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Tx/>
              <a:buBlip>
                <a:blip r:embed="rId2"/>
              </a:buBlip>
              <a:defRPr sz="1600" b="1">
                <a:latin typeface="Trebuchet MS" pitchFamily="34" charset="0"/>
              </a:defRPr>
            </a:lvl1pPr>
            <a:lvl2pPr>
              <a:spcBef>
                <a:spcPts val="600"/>
              </a:spcBef>
              <a:buFont typeface="Symbol" pitchFamily="18" charset="2"/>
              <a:buChar char=""/>
              <a:defRPr sz="1400">
                <a:latin typeface="Trebuchet MS" pitchFamily="34" charset="0"/>
              </a:defRPr>
            </a:lvl2pPr>
            <a:lvl3pPr>
              <a:spcBef>
                <a:spcPts val="600"/>
              </a:spcBef>
              <a:defRPr sz="1200">
                <a:latin typeface="Trebuchet MS" pitchFamily="34" charset="0"/>
              </a:defRPr>
            </a:lvl3pPr>
            <a:lvl4pPr>
              <a:spcBef>
                <a:spcPts val="600"/>
              </a:spcBef>
              <a:buFont typeface="Courier New" pitchFamily="49" charset="0"/>
              <a:buChar char="o"/>
              <a:defRPr sz="1000"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en-US" altLang="zh-TW" dirty="0" smtClean="0"/>
              <a:t>Tier 1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Tier 2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Tier 3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Tier 4h</a:t>
            </a:r>
            <a:endParaRPr lang="zh-TW" altLang="en-US" dirty="0" smtClean="0"/>
          </a:p>
        </p:txBody>
      </p:sp>
      <p:sp>
        <p:nvSpPr>
          <p:cNvPr id="5" name="標題 1"/>
          <p:cNvSpPr>
            <a:spLocks noGrp="1"/>
          </p:cNvSpPr>
          <p:nvPr>
            <p:ph type="title" hasCustomPrompt="1"/>
          </p:nvPr>
        </p:nvSpPr>
        <p:spPr>
          <a:xfrm>
            <a:off x="91399" y="0"/>
            <a:ext cx="82296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Title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1967866"/>
            <a:ext cx="7772400" cy="1021556"/>
          </a:xfrm>
          <a:prstGeom prst="rect">
            <a:avLst/>
          </a:prstGeom>
        </p:spPr>
        <p:txBody>
          <a:bodyPr anchor="t"/>
          <a:lstStyle>
            <a:lvl1pPr algn="ctr">
              <a:defRPr sz="2400" b="1" cap="none" baseline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Section Title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 hasCustomPrompt="1"/>
          </p:nvPr>
        </p:nvSpPr>
        <p:spPr>
          <a:xfrm>
            <a:off x="91399" y="0"/>
            <a:ext cx="82296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chemeClr val="tx1"/>
                </a:solidFill>
                <a:effectLst/>
                <a:latin typeface="Trebuchet MS" pitchFamily="34" charset="0"/>
              </a:defRPr>
            </a:lvl1pPr>
          </a:lstStyle>
          <a:p>
            <a:r>
              <a:rPr lang="en-US" altLang="zh-TW" dirty="0" smtClean="0"/>
              <a:t>Title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20" y="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56"/>
          <p:cNvSpPr>
            <a:spLocks noChangeArrowheads="1"/>
          </p:cNvSpPr>
          <p:nvPr userDrawn="1"/>
        </p:nvSpPr>
        <p:spPr bwMode="auto">
          <a:xfrm>
            <a:off x="0" y="468653"/>
            <a:ext cx="9144000" cy="91440"/>
          </a:xfrm>
          <a:prstGeom prst="rect">
            <a:avLst/>
          </a:prstGeom>
          <a:gradFill rotWithShape="1">
            <a:gsLst>
              <a:gs pos="0">
                <a:srgbClr val="280000"/>
              </a:gs>
              <a:gs pos="50000">
                <a:srgbClr val="FF4B4B"/>
              </a:gs>
              <a:gs pos="100000">
                <a:srgbClr val="2800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 sz="1400">
              <a:solidFill>
                <a:schemeClr val="bg1"/>
              </a:solidFill>
              <a:latin typeface="Franklin Gothic Medium" pitchFamily="34" charset="0"/>
              <a:ea typeface="PMingLiU" pitchFamily="18" charset="-120"/>
            </a:endParaRPr>
          </a:p>
        </p:txBody>
      </p:sp>
      <p:sp>
        <p:nvSpPr>
          <p:cNvPr id="1086" name="Text Box 62"/>
          <p:cNvSpPr txBox="1">
            <a:spLocks noChangeArrowheads="1"/>
          </p:cNvSpPr>
          <p:nvPr userDrawn="1"/>
        </p:nvSpPr>
        <p:spPr bwMode="auto">
          <a:xfrm>
            <a:off x="7728857" y="0"/>
            <a:ext cx="1415143" cy="274320"/>
          </a:xfrm>
          <a:prstGeom prst="rect">
            <a:avLst/>
          </a:prstGeom>
          <a:gradFill rotWithShape="1">
            <a:gsLst>
              <a:gs pos="0">
                <a:srgbClr val="FF0000">
                  <a:gamma/>
                  <a:shade val="0"/>
                  <a:invGamma/>
                </a:srgbClr>
              </a:gs>
              <a:gs pos="100000">
                <a:srgbClr val="FF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smtClean="0">
                <a:solidFill>
                  <a:schemeClr val="bg1"/>
                </a:solidFill>
                <a:ea typeface="PMingLiU" pitchFamily="18" charset="-120"/>
              </a:rPr>
              <a:t>Confidential</a:t>
            </a:r>
            <a:endParaRPr lang="en-US" altLang="zh-TW" sz="1400" dirty="0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1093" name="Rectangle 69"/>
          <p:cNvSpPr>
            <a:spLocks noChangeArrowheads="1"/>
          </p:cNvSpPr>
          <p:nvPr userDrawn="1"/>
        </p:nvSpPr>
        <p:spPr bwMode="auto">
          <a:xfrm>
            <a:off x="1828766" y="4857725"/>
            <a:ext cx="5852160" cy="182880"/>
          </a:xfrm>
          <a:prstGeom prst="rect">
            <a:avLst/>
          </a:prstGeom>
          <a:gradFill rotWithShape="1">
            <a:gsLst>
              <a:gs pos="0">
                <a:srgbClr val="FF1919"/>
              </a:gs>
              <a:gs pos="50000">
                <a:srgbClr val="280000"/>
              </a:gs>
              <a:gs pos="100000">
                <a:srgbClr val="FF191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 sz="1200">
                <a:solidFill>
                  <a:schemeClr val="bg1"/>
                </a:solidFill>
                <a:latin typeface="Franklin Gothic Medium" pitchFamily="34" charset="0"/>
                <a:ea typeface="新細明體" pitchFamily="18" charset="-120"/>
              </a:rPr>
              <a:t>Toward Yield Excellence</a:t>
            </a:r>
          </a:p>
        </p:txBody>
      </p:sp>
      <p:sp>
        <p:nvSpPr>
          <p:cNvPr id="1094" name="Text Box 70"/>
          <p:cNvSpPr txBox="1">
            <a:spLocks noChangeArrowheads="1"/>
          </p:cNvSpPr>
          <p:nvPr userDrawn="1"/>
        </p:nvSpPr>
        <p:spPr bwMode="auto">
          <a:xfrm>
            <a:off x="7132286" y="4857725"/>
            <a:ext cx="54864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 anchorCtr="1">
            <a:no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  <a:ea typeface="PMingLiU" pitchFamily="18" charset="-120"/>
              </a:rPr>
              <a:t>P.</a:t>
            </a:r>
            <a:fld id="{97C629D4-B5C2-4044-995E-3008CED3B0CE}" type="slidenum">
              <a:rPr lang="en-US" altLang="zh-TW" sz="1000">
                <a:solidFill>
                  <a:schemeClr val="bg1"/>
                </a:solidFill>
                <a:ea typeface="PMingLiU" pitchFamily="18" charset="-120"/>
              </a:rPr>
              <a:pPr algn="ctr"/>
              <a:t>‹#›</a:t>
            </a:fld>
            <a:endParaRPr lang="en-US" altLang="zh-TW" sz="1000" dirty="0">
              <a:solidFill>
                <a:schemeClr val="bg1"/>
              </a:solidFill>
              <a:ea typeface="PMingLiU" pitchFamily="18" charset="-120"/>
            </a:endParaRPr>
          </a:p>
        </p:txBody>
      </p:sp>
      <p:pic>
        <p:nvPicPr>
          <p:cNvPr id="1032" name="Picture 71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1473" y="4857725"/>
            <a:ext cx="1463040" cy="1772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7507130" y="240030"/>
            <a:ext cx="1641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0" dirty="0" smtClean="0">
                <a:latin typeface="Trebuchet MS" pitchFamily="34" charset="0"/>
              </a:rPr>
              <a:t>HMI Internal </a:t>
            </a:r>
            <a:r>
              <a:rPr lang="en-US" sz="1400" b="1" dirty="0" smtClean="0">
                <a:latin typeface="Trebuchet MS" pitchFamily="34" charset="0"/>
              </a:rPr>
              <a:t>Only</a:t>
            </a:r>
            <a:endParaRPr lang="en-US" sz="1400" b="1" dirty="0">
              <a:latin typeface="Trebuchet MS" pitchFamily="34" charset="0"/>
            </a:endParaRPr>
          </a:p>
        </p:txBody>
      </p:sp>
      <p:sp>
        <p:nvSpPr>
          <p:cNvPr id="9" name="Rectangle 72"/>
          <p:cNvSpPr>
            <a:spLocks noChangeArrowheads="1"/>
          </p:cNvSpPr>
          <p:nvPr userDrawn="1"/>
        </p:nvSpPr>
        <p:spPr bwMode="auto">
          <a:xfrm>
            <a:off x="7953961" y="4762710"/>
            <a:ext cx="10985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 anchorCtr="1">
            <a:spAutoFit/>
          </a:bodyPr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DFKai-SB" pitchFamily="65" charset="-120"/>
              </a:rPr>
              <a:t>漢民微測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9" r:id="rId3"/>
    <p:sldLayoutId id="2147483663" r:id="rId4"/>
    <p:sldLayoutId id="2147483658" r:id="rId5"/>
    <p:sldLayoutId id="2147483662" r:id="rId6"/>
    <p:sldLayoutId id="2147483664" r:id="rId7"/>
    <p:sldLayoutId id="2147483665" r:id="rId8"/>
    <p:sldLayoutId id="2147483667" r:id="rId9"/>
    <p:sldLayoutId id="214748367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27.gif"/><Relationship Id="rId10" Type="http://schemas.openxmlformats.org/officeDocument/2006/relationships/image" Target="../media/image32.gi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wmf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3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0"/>
            <a:ext cx="51603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flatTx/>
          </a:bodyPr>
          <a:lstStyle/>
          <a:p>
            <a:pPr algn="ctr" eaLnBrk="0" hangingPunct="0"/>
            <a:r>
              <a:rPr lang="en-US" altLang="zh-TW" sz="2400" b="1" dirty="0">
                <a:latin typeface="Trebuchet MS" pitchFamily="34" charset="0"/>
                <a:ea typeface="新細明體" pitchFamily="18" charset="-120"/>
              </a:rPr>
              <a:t>Hermes </a:t>
            </a:r>
            <a:r>
              <a:rPr lang="en-US" altLang="zh-TW" sz="2400" b="1" dirty="0" err="1">
                <a:latin typeface="Trebuchet MS" pitchFamily="34" charset="0"/>
                <a:ea typeface="新細明體" pitchFamily="18" charset="-120"/>
              </a:rPr>
              <a:t>Microvision</a:t>
            </a:r>
            <a:r>
              <a:rPr lang="en-US" altLang="zh-TW" sz="2400" b="1" dirty="0">
                <a:latin typeface="Trebuchet MS" pitchFamily="34" charset="0"/>
                <a:ea typeface="新細明體" pitchFamily="18" charset="-120"/>
              </a:rPr>
              <a:t>, Inc.  Presents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31562" y="1459285"/>
            <a:ext cx="7707313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5400" b="1" dirty="0">
                <a:latin typeface="Trebuchet MS" pitchFamily="34" charset="0"/>
                <a:ea typeface="新細明體" pitchFamily="18" charset="-120"/>
              </a:rPr>
              <a:t>Application Development &amp;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Oval 2"/>
          <p:cNvSpPr>
            <a:spLocks noChangeArrowheads="1"/>
          </p:cNvSpPr>
          <p:nvPr/>
        </p:nvSpPr>
        <p:spPr bwMode="auto">
          <a:xfrm>
            <a:off x="44450" y="1858566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3619500" y="1028700"/>
            <a:ext cx="1651000" cy="1532335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324100" y="1028700"/>
            <a:ext cx="1041400" cy="1532335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1003300" y="1009650"/>
            <a:ext cx="977900" cy="1532335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107950" y="1970485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977900" y="1059657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Location 	</a:t>
            </a:r>
            <a:r>
              <a:rPr lang="en-US" altLang="zh-TW" dirty="0" smtClean="0">
                <a:latin typeface="Trebuchet MS" pitchFamily="34" charset="0"/>
                <a:ea typeface="新細明體" pitchFamily="18" charset="-120"/>
              </a:rPr>
              <a:t> DOI </a:t>
            </a: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Type 		Image Type 				</a:t>
            </a:r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2324100" y="2216944"/>
            <a:ext cx="1028700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auto">
          <a:xfrm>
            <a:off x="1962151" y="2102644"/>
            <a:ext cx="352425" cy="24765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40" name="Line 20"/>
          <p:cNvSpPr>
            <a:spLocks noChangeShapeType="1"/>
          </p:cNvSpPr>
          <p:nvPr/>
        </p:nvSpPr>
        <p:spPr bwMode="auto">
          <a:xfrm>
            <a:off x="3359150" y="1654969"/>
            <a:ext cx="274638" cy="345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7541" name="Line 21"/>
          <p:cNvSpPr>
            <a:spLocks noChangeShapeType="1"/>
          </p:cNvSpPr>
          <p:nvPr/>
        </p:nvSpPr>
        <p:spPr bwMode="auto">
          <a:xfrm>
            <a:off x="3341688" y="2336006"/>
            <a:ext cx="2921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3622675" y="2200276"/>
            <a:ext cx="1638300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07543" name="Line 23"/>
          <p:cNvSpPr>
            <a:spLocks noChangeShapeType="1"/>
          </p:cNvSpPr>
          <p:nvPr/>
        </p:nvSpPr>
        <p:spPr bwMode="auto">
          <a:xfrm flipV="1">
            <a:off x="1962150" y="1650206"/>
            <a:ext cx="36830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44" name="Text Box 24"/>
          <p:cNvSpPr txBox="1">
            <a:spLocks noChangeArrowheads="1"/>
          </p:cNvSpPr>
          <p:nvPr/>
        </p:nvSpPr>
        <p:spPr bwMode="auto">
          <a:xfrm>
            <a:off x="2333626" y="1519238"/>
            <a:ext cx="10191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>
            <a:off x="777875" y="2116931"/>
            <a:ext cx="20955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46" name="Rectangle 26"/>
          <p:cNvSpPr>
            <a:spLocks noChangeArrowheads="1"/>
          </p:cNvSpPr>
          <p:nvPr/>
        </p:nvSpPr>
        <p:spPr bwMode="auto">
          <a:xfrm>
            <a:off x="1012826" y="1993107"/>
            <a:ext cx="957263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Surface</a:t>
            </a:r>
          </a:p>
        </p:txBody>
      </p:sp>
      <p:sp>
        <p:nvSpPr>
          <p:cNvPr id="107547" name="Line 27"/>
          <p:cNvSpPr>
            <a:spLocks noChangeShapeType="1"/>
          </p:cNvSpPr>
          <p:nvPr/>
        </p:nvSpPr>
        <p:spPr bwMode="auto">
          <a:xfrm flipV="1">
            <a:off x="3340100" y="1643063"/>
            <a:ext cx="293688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7548" name="Rectangle 28"/>
          <p:cNvSpPr>
            <a:spLocks noChangeArrowheads="1"/>
          </p:cNvSpPr>
          <p:nvPr/>
        </p:nvSpPr>
        <p:spPr bwMode="auto">
          <a:xfrm>
            <a:off x="3619501" y="1506141"/>
            <a:ext cx="1501501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107549" name="Rectangle 29"/>
          <p:cNvSpPr>
            <a:spLocks noChangeArrowheads="1"/>
          </p:cNvSpPr>
          <p:nvPr/>
        </p:nvSpPr>
        <p:spPr bwMode="auto">
          <a:xfrm>
            <a:off x="3625851" y="1856185"/>
            <a:ext cx="163512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07564" name="Rectangle 44"/>
          <p:cNvSpPr>
            <a:spLocks noChangeArrowheads="1"/>
          </p:cNvSpPr>
          <p:nvPr/>
        </p:nvSpPr>
        <p:spPr bwMode="auto">
          <a:xfrm>
            <a:off x="5673725" y="891779"/>
            <a:ext cx="319563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General Guidelines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Positive mode or negative mode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Proper scan direction and/or average modes impose different charging rate, thus VC may differs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Proper charging rate against discharging rate is the key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Trade off for charging control may frequently apply. 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Pre-scan or post scan may help VC enhancement or charging control</a:t>
            </a:r>
          </a:p>
        </p:txBody>
      </p:sp>
      <p:graphicFrame>
        <p:nvGraphicFramePr>
          <p:cNvPr id="107566" name="Object 46"/>
          <p:cNvGraphicFramePr>
            <a:graphicFrameLocks/>
          </p:cNvGraphicFramePr>
          <p:nvPr/>
        </p:nvGraphicFramePr>
        <p:xfrm>
          <a:off x="992189" y="2620566"/>
          <a:ext cx="1462087" cy="1096565"/>
        </p:xfrm>
        <a:graphic>
          <a:graphicData uri="http://schemas.openxmlformats.org/presentationml/2006/ole">
            <p:oleObj spid="_x0000_s1092610" name="PhotoImpact" r:id="rId4" imgW="4876190" imgH="4876190" progId="">
              <p:embed/>
            </p:oleObj>
          </a:graphicData>
        </a:graphic>
      </p:graphicFrame>
      <p:graphicFrame>
        <p:nvGraphicFramePr>
          <p:cNvPr id="107569" name="Object 49"/>
          <p:cNvGraphicFramePr>
            <a:graphicFrameLocks/>
          </p:cNvGraphicFramePr>
          <p:nvPr/>
        </p:nvGraphicFramePr>
        <p:xfrm>
          <a:off x="992189" y="3757613"/>
          <a:ext cx="1462087" cy="1096566"/>
        </p:xfrm>
        <a:graphic>
          <a:graphicData uri="http://schemas.openxmlformats.org/presentationml/2006/ole">
            <p:oleObj spid="_x0000_s1092611" name="PhotoImpact" r:id="rId5" imgW="990476" imgH="952129" progId="">
              <p:embed/>
            </p:oleObj>
          </a:graphicData>
        </a:graphic>
      </p:graphicFrame>
      <p:pic>
        <p:nvPicPr>
          <p:cNvPr id="107570" name="Picture 50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5550" y="2632473"/>
            <a:ext cx="1462088" cy="109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572" name="Text Box 52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DOI-Surface-Electrical-VC</a:t>
            </a:r>
          </a:p>
        </p:txBody>
      </p:sp>
      <p:pic>
        <p:nvPicPr>
          <p:cNvPr id="107575" name="Picture 55" descr="patch-40nm_6123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7138" y="3763566"/>
            <a:ext cx="1479550" cy="1109663"/>
          </a:xfrm>
          <a:prstGeom prst="rect">
            <a:avLst/>
          </a:prstGeom>
          <a:noFill/>
        </p:spPr>
      </p:pic>
      <p:pic>
        <p:nvPicPr>
          <p:cNvPr id="107576" name="Picture 56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97325" y="3777854"/>
            <a:ext cx="1462088" cy="109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77" name="Line 57"/>
          <p:cNvSpPr>
            <a:spLocks noChangeShapeType="1"/>
          </p:cNvSpPr>
          <p:nvPr/>
        </p:nvSpPr>
        <p:spPr bwMode="auto">
          <a:xfrm flipV="1">
            <a:off x="3416300" y="4295775"/>
            <a:ext cx="1193800" cy="952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aphicFrame>
        <p:nvGraphicFramePr>
          <p:cNvPr id="107578" name="Object 58"/>
          <p:cNvGraphicFramePr>
            <a:graphicFrameLocks noChangeAspect="1"/>
          </p:cNvGraphicFramePr>
          <p:nvPr/>
        </p:nvGraphicFramePr>
        <p:xfrm>
          <a:off x="4017964" y="2628900"/>
          <a:ext cx="1463675" cy="1091804"/>
        </p:xfrm>
        <a:graphic>
          <a:graphicData uri="http://schemas.openxmlformats.org/presentationml/2006/ole">
            <p:oleObj spid="_x0000_s1092612" name="PhotoImpact" r:id="rId9" imgW="3400000" imgH="34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Oval 2"/>
          <p:cNvSpPr>
            <a:spLocks noChangeArrowheads="1"/>
          </p:cNvSpPr>
          <p:nvPr/>
        </p:nvSpPr>
        <p:spPr bwMode="auto">
          <a:xfrm>
            <a:off x="88900" y="1846660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3619500" y="1162051"/>
            <a:ext cx="1651000" cy="1508522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2324100" y="1162051"/>
            <a:ext cx="1041400" cy="1508522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1003300" y="1143001"/>
            <a:ext cx="977900" cy="1508522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152400" y="1958579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977900" y="1176338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12650" name="Line 10"/>
          <p:cNvSpPr>
            <a:spLocks noChangeShapeType="1"/>
          </p:cNvSpPr>
          <p:nvPr/>
        </p:nvSpPr>
        <p:spPr bwMode="auto">
          <a:xfrm>
            <a:off x="806451" y="2125267"/>
            <a:ext cx="244475" cy="2381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1012826" y="1955006"/>
            <a:ext cx="957263" cy="4770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Buried </a:t>
            </a:r>
          </a:p>
          <a:p>
            <a:pPr algn="ctr"/>
            <a:r>
              <a:rPr lang="en-US" altLang="zh-TW" sz="900" b="1">
                <a:latin typeface="Trebuchet MS" pitchFamily="34" charset="0"/>
                <a:ea typeface="新細明體" pitchFamily="18" charset="-120"/>
              </a:rPr>
              <a:t>(CMP/Cap)</a:t>
            </a:r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 flipV="1">
            <a:off x="1990726" y="1939528"/>
            <a:ext cx="333375" cy="20002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55" name="Line 15"/>
          <p:cNvSpPr>
            <a:spLocks noChangeShapeType="1"/>
          </p:cNvSpPr>
          <p:nvPr/>
        </p:nvSpPr>
        <p:spPr bwMode="auto">
          <a:xfrm>
            <a:off x="1990725" y="2177654"/>
            <a:ext cx="342900" cy="1643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3625851" y="1762125"/>
            <a:ext cx="1635125" cy="369332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12669" name="Text Box 29"/>
          <p:cNvSpPr txBox="1">
            <a:spLocks noChangeArrowheads="1"/>
          </p:cNvSpPr>
          <p:nvPr/>
        </p:nvSpPr>
        <p:spPr bwMode="auto">
          <a:xfrm>
            <a:off x="3622675" y="2265760"/>
            <a:ext cx="16383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12672" name="Text Box 32"/>
          <p:cNvSpPr txBox="1">
            <a:spLocks noChangeArrowheads="1"/>
          </p:cNvSpPr>
          <p:nvPr/>
        </p:nvSpPr>
        <p:spPr bwMode="auto">
          <a:xfrm>
            <a:off x="2333626" y="1770460"/>
            <a:ext cx="1019175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12673" name="Text Box 33"/>
          <p:cNvSpPr txBox="1">
            <a:spLocks noChangeArrowheads="1"/>
          </p:cNvSpPr>
          <p:nvPr/>
        </p:nvSpPr>
        <p:spPr bwMode="auto">
          <a:xfrm>
            <a:off x="2324100" y="2256235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12674" name="Line 34"/>
          <p:cNvSpPr>
            <a:spLocks noChangeShapeType="1"/>
          </p:cNvSpPr>
          <p:nvPr/>
        </p:nvSpPr>
        <p:spPr bwMode="auto">
          <a:xfrm>
            <a:off x="3379788" y="2394347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79" name="Line 39"/>
          <p:cNvSpPr>
            <a:spLocks noChangeShapeType="1"/>
          </p:cNvSpPr>
          <p:nvPr/>
        </p:nvSpPr>
        <p:spPr bwMode="auto">
          <a:xfrm>
            <a:off x="3389313" y="1899047"/>
            <a:ext cx="228600" cy="952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5343525" y="853679"/>
            <a:ext cx="3571875" cy="158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Guidelines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Limited by SE’s escape depth, not a typical application for EBI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endParaRPr lang="en-US" altLang="zh-TW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12685" name="Text Box 45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DOI-Subsurface-Physical-MC</a:t>
            </a:r>
          </a:p>
        </p:txBody>
      </p:sp>
      <p:graphicFrame>
        <p:nvGraphicFramePr>
          <p:cNvPr id="112686" name="Object 46"/>
          <p:cNvGraphicFramePr>
            <a:graphicFrameLocks noChangeAspect="1"/>
          </p:cNvGraphicFramePr>
          <p:nvPr/>
        </p:nvGraphicFramePr>
        <p:xfrm>
          <a:off x="966788" y="2850356"/>
          <a:ext cx="2578100" cy="1738313"/>
        </p:xfrm>
        <a:graphic>
          <a:graphicData uri="http://schemas.openxmlformats.org/presentationml/2006/ole">
            <p:oleObj spid="_x0000_s1093634" r:id="rId4" imgW="3822222" imgH="3428571" progId="">
              <p:embed/>
            </p:oleObj>
          </a:graphicData>
        </a:graphic>
      </p:graphicFrame>
      <p:graphicFrame>
        <p:nvGraphicFramePr>
          <p:cNvPr id="112687" name="Object 47"/>
          <p:cNvGraphicFramePr>
            <a:graphicFrameLocks noChangeAspect="1"/>
          </p:cNvGraphicFramePr>
          <p:nvPr/>
        </p:nvGraphicFramePr>
        <p:xfrm>
          <a:off x="4857750" y="2851547"/>
          <a:ext cx="2649538" cy="1741884"/>
        </p:xfrm>
        <a:graphic>
          <a:graphicData uri="http://schemas.openxmlformats.org/presentationml/2006/ole">
            <p:oleObj spid="_x0000_s1093635" r:id="rId5" imgW="3085714" imgH="2704762" progId="">
              <p:embed/>
            </p:oleObj>
          </a:graphicData>
        </a:graphic>
      </p:graphicFrame>
      <p:sp>
        <p:nvSpPr>
          <p:cNvPr id="112688" name="Text Box 48"/>
          <p:cNvSpPr txBox="1">
            <a:spLocks noChangeArrowheads="1"/>
          </p:cNvSpPr>
          <p:nvPr/>
        </p:nvSpPr>
        <p:spPr bwMode="auto">
          <a:xfrm>
            <a:off x="2819400" y="4362450"/>
            <a:ext cx="80010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1kEV</a:t>
            </a:r>
          </a:p>
        </p:txBody>
      </p:sp>
      <p:sp>
        <p:nvSpPr>
          <p:cNvPr id="112689" name="Text Box 49"/>
          <p:cNvSpPr txBox="1">
            <a:spLocks noChangeArrowheads="1"/>
          </p:cNvSpPr>
          <p:nvPr/>
        </p:nvSpPr>
        <p:spPr bwMode="auto">
          <a:xfrm>
            <a:off x="6584950" y="4357688"/>
            <a:ext cx="95250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1.5kEV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Oval 2"/>
          <p:cNvSpPr>
            <a:spLocks noChangeArrowheads="1"/>
          </p:cNvSpPr>
          <p:nvPr/>
        </p:nvSpPr>
        <p:spPr bwMode="auto">
          <a:xfrm>
            <a:off x="88900" y="1429941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3619500" y="945356"/>
            <a:ext cx="1651000" cy="1177529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324100" y="945356"/>
            <a:ext cx="1041400" cy="1177529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1003300" y="926307"/>
            <a:ext cx="977900" cy="1184672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152400" y="1541860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977900" y="967979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14698" name="Line 10"/>
          <p:cNvSpPr>
            <a:spLocks noChangeShapeType="1"/>
          </p:cNvSpPr>
          <p:nvPr/>
        </p:nvSpPr>
        <p:spPr bwMode="auto">
          <a:xfrm>
            <a:off x="806451" y="1708548"/>
            <a:ext cx="244475" cy="2381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012826" y="1538288"/>
            <a:ext cx="957263" cy="4770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Buried </a:t>
            </a:r>
          </a:p>
          <a:p>
            <a:pPr algn="ctr"/>
            <a:r>
              <a:rPr lang="en-US" altLang="zh-TW" sz="900" b="1">
                <a:latin typeface="Trebuchet MS" pitchFamily="34" charset="0"/>
                <a:ea typeface="新細明體" pitchFamily="18" charset="-120"/>
              </a:rPr>
              <a:t>(CMP/Cap)</a:t>
            </a:r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V="1">
            <a:off x="1990726" y="1522810"/>
            <a:ext cx="333375" cy="20002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>
            <a:off x="1990725" y="1760935"/>
            <a:ext cx="342900" cy="164306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>
            <a:off x="3625851" y="1345406"/>
            <a:ext cx="163512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3622675" y="1757363"/>
            <a:ext cx="1638300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14720" name="Text Box 32"/>
          <p:cNvSpPr txBox="1">
            <a:spLocks noChangeArrowheads="1"/>
          </p:cNvSpPr>
          <p:nvPr/>
        </p:nvSpPr>
        <p:spPr bwMode="auto">
          <a:xfrm>
            <a:off x="2333626" y="1353742"/>
            <a:ext cx="1019175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14721" name="Text Box 33"/>
          <p:cNvSpPr txBox="1">
            <a:spLocks noChangeArrowheads="1"/>
          </p:cNvSpPr>
          <p:nvPr/>
        </p:nvSpPr>
        <p:spPr bwMode="auto">
          <a:xfrm>
            <a:off x="2324100" y="1747838"/>
            <a:ext cx="1028700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14722" name="Line 34"/>
          <p:cNvSpPr>
            <a:spLocks noChangeShapeType="1"/>
          </p:cNvSpPr>
          <p:nvPr/>
        </p:nvSpPr>
        <p:spPr bwMode="auto">
          <a:xfrm>
            <a:off x="3379788" y="1885950"/>
            <a:ext cx="25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727" name="Line 39"/>
          <p:cNvSpPr>
            <a:spLocks noChangeShapeType="1"/>
          </p:cNvSpPr>
          <p:nvPr/>
        </p:nvSpPr>
        <p:spPr bwMode="auto">
          <a:xfrm>
            <a:off x="3389313" y="1482329"/>
            <a:ext cx="190500" cy="3810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4730" name="Rectangle 42"/>
          <p:cNvSpPr>
            <a:spLocks noChangeArrowheads="1"/>
          </p:cNvSpPr>
          <p:nvPr/>
        </p:nvSpPr>
        <p:spPr bwMode="auto">
          <a:xfrm>
            <a:off x="5394951" y="742970"/>
            <a:ext cx="3613150" cy="413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TW" b="1" dirty="0">
                <a:latin typeface="Trebuchet MS" pitchFamily="34" charset="0"/>
                <a:ea typeface="新細明體" pitchFamily="18" charset="-120"/>
              </a:rPr>
              <a:t>Guidelines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Positive (+) mode: Extraction + Lo-LE; Positive flood/pre-scan helps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Negative (-) mode: Retarding or extraction + Hi-LE; negative flood/pre-scan helps 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For WCMP,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	(+) mode DOI: N+/</a:t>
            </a: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Pwell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leak, P+/</a:t>
            </a: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Nwell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Open; Gate Leak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	(-) mode DOI: P+/</a:t>
            </a: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Nwell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leak, N+/</a:t>
            </a: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Pwell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Open; Gate Leak</a:t>
            </a:r>
          </a:p>
          <a:p>
            <a:pPr marL="342900" indent="-342900">
              <a:spcBef>
                <a:spcPct val="20000"/>
              </a:spcBef>
              <a:buFontTx/>
              <a:buAutoNum type="arabicPeriod" startAt="4"/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For Caped CMP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	(-) mode only, DOI </a:t>
            </a: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Open&amp;Leak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, 	</a:t>
            </a:r>
          </a:p>
        </p:txBody>
      </p:sp>
      <p:graphicFrame>
        <p:nvGraphicFramePr>
          <p:cNvPr id="114737" name="Object 49"/>
          <p:cNvGraphicFramePr>
            <a:graphicFrameLocks/>
          </p:cNvGraphicFramePr>
          <p:nvPr/>
        </p:nvGraphicFramePr>
        <p:xfrm>
          <a:off x="1479550" y="2537222"/>
          <a:ext cx="1219200" cy="971550"/>
        </p:xfrm>
        <a:graphic>
          <a:graphicData uri="http://schemas.openxmlformats.org/presentationml/2006/ole">
            <p:oleObj spid="_x0000_s1094658" name="PhotoImpact" r:id="rId4" imgW="1231746" imgH="1206349" progId="">
              <p:embed/>
            </p:oleObj>
          </a:graphicData>
        </a:graphic>
      </p:graphicFrame>
      <p:pic>
        <p:nvPicPr>
          <p:cNvPr id="114745" name="Picture 57" descr="Patch_po_DefectID26359"/>
          <p:cNvPicPr>
            <a:picLocks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6850" y="3549254"/>
            <a:ext cx="1219200" cy="971550"/>
          </a:xfrm>
          <a:prstGeom prst="rect">
            <a:avLst/>
          </a:prstGeom>
          <a:noFill/>
        </p:spPr>
      </p:pic>
      <p:pic>
        <p:nvPicPr>
          <p:cNvPr id="114740" name="Picture 52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375" y="2546747"/>
            <a:ext cx="125253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741" name="Picture 53" descr="Patch_nl_DefectID10283"/>
          <p:cNvPicPr preferRelativeResize="0">
            <a:picLocks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98600" y="3556397"/>
            <a:ext cx="1219200" cy="971550"/>
          </a:xfrm>
          <a:prstGeom prst="rect">
            <a:avLst/>
          </a:prstGeom>
          <a:noFill/>
        </p:spPr>
      </p:pic>
      <p:pic>
        <p:nvPicPr>
          <p:cNvPr id="114742" name="Picture 54" descr="Patch_nl_DefectID11573"/>
          <p:cNvPicPr preferRelativeResize="0">
            <a:picLocks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5113" y="3546872"/>
            <a:ext cx="1219200" cy="971550"/>
          </a:xfrm>
          <a:prstGeom prst="rect">
            <a:avLst/>
          </a:prstGeom>
          <a:noFill/>
        </p:spPr>
      </p:pic>
      <p:pic>
        <p:nvPicPr>
          <p:cNvPr id="114751" name="Picture 63" descr="Patch_BVC1-TSMC-103_DefectID2679"/>
          <p:cNvPicPr>
            <a:picLocks noChangeArrowheads="1" noCrop="1"/>
          </p:cNvPicPr>
          <p:nvPr/>
        </p:nvPicPr>
        <p:blipFill>
          <a:blip r:embed="rId9" cstate="print">
            <a:lum bright="18000"/>
          </a:blip>
          <a:srcRect/>
          <a:stretch>
            <a:fillRect/>
          </a:stretch>
        </p:blipFill>
        <p:spPr bwMode="auto">
          <a:xfrm>
            <a:off x="4086225" y="3561160"/>
            <a:ext cx="1219200" cy="971550"/>
          </a:xfrm>
          <a:prstGeom prst="rect">
            <a:avLst/>
          </a:prstGeom>
          <a:noFill/>
        </p:spPr>
      </p:pic>
      <p:pic>
        <p:nvPicPr>
          <p:cNvPr id="114759" name="Picture 71" descr="CAP-BVC"/>
          <p:cNvPicPr>
            <a:picLocks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95750" y="2558654"/>
            <a:ext cx="1219200" cy="990600"/>
          </a:xfrm>
          <a:prstGeom prst="rect">
            <a:avLst/>
          </a:prstGeom>
          <a:noFill/>
        </p:spPr>
      </p:pic>
      <p:sp>
        <p:nvSpPr>
          <p:cNvPr id="114763" name="Text Box 75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DOI-Subsurface-Electrical-VC</a:t>
            </a:r>
          </a:p>
        </p:txBody>
      </p:sp>
      <p:graphicFrame>
        <p:nvGraphicFramePr>
          <p:cNvPr id="114773" name="Object 85"/>
          <p:cNvGraphicFramePr>
            <a:graphicFrameLocks noChangeAspect="1"/>
          </p:cNvGraphicFramePr>
          <p:nvPr/>
        </p:nvGraphicFramePr>
        <p:xfrm>
          <a:off x="2760664" y="2540794"/>
          <a:ext cx="1246187" cy="934641"/>
        </p:xfrm>
        <a:graphic>
          <a:graphicData uri="http://schemas.openxmlformats.org/presentationml/2006/ole">
            <p:oleObj spid="_x0000_s1094659" name="PhotoImpact" r:id="rId11" imgW="1574603" imgH="1574603" progId="">
              <p:embed/>
            </p:oleObj>
          </a:graphicData>
        </a:graphic>
      </p:graphicFrame>
      <p:sp>
        <p:nvSpPr>
          <p:cNvPr id="114774" name="Line 86"/>
          <p:cNvSpPr>
            <a:spLocks noChangeShapeType="1"/>
          </p:cNvSpPr>
          <p:nvPr/>
        </p:nvSpPr>
        <p:spPr bwMode="auto">
          <a:xfrm>
            <a:off x="3367088" y="1479947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Oval 2"/>
          <p:cNvSpPr>
            <a:spLocks noChangeArrowheads="1"/>
          </p:cNvSpPr>
          <p:nvPr/>
        </p:nvSpPr>
        <p:spPr bwMode="auto">
          <a:xfrm>
            <a:off x="100013" y="1831181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3708400" y="1162050"/>
            <a:ext cx="1651000" cy="1400175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2413000" y="1162050"/>
            <a:ext cx="1041400" cy="1400175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1092200" y="1143000"/>
            <a:ext cx="977900" cy="1400175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163513" y="1943100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977900" y="1176338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10603" name="Line 11"/>
          <p:cNvSpPr>
            <a:spLocks noChangeShapeType="1"/>
          </p:cNvSpPr>
          <p:nvPr/>
        </p:nvSpPr>
        <p:spPr bwMode="auto">
          <a:xfrm flipV="1">
            <a:off x="823913" y="2070498"/>
            <a:ext cx="246062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605" name="Rectangle 13"/>
          <p:cNvSpPr>
            <a:spLocks noChangeArrowheads="1"/>
          </p:cNvSpPr>
          <p:nvPr/>
        </p:nvSpPr>
        <p:spPr bwMode="auto">
          <a:xfrm>
            <a:off x="1103314" y="1881188"/>
            <a:ext cx="955675" cy="553998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HAR </a:t>
            </a:r>
          </a:p>
          <a:p>
            <a:pPr algn="ctr"/>
            <a:endParaRPr lang="en-US" altLang="zh-TW" sz="14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10608" name="Line 16"/>
          <p:cNvSpPr>
            <a:spLocks noChangeShapeType="1"/>
          </p:cNvSpPr>
          <p:nvPr/>
        </p:nvSpPr>
        <p:spPr bwMode="auto">
          <a:xfrm flipV="1">
            <a:off x="2070100" y="1887141"/>
            <a:ext cx="342900" cy="185738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609" name="Line 17"/>
          <p:cNvSpPr>
            <a:spLocks noChangeShapeType="1"/>
          </p:cNvSpPr>
          <p:nvPr/>
        </p:nvSpPr>
        <p:spPr bwMode="auto">
          <a:xfrm>
            <a:off x="2070101" y="2072878"/>
            <a:ext cx="333375" cy="185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3714751" y="1688307"/>
            <a:ext cx="1635125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10623" name="Text Box 31"/>
          <p:cNvSpPr txBox="1">
            <a:spLocks noChangeArrowheads="1"/>
          </p:cNvSpPr>
          <p:nvPr/>
        </p:nvSpPr>
        <p:spPr bwMode="auto">
          <a:xfrm>
            <a:off x="3711575" y="2182417"/>
            <a:ext cx="16383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10627" name="Text Box 35"/>
          <p:cNvSpPr txBox="1">
            <a:spLocks noChangeArrowheads="1"/>
          </p:cNvSpPr>
          <p:nvPr/>
        </p:nvSpPr>
        <p:spPr bwMode="auto">
          <a:xfrm>
            <a:off x="2422526" y="1682354"/>
            <a:ext cx="1019175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10628" name="Text Box 36"/>
          <p:cNvSpPr txBox="1">
            <a:spLocks noChangeArrowheads="1"/>
          </p:cNvSpPr>
          <p:nvPr/>
        </p:nvSpPr>
        <p:spPr bwMode="auto">
          <a:xfrm>
            <a:off x="2413000" y="2182417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10629" name="Line 37"/>
          <p:cNvSpPr>
            <a:spLocks noChangeShapeType="1"/>
          </p:cNvSpPr>
          <p:nvPr/>
        </p:nvSpPr>
        <p:spPr bwMode="auto">
          <a:xfrm>
            <a:off x="3468688" y="2311004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630" name="Line 38"/>
          <p:cNvSpPr>
            <a:spLocks noChangeShapeType="1"/>
          </p:cNvSpPr>
          <p:nvPr/>
        </p:nvSpPr>
        <p:spPr bwMode="auto">
          <a:xfrm>
            <a:off x="3468688" y="1810941"/>
            <a:ext cx="25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0634" name="Rectangle 42"/>
          <p:cNvSpPr>
            <a:spLocks noChangeArrowheads="1"/>
          </p:cNvSpPr>
          <p:nvPr/>
        </p:nvSpPr>
        <p:spPr bwMode="auto">
          <a:xfrm>
            <a:off x="5572126" y="1139428"/>
            <a:ext cx="3648075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Guidelines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Limited by resolution, not a typical application for EBI</a:t>
            </a:r>
          </a:p>
          <a:p>
            <a:pPr marL="342900" indent="-342900">
              <a:spcBef>
                <a:spcPct val="20000"/>
              </a:spcBef>
              <a:buFontTx/>
              <a:buAutoNum type="arabicPeriod"/>
            </a:pPr>
            <a:endParaRPr lang="en-US" altLang="zh-TW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10636" name="Text Box 44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DOI-HAR-Physical-MC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Oval 2"/>
          <p:cNvSpPr>
            <a:spLocks noChangeArrowheads="1"/>
          </p:cNvSpPr>
          <p:nvPr/>
        </p:nvSpPr>
        <p:spPr bwMode="auto">
          <a:xfrm>
            <a:off x="33338" y="1584722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3619500" y="938212"/>
            <a:ext cx="1651000" cy="1409700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2324100" y="938212"/>
            <a:ext cx="1041400" cy="1409700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003300" y="938212"/>
            <a:ext cx="977900" cy="1409700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96838" y="1696641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977900" y="934641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16747" name="Line 11"/>
          <p:cNvSpPr>
            <a:spLocks noChangeShapeType="1"/>
          </p:cNvSpPr>
          <p:nvPr/>
        </p:nvSpPr>
        <p:spPr bwMode="auto">
          <a:xfrm flipV="1">
            <a:off x="744538" y="1832372"/>
            <a:ext cx="258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1014414" y="1631156"/>
            <a:ext cx="955675" cy="4770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HAR </a:t>
            </a:r>
          </a:p>
          <a:p>
            <a:pPr algn="ctr"/>
            <a:r>
              <a:rPr lang="en-US" altLang="zh-TW" sz="900" b="1">
                <a:latin typeface="Trebuchet MS" pitchFamily="34" charset="0"/>
                <a:ea typeface="新細明體" pitchFamily="18" charset="-120"/>
              </a:rPr>
              <a:t>(w/o CMP)</a:t>
            </a:r>
            <a:endParaRPr lang="en-US" altLang="zh-TW" sz="14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16752" name="Line 16"/>
          <p:cNvSpPr>
            <a:spLocks noChangeShapeType="1"/>
          </p:cNvSpPr>
          <p:nvPr/>
        </p:nvSpPr>
        <p:spPr bwMode="auto">
          <a:xfrm flipV="1">
            <a:off x="1981200" y="1637110"/>
            <a:ext cx="342900" cy="185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53" name="Line 17"/>
          <p:cNvSpPr>
            <a:spLocks noChangeShapeType="1"/>
          </p:cNvSpPr>
          <p:nvPr/>
        </p:nvSpPr>
        <p:spPr bwMode="auto">
          <a:xfrm>
            <a:off x="1981201" y="1822847"/>
            <a:ext cx="333375" cy="185738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3625851" y="1438276"/>
            <a:ext cx="1635125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16767" name="Text Box 31"/>
          <p:cNvSpPr txBox="1">
            <a:spLocks noChangeArrowheads="1"/>
          </p:cNvSpPr>
          <p:nvPr/>
        </p:nvSpPr>
        <p:spPr bwMode="auto">
          <a:xfrm>
            <a:off x="3622675" y="1932385"/>
            <a:ext cx="1638300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16771" name="Text Box 35"/>
          <p:cNvSpPr txBox="1">
            <a:spLocks noChangeArrowheads="1"/>
          </p:cNvSpPr>
          <p:nvPr/>
        </p:nvSpPr>
        <p:spPr bwMode="auto">
          <a:xfrm>
            <a:off x="2333626" y="1432323"/>
            <a:ext cx="1019175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16772" name="Text Box 36"/>
          <p:cNvSpPr txBox="1">
            <a:spLocks noChangeArrowheads="1"/>
          </p:cNvSpPr>
          <p:nvPr/>
        </p:nvSpPr>
        <p:spPr bwMode="auto">
          <a:xfrm>
            <a:off x="2324100" y="1932385"/>
            <a:ext cx="1028700" cy="338554"/>
          </a:xfrm>
          <a:prstGeom prst="rect">
            <a:avLst/>
          </a:prstGeom>
          <a:solidFill>
            <a:srgbClr val="FF0000"/>
          </a:solidFill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16773" name="Line 37"/>
          <p:cNvSpPr>
            <a:spLocks noChangeShapeType="1"/>
          </p:cNvSpPr>
          <p:nvPr/>
        </p:nvSpPr>
        <p:spPr bwMode="auto">
          <a:xfrm>
            <a:off x="3379788" y="2060972"/>
            <a:ext cx="254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74" name="Line 38"/>
          <p:cNvSpPr>
            <a:spLocks noChangeShapeType="1"/>
          </p:cNvSpPr>
          <p:nvPr/>
        </p:nvSpPr>
        <p:spPr bwMode="auto">
          <a:xfrm>
            <a:off x="3379788" y="1560910"/>
            <a:ext cx="254000" cy="0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16778" name="Rectangle 42"/>
          <p:cNvSpPr>
            <a:spLocks noChangeArrowheads="1"/>
          </p:cNvSpPr>
          <p:nvPr/>
        </p:nvSpPr>
        <p:spPr bwMode="auto">
          <a:xfrm>
            <a:off x="5419726" y="1053704"/>
            <a:ext cx="3571875" cy="21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Guidelines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Normally extraction, retarding if VC reverse.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Normally Lo-LE, slightly Hi-LE if VC reverse. </a:t>
            </a:r>
          </a:p>
          <a:p>
            <a:pPr marL="228600" indent="-228600">
              <a:spcBef>
                <a:spcPct val="20000"/>
              </a:spcBef>
              <a:buFontTx/>
              <a:buAutoNum type="arabicPeriod"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Flood may enhance VC, must if VC reverse.</a:t>
            </a:r>
          </a:p>
        </p:txBody>
      </p:sp>
      <p:graphicFrame>
        <p:nvGraphicFramePr>
          <p:cNvPr id="116782" name="Object 46"/>
          <p:cNvGraphicFramePr>
            <a:graphicFrameLocks/>
          </p:cNvGraphicFramePr>
          <p:nvPr/>
        </p:nvGraphicFramePr>
        <p:xfrm>
          <a:off x="1822451" y="2370535"/>
          <a:ext cx="1096963" cy="822722"/>
        </p:xfrm>
        <a:graphic>
          <a:graphicData uri="http://schemas.openxmlformats.org/presentationml/2006/ole">
            <p:oleObj spid="_x0000_s1095682" name="PhotoImpact" r:id="rId4" imgW="1473016" imgH="1422222" progId="">
              <p:embed/>
            </p:oleObj>
          </a:graphicData>
        </a:graphic>
      </p:graphicFrame>
      <p:pic>
        <p:nvPicPr>
          <p:cNvPr id="116783" name="Picture 47"/>
          <p:cNvPicPr>
            <a:picLocks noChangeArrowheads="1"/>
          </p:cNvPicPr>
          <p:nvPr/>
        </p:nvPicPr>
        <p:blipFill>
          <a:blip r:embed="rId5" cstate="print">
            <a:lum bright="6000" contrast="30000"/>
          </a:blip>
          <a:srcRect l="31645" t="30548" r="-591" b="-2"/>
          <a:stretch>
            <a:fillRect/>
          </a:stretch>
        </p:blipFill>
        <p:spPr bwMode="auto">
          <a:xfrm>
            <a:off x="2995613" y="2370535"/>
            <a:ext cx="1096962" cy="822722"/>
          </a:xfrm>
          <a:prstGeom prst="rect">
            <a:avLst/>
          </a:prstGeom>
          <a:noFill/>
        </p:spPr>
      </p:pic>
      <p:graphicFrame>
        <p:nvGraphicFramePr>
          <p:cNvPr id="116784" name="Object 48"/>
          <p:cNvGraphicFramePr>
            <a:graphicFrameLocks/>
          </p:cNvGraphicFramePr>
          <p:nvPr/>
        </p:nvGraphicFramePr>
        <p:xfrm>
          <a:off x="4170363" y="2370535"/>
          <a:ext cx="1096962" cy="822722"/>
        </p:xfrm>
        <a:graphic>
          <a:graphicData uri="http://schemas.openxmlformats.org/presentationml/2006/ole">
            <p:oleObj spid="_x0000_s1095683" name="PhotoImpact" r:id="rId6" imgW="4876190" imgH="4876190" progId="">
              <p:embed/>
            </p:oleObj>
          </a:graphicData>
        </a:graphic>
      </p:graphicFrame>
      <p:pic>
        <p:nvPicPr>
          <p:cNvPr id="116786" name="Picture 50"/>
          <p:cNvPicPr>
            <a:picLocks noChangeArrowheads="1"/>
          </p:cNvPicPr>
          <p:nvPr/>
        </p:nvPicPr>
        <p:blipFill>
          <a:blip r:embed="rId7" cstate="print"/>
          <a:srcRect l="21651" t="19083" r="22935" b="25320"/>
          <a:stretch>
            <a:fillRect/>
          </a:stretch>
        </p:blipFill>
        <p:spPr bwMode="auto">
          <a:xfrm>
            <a:off x="654051" y="3218260"/>
            <a:ext cx="1096963" cy="822722"/>
          </a:xfrm>
          <a:prstGeom prst="rect">
            <a:avLst/>
          </a:prstGeom>
          <a:noFill/>
        </p:spPr>
      </p:pic>
      <p:graphicFrame>
        <p:nvGraphicFramePr>
          <p:cNvPr id="116789" name="Object 53"/>
          <p:cNvGraphicFramePr>
            <a:graphicFrameLocks/>
          </p:cNvGraphicFramePr>
          <p:nvPr/>
        </p:nvGraphicFramePr>
        <p:xfrm>
          <a:off x="1822451" y="3218260"/>
          <a:ext cx="1096963" cy="822722"/>
        </p:xfrm>
        <a:graphic>
          <a:graphicData uri="http://schemas.openxmlformats.org/presentationml/2006/ole">
            <p:oleObj spid="_x0000_s1095684" name="PhotoImpact" r:id="rId8" imgW="812412" imgH="812412" progId="">
              <p:embed/>
            </p:oleObj>
          </a:graphicData>
        </a:graphic>
      </p:graphicFrame>
      <p:graphicFrame>
        <p:nvGraphicFramePr>
          <p:cNvPr id="116790" name="Object 54"/>
          <p:cNvGraphicFramePr>
            <a:graphicFrameLocks/>
          </p:cNvGraphicFramePr>
          <p:nvPr/>
        </p:nvGraphicFramePr>
        <p:xfrm>
          <a:off x="2995613" y="3218260"/>
          <a:ext cx="1096962" cy="822722"/>
        </p:xfrm>
        <a:graphic>
          <a:graphicData uri="http://schemas.openxmlformats.org/presentationml/2006/ole">
            <p:oleObj spid="_x0000_s1095685" name="PhotoImpact" r:id="rId9" imgW="4876190" imgH="4876190" progId="">
              <p:embed/>
            </p:oleObj>
          </a:graphicData>
        </a:graphic>
      </p:graphicFrame>
      <p:pic>
        <p:nvPicPr>
          <p:cNvPr id="116791" name="Picture 55" descr="2"/>
          <p:cNvPicPr>
            <a:picLocks noChangeArrowheads="1"/>
          </p:cNvPicPr>
          <p:nvPr/>
        </p:nvPicPr>
        <p:blipFill>
          <a:blip r:embed="rId10" cstate="print"/>
          <a:srcRect l="29309" t="29744" r="37523" b="37959"/>
          <a:stretch>
            <a:fillRect/>
          </a:stretch>
        </p:blipFill>
        <p:spPr bwMode="auto">
          <a:xfrm>
            <a:off x="4170363" y="3218260"/>
            <a:ext cx="1096962" cy="822722"/>
          </a:xfrm>
          <a:prstGeom prst="rect">
            <a:avLst/>
          </a:prstGeom>
          <a:noFill/>
        </p:spPr>
      </p:pic>
      <p:graphicFrame>
        <p:nvGraphicFramePr>
          <p:cNvPr id="116793" name="Object 57"/>
          <p:cNvGraphicFramePr>
            <a:graphicFrameLocks/>
          </p:cNvGraphicFramePr>
          <p:nvPr/>
        </p:nvGraphicFramePr>
        <p:xfrm>
          <a:off x="1822451" y="4060032"/>
          <a:ext cx="1096963" cy="822722"/>
        </p:xfrm>
        <a:graphic>
          <a:graphicData uri="http://schemas.openxmlformats.org/presentationml/2006/ole">
            <p:oleObj spid="_x0000_s1095686" name="PhotoImpact" r:id="rId11" imgW="4876190" imgH="4876190" progId="">
              <p:embed/>
            </p:oleObj>
          </a:graphicData>
        </a:graphic>
      </p:graphicFrame>
      <p:pic>
        <p:nvPicPr>
          <p:cNvPr id="116795" name="Picture 59" descr="1T-S1-BVC1"/>
          <p:cNvPicPr>
            <a:picLocks noChangeArrowheads="1"/>
          </p:cNvPicPr>
          <p:nvPr/>
        </p:nvPicPr>
        <p:blipFill>
          <a:blip r:embed="rId12" cstate="print"/>
          <a:srcRect l="28609" t="25525" r="26343" b="29002"/>
          <a:stretch>
            <a:fillRect/>
          </a:stretch>
        </p:blipFill>
        <p:spPr bwMode="auto">
          <a:xfrm>
            <a:off x="654051" y="2370535"/>
            <a:ext cx="1096963" cy="822722"/>
          </a:xfrm>
          <a:prstGeom prst="rect">
            <a:avLst/>
          </a:prstGeom>
          <a:noFill/>
        </p:spPr>
      </p:pic>
      <p:pic>
        <p:nvPicPr>
          <p:cNvPr id="116797" name="Picture 61"/>
          <p:cNvPicPr>
            <a:picLocks noChangeArrowheads="1"/>
          </p:cNvPicPr>
          <p:nvPr/>
        </p:nvPicPr>
        <p:blipFill>
          <a:blip r:embed="rId13" cstate="print"/>
          <a:srcRect l="18497" t="20087" r="20810" b="22382"/>
          <a:stretch>
            <a:fillRect/>
          </a:stretch>
        </p:blipFill>
        <p:spPr bwMode="auto">
          <a:xfrm>
            <a:off x="654051" y="4060032"/>
            <a:ext cx="1096963" cy="8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99" name="Picture 63"/>
          <p:cNvPicPr>
            <a:picLocks noChangeArrowheads="1"/>
          </p:cNvPicPr>
          <p:nvPr/>
        </p:nvPicPr>
        <p:blipFill>
          <a:blip r:embed="rId14" cstate="print"/>
          <a:srcRect l="38846" t="29144" r="29601" b="42267"/>
          <a:stretch>
            <a:fillRect/>
          </a:stretch>
        </p:blipFill>
        <p:spPr bwMode="auto">
          <a:xfrm>
            <a:off x="2997201" y="4062413"/>
            <a:ext cx="1096963" cy="8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800" name="Picture 64"/>
          <p:cNvPicPr>
            <a:picLocks noChangeArrowheads="1"/>
          </p:cNvPicPr>
          <p:nvPr/>
        </p:nvPicPr>
        <p:blipFill>
          <a:blip r:embed="rId15" cstate="print"/>
          <a:srcRect l="35493" t="36829" r="32562" b="33897"/>
          <a:stretch>
            <a:fillRect/>
          </a:stretch>
        </p:blipFill>
        <p:spPr bwMode="auto">
          <a:xfrm>
            <a:off x="2997201" y="4062413"/>
            <a:ext cx="1096963" cy="8227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16801" name="Text Box 65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DOI-HAR-Physical/Electrical-MC/VC</a:t>
            </a:r>
          </a:p>
        </p:txBody>
      </p:sp>
      <p:sp>
        <p:nvSpPr>
          <p:cNvPr id="116802" name="Line 66"/>
          <p:cNvSpPr>
            <a:spLocks noChangeShapeType="1"/>
          </p:cNvSpPr>
          <p:nvPr/>
        </p:nvSpPr>
        <p:spPr bwMode="auto">
          <a:xfrm>
            <a:off x="3348038" y="1560910"/>
            <a:ext cx="241300" cy="44767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/>
                                        <p:tgtEl>
                                          <p:spTgt spid="11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Freeform 2"/>
          <p:cNvSpPr>
            <a:spLocks/>
          </p:cNvSpPr>
          <p:nvPr/>
        </p:nvSpPr>
        <p:spPr bwMode="auto">
          <a:xfrm>
            <a:off x="284163" y="3056335"/>
            <a:ext cx="819150" cy="1176338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27" name="Freeform 3"/>
          <p:cNvSpPr>
            <a:spLocks/>
          </p:cNvSpPr>
          <p:nvPr/>
        </p:nvSpPr>
        <p:spPr bwMode="auto">
          <a:xfrm>
            <a:off x="3902075" y="2628901"/>
            <a:ext cx="469900" cy="526256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5828" name="Freeform 4"/>
          <p:cNvSpPr>
            <a:spLocks/>
          </p:cNvSpPr>
          <p:nvPr/>
        </p:nvSpPr>
        <p:spPr bwMode="auto">
          <a:xfrm>
            <a:off x="4151314" y="1028700"/>
            <a:ext cx="192087" cy="533400"/>
          </a:xfrm>
          <a:custGeom>
            <a:avLst/>
            <a:gdLst/>
            <a:ahLst/>
            <a:cxnLst>
              <a:cxn ang="0">
                <a:pos x="121" y="448"/>
              </a:cxn>
              <a:cxn ang="0">
                <a:pos x="113" y="0"/>
              </a:cxn>
              <a:cxn ang="0">
                <a:pos x="117" y="373"/>
              </a:cxn>
              <a:cxn ang="0">
                <a:pos x="0" y="373"/>
              </a:cxn>
            </a:cxnLst>
            <a:rect l="0" t="0" r="r" b="b"/>
            <a:pathLst>
              <a:path w="121" h="448">
                <a:moveTo>
                  <a:pt x="121" y="448"/>
                </a:moveTo>
                <a:lnTo>
                  <a:pt x="113" y="0"/>
                </a:lnTo>
                <a:lnTo>
                  <a:pt x="117" y="373"/>
                </a:lnTo>
                <a:lnTo>
                  <a:pt x="0" y="37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5844" name="Freeform 20"/>
          <p:cNvSpPr>
            <a:spLocks/>
          </p:cNvSpPr>
          <p:nvPr/>
        </p:nvSpPr>
        <p:spPr bwMode="auto">
          <a:xfrm>
            <a:off x="3838575" y="3658791"/>
            <a:ext cx="520700" cy="1072753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5849" name="Line 25"/>
          <p:cNvSpPr>
            <a:spLocks noChangeShapeType="1"/>
          </p:cNvSpPr>
          <p:nvPr/>
        </p:nvSpPr>
        <p:spPr bwMode="auto">
          <a:xfrm>
            <a:off x="1616075" y="2134791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5850" name="Freeform 26"/>
          <p:cNvSpPr>
            <a:spLocks/>
          </p:cNvSpPr>
          <p:nvPr/>
        </p:nvSpPr>
        <p:spPr bwMode="auto">
          <a:xfrm flipV="1">
            <a:off x="3867151" y="1797844"/>
            <a:ext cx="466725" cy="561975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5853" name="AutoShape 29"/>
          <p:cNvSpPr>
            <a:spLocks/>
          </p:cNvSpPr>
          <p:nvPr/>
        </p:nvSpPr>
        <p:spPr bwMode="auto">
          <a:xfrm>
            <a:off x="4683125" y="254317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113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Device</a:t>
            </a:r>
          </a:p>
        </p:txBody>
      </p:sp>
      <p:sp>
        <p:nvSpPr>
          <p:cNvPr id="205854" name="AutoShape 30"/>
          <p:cNvSpPr>
            <a:spLocks/>
          </p:cNvSpPr>
          <p:nvPr/>
        </p:nvSpPr>
        <p:spPr bwMode="auto">
          <a:xfrm>
            <a:off x="4683125" y="2784872"/>
            <a:ext cx="1600200" cy="223838"/>
          </a:xfrm>
          <a:prstGeom prst="borderCallout1">
            <a:avLst>
              <a:gd name="adj1" fmla="val 38296"/>
              <a:gd name="adj2" fmla="val -4764"/>
              <a:gd name="adj3" fmla="val 38296"/>
              <a:gd name="adj4" fmla="val -2033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Dummies</a:t>
            </a:r>
          </a:p>
        </p:txBody>
      </p:sp>
      <p:sp>
        <p:nvSpPr>
          <p:cNvPr id="205855" name="AutoShape 31"/>
          <p:cNvSpPr>
            <a:spLocks/>
          </p:cNvSpPr>
          <p:nvPr/>
        </p:nvSpPr>
        <p:spPr bwMode="auto">
          <a:xfrm>
            <a:off x="4683125" y="30599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1884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Edge Dice</a:t>
            </a:r>
          </a:p>
        </p:txBody>
      </p:sp>
      <p:sp>
        <p:nvSpPr>
          <p:cNvPr id="205856" name="AutoShape 32"/>
          <p:cNvSpPr>
            <a:spLocks/>
          </p:cNvSpPr>
          <p:nvPr/>
        </p:nvSpPr>
        <p:spPr bwMode="auto">
          <a:xfrm>
            <a:off x="4673600" y="33266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5714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DOI</a:t>
            </a:r>
          </a:p>
        </p:txBody>
      </p:sp>
      <p:sp>
        <p:nvSpPr>
          <p:cNvPr id="205857" name="AutoShape 33"/>
          <p:cNvSpPr>
            <a:spLocks/>
          </p:cNvSpPr>
          <p:nvPr/>
        </p:nvSpPr>
        <p:spPr bwMode="auto">
          <a:xfrm>
            <a:off x="4683125" y="1195387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04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205858" name="AutoShape 34"/>
          <p:cNvSpPr>
            <a:spLocks/>
          </p:cNvSpPr>
          <p:nvPr/>
        </p:nvSpPr>
        <p:spPr bwMode="auto">
          <a:xfrm>
            <a:off x="4683125" y="1463279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205859" name="AutoShape 35"/>
          <p:cNvSpPr>
            <a:spLocks/>
          </p:cNvSpPr>
          <p:nvPr/>
        </p:nvSpPr>
        <p:spPr bwMode="auto">
          <a:xfrm>
            <a:off x="4683125" y="9370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042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205860" name="AutoShape 36"/>
          <p:cNvSpPr>
            <a:spLocks/>
          </p:cNvSpPr>
          <p:nvPr/>
        </p:nvSpPr>
        <p:spPr bwMode="auto">
          <a:xfrm>
            <a:off x="4683125" y="384095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Sensitivity</a:t>
            </a:r>
          </a:p>
        </p:txBody>
      </p:sp>
      <p:sp>
        <p:nvSpPr>
          <p:cNvPr id="205861" name="AutoShape 37"/>
          <p:cNvSpPr>
            <a:spLocks/>
          </p:cNvSpPr>
          <p:nvPr/>
        </p:nvSpPr>
        <p:spPr bwMode="auto">
          <a:xfrm>
            <a:off x="4683125" y="3580210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Threshold</a:t>
            </a:r>
          </a:p>
        </p:txBody>
      </p:sp>
      <p:sp>
        <p:nvSpPr>
          <p:cNvPr id="205862" name="AutoShape 38"/>
          <p:cNvSpPr>
            <a:spLocks/>
          </p:cNvSpPr>
          <p:nvPr/>
        </p:nvSpPr>
        <p:spPr bwMode="auto">
          <a:xfrm>
            <a:off x="4683125" y="40862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 Balance</a:t>
            </a:r>
          </a:p>
        </p:txBody>
      </p:sp>
      <p:sp>
        <p:nvSpPr>
          <p:cNvPr id="205863" name="AutoShape 39"/>
          <p:cNvSpPr>
            <a:spLocks/>
          </p:cNvSpPr>
          <p:nvPr/>
        </p:nvSpPr>
        <p:spPr bwMode="auto">
          <a:xfrm>
            <a:off x="4683125" y="4580335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DBDB</a:t>
            </a:r>
          </a:p>
        </p:txBody>
      </p:sp>
      <p:sp>
        <p:nvSpPr>
          <p:cNvPr id="205864" name="AutoShape 40"/>
          <p:cNvSpPr>
            <a:spLocks/>
          </p:cNvSpPr>
          <p:nvPr/>
        </p:nvSpPr>
        <p:spPr bwMode="auto">
          <a:xfrm>
            <a:off x="4683125" y="17240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2063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Good resolution</a:t>
            </a:r>
          </a:p>
        </p:txBody>
      </p:sp>
      <p:sp>
        <p:nvSpPr>
          <p:cNvPr id="205865" name="AutoShape 41"/>
          <p:cNvSpPr>
            <a:spLocks/>
          </p:cNvSpPr>
          <p:nvPr/>
        </p:nvSpPr>
        <p:spPr bwMode="auto">
          <a:xfrm>
            <a:off x="4683125" y="1987153"/>
            <a:ext cx="1600200" cy="213122"/>
          </a:xfrm>
          <a:prstGeom prst="borderCallout1">
            <a:avLst>
              <a:gd name="adj1" fmla="val 40222"/>
              <a:gd name="adj2" fmla="val -4764"/>
              <a:gd name="adj3" fmla="val 40222"/>
              <a:gd name="adj4" fmla="val -2152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Stable  </a:t>
            </a:r>
          </a:p>
        </p:txBody>
      </p:sp>
      <p:sp>
        <p:nvSpPr>
          <p:cNvPr id="205866" name="AutoShape 42"/>
          <p:cNvSpPr>
            <a:spLocks/>
          </p:cNvSpPr>
          <p:nvPr/>
        </p:nvSpPr>
        <p:spPr bwMode="auto">
          <a:xfrm>
            <a:off x="4683125" y="2264569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202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uniform</a:t>
            </a:r>
          </a:p>
        </p:txBody>
      </p:sp>
      <p:sp>
        <p:nvSpPr>
          <p:cNvPr id="205867" name="AutoShape 43"/>
          <p:cNvSpPr>
            <a:spLocks/>
          </p:cNvSpPr>
          <p:nvPr/>
        </p:nvSpPr>
        <p:spPr bwMode="auto">
          <a:xfrm>
            <a:off x="1525589" y="1002507"/>
            <a:ext cx="2651125" cy="283369"/>
          </a:xfrm>
          <a:prstGeom prst="borderCallout1">
            <a:avLst>
              <a:gd name="adj1" fmla="val 42019"/>
              <a:gd name="adj2" fmla="val -2889"/>
              <a:gd name="adj3" fmla="val 42019"/>
              <a:gd name="adj4" fmla="val -16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Wafer &amp; Recipe Info</a:t>
            </a:r>
          </a:p>
        </p:txBody>
      </p:sp>
      <p:sp>
        <p:nvSpPr>
          <p:cNvPr id="205868" name="AutoShape 44"/>
          <p:cNvSpPr>
            <a:spLocks/>
          </p:cNvSpPr>
          <p:nvPr/>
        </p:nvSpPr>
        <p:spPr bwMode="auto">
          <a:xfrm>
            <a:off x="1524001" y="1376363"/>
            <a:ext cx="2651125" cy="283369"/>
          </a:xfrm>
          <a:prstGeom prst="borderCallout1">
            <a:avLst>
              <a:gd name="adj1" fmla="val 42019"/>
              <a:gd name="adj2" fmla="val -2884"/>
              <a:gd name="adj3" fmla="val 42019"/>
              <a:gd name="adj4" fmla="val -15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Analyzing DOI</a:t>
            </a:r>
          </a:p>
        </p:txBody>
      </p:sp>
      <p:sp>
        <p:nvSpPr>
          <p:cNvPr id="205869" name="AutoShape 45"/>
          <p:cNvSpPr>
            <a:spLocks/>
          </p:cNvSpPr>
          <p:nvPr/>
        </p:nvSpPr>
        <p:spPr bwMode="auto">
          <a:xfrm>
            <a:off x="1524001" y="1826419"/>
            <a:ext cx="2651125" cy="297656"/>
          </a:xfrm>
          <a:prstGeom prst="borderCallout1">
            <a:avLst>
              <a:gd name="adj1" fmla="val 44801"/>
              <a:gd name="adj2" fmla="val -2875"/>
              <a:gd name="adj3" fmla="val 44801"/>
              <a:gd name="adj4" fmla="val -1856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Testing Conditions</a:t>
            </a:r>
          </a:p>
        </p:txBody>
      </p:sp>
      <p:sp>
        <p:nvSpPr>
          <p:cNvPr id="205870" name="AutoShape 46"/>
          <p:cNvSpPr>
            <a:spLocks/>
          </p:cNvSpPr>
          <p:nvPr/>
        </p:nvSpPr>
        <p:spPr bwMode="auto">
          <a:xfrm>
            <a:off x="1525589" y="2937272"/>
            <a:ext cx="2651125" cy="280988"/>
          </a:xfrm>
          <a:prstGeom prst="borderCallout1">
            <a:avLst>
              <a:gd name="adj1" fmla="val 30509"/>
              <a:gd name="adj2" fmla="val -2875"/>
              <a:gd name="adj3" fmla="val 30509"/>
              <a:gd name="adj4" fmla="val -216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Setup recipe &amp; Test</a:t>
            </a:r>
          </a:p>
        </p:txBody>
      </p:sp>
      <p:sp>
        <p:nvSpPr>
          <p:cNvPr id="205871" name="AutoShape 47"/>
          <p:cNvSpPr>
            <a:spLocks/>
          </p:cNvSpPr>
          <p:nvPr/>
        </p:nvSpPr>
        <p:spPr bwMode="auto">
          <a:xfrm>
            <a:off x="1525589" y="3276600"/>
            <a:ext cx="2651125" cy="273844"/>
          </a:xfrm>
          <a:prstGeom prst="borderCallout1">
            <a:avLst>
              <a:gd name="adj1" fmla="val 43477"/>
              <a:gd name="adj2" fmla="val -3407"/>
              <a:gd name="adj3" fmla="val 43477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Tuning Condition</a:t>
            </a:r>
          </a:p>
        </p:txBody>
      </p:sp>
      <p:sp>
        <p:nvSpPr>
          <p:cNvPr id="205872" name="AutoShape 48"/>
          <p:cNvSpPr>
            <a:spLocks/>
          </p:cNvSpPr>
          <p:nvPr/>
        </p:nvSpPr>
        <p:spPr bwMode="auto">
          <a:xfrm>
            <a:off x="1525589" y="3606404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Optimizing Insp</a:t>
            </a:r>
          </a:p>
        </p:txBody>
      </p:sp>
      <p:sp>
        <p:nvSpPr>
          <p:cNvPr id="205873" name="AutoShape 49"/>
          <p:cNvSpPr>
            <a:spLocks/>
          </p:cNvSpPr>
          <p:nvPr/>
        </p:nvSpPr>
        <p:spPr bwMode="auto">
          <a:xfrm>
            <a:off x="1525589" y="4475560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ADC/reporting</a:t>
            </a:r>
          </a:p>
        </p:txBody>
      </p:sp>
      <p:sp>
        <p:nvSpPr>
          <p:cNvPr id="205874" name="AutoShape 50"/>
          <p:cNvSpPr>
            <a:spLocks/>
          </p:cNvSpPr>
          <p:nvPr/>
        </p:nvSpPr>
        <p:spPr bwMode="auto">
          <a:xfrm>
            <a:off x="1525589" y="4145757"/>
            <a:ext cx="2651125" cy="275035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Reviewing DOI</a:t>
            </a:r>
          </a:p>
        </p:txBody>
      </p:sp>
      <p:sp>
        <p:nvSpPr>
          <p:cNvPr id="205875" name="AutoShape 51"/>
          <p:cNvSpPr>
            <a:spLocks noChangeArrowheads="1"/>
          </p:cNvSpPr>
          <p:nvPr/>
        </p:nvSpPr>
        <p:spPr bwMode="auto">
          <a:xfrm>
            <a:off x="801688" y="981075"/>
            <a:ext cx="438150" cy="3894535"/>
          </a:xfrm>
          <a:prstGeom prst="downArrow">
            <a:avLst>
              <a:gd name="adj1" fmla="val 52176"/>
              <a:gd name="adj2" fmla="val 736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76" name="AutoShape 52"/>
          <p:cNvSpPr>
            <a:spLocks/>
          </p:cNvSpPr>
          <p:nvPr/>
        </p:nvSpPr>
        <p:spPr bwMode="auto">
          <a:xfrm>
            <a:off x="1871663" y="2222897"/>
            <a:ext cx="2305050" cy="280988"/>
          </a:xfrm>
          <a:prstGeom prst="borderCallout1">
            <a:avLst>
              <a:gd name="adj1" fmla="val 30509"/>
              <a:gd name="adj2" fmla="val -3306"/>
              <a:gd name="adj3" fmla="val 30509"/>
              <a:gd name="adj4" fmla="val -1053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General requirements</a:t>
            </a:r>
          </a:p>
        </p:txBody>
      </p:sp>
      <p:sp>
        <p:nvSpPr>
          <p:cNvPr id="205877" name="AutoShape 53"/>
          <p:cNvSpPr>
            <a:spLocks/>
          </p:cNvSpPr>
          <p:nvPr/>
        </p:nvSpPr>
        <p:spPr bwMode="auto">
          <a:xfrm>
            <a:off x="1882776" y="2571750"/>
            <a:ext cx="2289175" cy="280988"/>
          </a:xfrm>
          <a:prstGeom prst="borderCallout1">
            <a:avLst>
              <a:gd name="adj1" fmla="val 30509"/>
              <a:gd name="adj2" fmla="val -3329"/>
              <a:gd name="adj3" fmla="val 30509"/>
              <a:gd name="adj4" fmla="val -10819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DOI check</a:t>
            </a:r>
          </a:p>
        </p:txBody>
      </p:sp>
      <p:sp>
        <p:nvSpPr>
          <p:cNvPr id="205878" name="Freeform 54"/>
          <p:cNvSpPr>
            <a:spLocks/>
          </p:cNvSpPr>
          <p:nvPr/>
        </p:nvSpPr>
        <p:spPr bwMode="auto">
          <a:xfrm>
            <a:off x="525463" y="3245644"/>
            <a:ext cx="379412" cy="794147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79" name="Freeform 55"/>
          <p:cNvSpPr>
            <a:spLocks/>
          </p:cNvSpPr>
          <p:nvPr/>
        </p:nvSpPr>
        <p:spPr bwMode="auto">
          <a:xfrm>
            <a:off x="865188" y="3842148"/>
            <a:ext cx="285750" cy="354806"/>
          </a:xfrm>
          <a:custGeom>
            <a:avLst/>
            <a:gdLst/>
            <a:ahLst/>
            <a:cxnLst>
              <a:cxn ang="0">
                <a:pos x="175" y="33"/>
              </a:cxn>
              <a:cxn ang="0">
                <a:pos x="163" y="181"/>
              </a:cxn>
              <a:cxn ang="0">
                <a:pos x="23" y="281"/>
              </a:cxn>
              <a:cxn ang="0">
                <a:pos x="27" y="77"/>
              </a:cxn>
              <a:cxn ang="0">
                <a:pos x="75" y="13"/>
              </a:cxn>
              <a:cxn ang="0">
                <a:pos x="179" y="157"/>
              </a:cxn>
            </a:cxnLst>
            <a:rect l="0" t="0" r="r" b="b"/>
            <a:pathLst>
              <a:path w="188" h="298">
                <a:moveTo>
                  <a:pt x="175" y="33"/>
                </a:moveTo>
                <a:cubicBezTo>
                  <a:pt x="181" y="86"/>
                  <a:pt x="188" y="140"/>
                  <a:pt x="163" y="181"/>
                </a:cubicBezTo>
                <a:cubicBezTo>
                  <a:pt x="138" y="222"/>
                  <a:pt x="46" y="298"/>
                  <a:pt x="23" y="281"/>
                </a:cubicBezTo>
                <a:cubicBezTo>
                  <a:pt x="0" y="264"/>
                  <a:pt x="18" y="122"/>
                  <a:pt x="27" y="77"/>
                </a:cubicBezTo>
                <a:cubicBezTo>
                  <a:pt x="36" y="32"/>
                  <a:pt x="50" y="0"/>
                  <a:pt x="75" y="13"/>
                </a:cubicBezTo>
                <a:cubicBezTo>
                  <a:pt x="100" y="26"/>
                  <a:pt x="162" y="133"/>
                  <a:pt x="179" y="15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0" name="Freeform 56"/>
          <p:cNvSpPr>
            <a:spLocks/>
          </p:cNvSpPr>
          <p:nvPr/>
        </p:nvSpPr>
        <p:spPr bwMode="auto">
          <a:xfrm>
            <a:off x="889001" y="3933825"/>
            <a:ext cx="246063" cy="242888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144" y="84"/>
              </a:cxn>
              <a:cxn ang="0">
                <a:pos x="84" y="164"/>
              </a:cxn>
              <a:cxn ang="0">
                <a:pos x="0" y="204"/>
              </a:cxn>
            </a:cxnLst>
            <a:rect l="0" t="0" r="r" b="b"/>
            <a:pathLst>
              <a:path w="155" h="204">
                <a:moveTo>
                  <a:pt x="152" y="0"/>
                </a:moveTo>
                <a:cubicBezTo>
                  <a:pt x="153" y="28"/>
                  <a:pt x="155" y="57"/>
                  <a:pt x="144" y="84"/>
                </a:cubicBezTo>
                <a:cubicBezTo>
                  <a:pt x="133" y="111"/>
                  <a:pt x="108" y="144"/>
                  <a:pt x="84" y="164"/>
                </a:cubicBezTo>
                <a:cubicBezTo>
                  <a:pt x="60" y="184"/>
                  <a:pt x="30" y="194"/>
                  <a:pt x="0" y="2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1" name="AutoShape 57"/>
          <p:cNvSpPr>
            <a:spLocks/>
          </p:cNvSpPr>
          <p:nvPr/>
        </p:nvSpPr>
        <p:spPr bwMode="auto">
          <a:xfrm>
            <a:off x="4676775" y="43279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BGB</a:t>
            </a:r>
          </a:p>
        </p:txBody>
      </p:sp>
      <p:sp>
        <p:nvSpPr>
          <p:cNvPr id="205882" name="Line 58"/>
          <p:cNvSpPr>
            <a:spLocks noChangeShapeType="1"/>
          </p:cNvSpPr>
          <p:nvPr/>
        </p:nvSpPr>
        <p:spPr bwMode="auto">
          <a:xfrm>
            <a:off x="5041900" y="4867275"/>
            <a:ext cx="622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3" name="Line 59"/>
          <p:cNvSpPr>
            <a:spLocks noChangeShapeType="1"/>
          </p:cNvSpPr>
          <p:nvPr/>
        </p:nvSpPr>
        <p:spPr bwMode="auto">
          <a:xfrm>
            <a:off x="4165600" y="3400425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4" name="Line 60"/>
          <p:cNvSpPr>
            <a:spLocks noChangeShapeType="1"/>
          </p:cNvSpPr>
          <p:nvPr/>
        </p:nvSpPr>
        <p:spPr bwMode="auto">
          <a:xfrm>
            <a:off x="4159250" y="3652838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5" name="Line 61"/>
          <p:cNvSpPr>
            <a:spLocks noChangeShapeType="1"/>
          </p:cNvSpPr>
          <p:nvPr/>
        </p:nvSpPr>
        <p:spPr bwMode="auto">
          <a:xfrm>
            <a:off x="4356100" y="3924300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6" name="Line 62"/>
          <p:cNvSpPr>
            <a:spLocks noChangeShapeType="1"/>
          </p:cNvSpPr>
          <p:nvPr/>
        </p:nvSpPr>
        <p:spPr bwMode="auto">
          <a:xfrm>
            <a:off x="4387850" y="4167188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7" name="Line 63"/>
          <p:cNvSpPr>
            <a:spLocks noChangeShapeType="1"/>
          </p:cNvSpPr>
          <p:nvPr/>
        </p:nvSpPr>
        <p:spPr bwMode="auto">
          <a:xfrm>
            <a:off x="4394200" y="44100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8" name="Line 64"/>
          <p:cNvSpPr>
            <a:spLocks noChangeShapeType="1"/>
          </p:cNvSpPr>
          <p:nvPr/>
        </p:nvSpPr>
        <p:spPr bwMode="auto">
          <a:xfrm>
            <a:off x="4387850" y="4652963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89" name="Text Box 65"/>
          <p:cNvSpPr txBox="1">
            <a:spLocks noChangeArrowheads="1"/>
          </p:cNvSpPr>
          <p:nvPr/>
        </p:nvSpPr>
        <p:spPr bwMode="auto">
          <a:xfrm>
            <a:off x="0" y="0"/>
            <a:ext cx="5340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Testing Conditions</a:t>
            </a:r>
          </a:p>
        </p:txBody>
      </p:sp>
      <p:sp>
        <p:nvSpPr>
          <p:cNvPr id="205891" name="Freeform 67"/>
          <p:cNvSpPr>
            <a:spLocks/>
          </p:cNvSpPr>
          <p:nvPr/>
        </p:nvSpPr>
        <p:spPr bwMode="auto">
          <a:xfrm>
            <a:off x="6648450" y="1047751"/>
            <a:ext cx="1588" cy="3127772"/>
          </a:xfrm>
          <a:custGeom>
            <a:avLst/>
            <a:gdLst/>
            <a:ahLst/>
            <a:cxnLst>
              <a:cxn ang="0">
                <a:pos x="1" y="2627"/>
              </a:cxn>
              <a:cxn ang="0">
                <a:pos x="0" y="0"/>
              </a:cxn>
            </a:cxnLst>
            <a:rect l="0" t="0" r="r" b="b"/>
            <a:pathLst>
              <a:path w="1" h="2627">
                <a:moveTo>
                  <a:pt x="1" y="262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892" name="AutoShape 68"/>
          <p:cNvSpPr>
            <a:spLocks/>
          </p:cNvSpPr>
          <p:nvPr/>
        </p:nvSpPr>
        <p:spPr bwMode="auto">
          <a:xfrm>
            <a:off x="7007225" y="9727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LE</a:t>
            </a:r>
          </a:p>
        </p:txBody>
      </p:sp>
      <p:sp>
        <p:nvSpPr>
          <p:cNvPr id="205893" name="AutoShape 69"/>
          <p:cNvSpPr>
            <a:spLocks/>
          </p:cNvSpPr>
          <p:nvPr/>
        </p:nvSpPr>
        <p:spPr bwMode="auto">
          <a:xfrm>
            <a:off x="7007225" y="2942034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Pre-scan</a:t>
            </a:r>
          </a:p>
        </p:txBody>
      </p:sp>
      <p:sp>
        <p:nvSpPr>
          <p:cNvPr id="205894" name="AutoShape 70"/>
          <p:cNvSpPr>
            <a:spLocks/>
          </p:cNvSpPr>
          <p:nvPr/>
        </p:nvSpPr>
        <p:spPr bwMode="auto">
          <a:xfrm>
            <a:off x="7007225" y="3280172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Pre-Flood</a:t>
            </a:r>
          </a:p>
        </p:txBody>
      </p:sp>
      <p:sp>
        <p:nvSpPr>
          <p:cNvPr id="205895" name="AutoShape 71"/>
          <p:cNvSpPr>
            <a:spLocks/>
          </p:cNvSpPr>
          <p:nvPr/>
        </p:nvSpPr>
        <p:spPr bwMode="auto">
          <a:xfrm>
            <a:off x="7007225" y="1301353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Current</a:t>
            </a:r>
          </a:p>
        </p:txBody>
      </p:sp>
      <p:sp>
        <p:nvSpPr>
          <p:cNvPr id="205896" name="AutoShape 72"/>
          <p:cNvSpPr>
            <a:spLocks/>
          </p:cNvSpPr>
          <p:nvPr/>
        </p:nvSpPr>
        <p:spPr bwMode="auto">
          <a:xfrm>
            <a:off x="7007225" y="16204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205897" name="AutoShape 73"/>
          <p:cNvSpPr>
            <a:spLocks/>
          </p:cNvSpPr>
          <p:nvPr/>
        </p:nvSpPr>
        <p:spPr bwMode="auto">
          <a:xfrm>
            <a:off x="7007225" y="2603898"/>
            <a:ext cx="1644650" cy="253603"/>
          </a:xfrm>
          <a:prstGeom prst="borderCallout1">
            <a:avLst>
              <a:gd name="adj1" fmla="val 33801"/>
              <a:gd name="adj2" fmla="val -4634"/>
              <a:gd name="adj3" fmla="val 33801"/>
              <a:gd name="adj4" fmla="val -2065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Scan direction</a:t>
            </a:r>
          </a:p>
        </p:txBody>
      </p:sp>
      <p:sp>
        <p:nvSpPr>
          <p:cNvPr id="205898" name="AutoShape 74"/>
          <p:cNvSpPr>
            <a:spLocks/>
          </p:cNvSpPr>
          <p:nvPr/>
        </p:nvSpPr>
        <p:spPr bwMode="auto">
          <a:xfrm>
            <a:off x="7007225" y="1940719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sp>
        <p:nvSpPr>
          <p:cNvPr id="205899" name="Line 75"/>
          <p:cNvSpPr>
            <a:spLocks noChangeShapeType="1"/>
          </p:cNvSpPr>
          <p:nvPr/>
        </p:nvSpPr>
        <p:spPr bwMode="auto">
          <a:xfrm>
            <a:off x="6286501" y="18323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0" name="Line 76"/>
          <p:cNvSpPr>
            <a:spLocks noChangeShapeType="1"/>
          </p:cNvSpPr>
          <p:nvPr/>
        </p:nvSpPr>
        <p:spPr bwMode="auto">
          <a:xfrm>
            <a:off x="6286501" y="210740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1" name="Line 77"/>
          <p:cNvSpPr>
            <a:spLocks noChangeShapeType="1"/>
          </p:cNvSpPr>
          <p:nvPr/>
        </p:nvSpPr>
        <p:spPr bwMode="auto">
          <a:xfrm>
            <a:off x="6286501" y="262175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2" name="Line 78"/>
          <p:cNvSpPr>
            <a:spLocks noChangeShapeType="1"/>
          </p:cNvSpPr>
          <p:nvPr/>
        </p:nvSpPr>
        <p:spPr bwMode="auto">
          <a:xfrm>
            <a:off x="6286501" y="3161110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3" name="Line 79"/>
          <p:cNvSpPr>
            <a:spLocks noChangeShapeType="1"/>
          </p:cNvSpPr>
          <p:nvPr/>
        </p:nvSpPr>
        <p:spPr bwMode="auto">
          <a:xfrm>
            <a:off x="6286501" y="3442097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5" name="AutoShape 81"/>
          <p:cNvSpPr>
            <a:spLocks/>
          </p:cNvSpPr>
          <p:nvPr/>
        </p:nvSpPr>
        <p:spPr bwMode="auto">
          <a:xfrm>
            <a:off x="7007225" y="2275285"/>
            <a:ext cx="1644650" cy="255984"/>
          </a:xfrm>
          <a:prstGeom prst="borderCallout1">
            <a:avLst>
              <a:gd name="adj1" fmla="val 33486"/>
              <a:gd name="adj2" fmla="val -4634"/>
              <a:gd name="adj3" fmla="val 33486"/>
              <a:gd name="adj4" fmla="val -2123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No.5 biasing</a:t>
            </a:r>
          </a:p>
        </p:txBody>
      </p:sp>
      <p:sp>
        <p:nvSpPr>
          <p:cNvPr id="205906" name="Line 82"/>
          <p:cNvSpPr>
            <a:spLocks noChangeShapeType="1"/>
          </p:cNvSpPr>
          <p:nvPr/>
        </p:nvSpPr>
        <p:spPr bwMode="auto">
          <a:xfrm>
            <a:off x="6286501" y="106441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7" name="Line 83"/>
          <p:cNvSpPr>
            <a:spLocks noChangeShapeType="1"/>
          </p:cNvSpPr>
          <p:nvPr/>
        </p:nvSpPr>
        <p:spPr bwMode="auto">
          <a:xfrm>
            <a:off x="6286501" y="129182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8" name="Line 84"/>
          <p:cNvSpPr>
            <a:spLocks noChangeShapeType="1"/>
          </p:cNvSpPr>
          <p:nvPr/>
        </p:nvSpPr>
        <p:spPr bwMode="auto">
          <a:xfrm>
            <a:off x="6286501" y="15656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09" name="Line 85"/>
          <p:cNvSpPr>
            <a:spLocks noChangeShapeType="1"/>
          </p:cNvSpPr>
          <p:nvPr/>
        </p:nvSpPr>
        <p:spPr bwMode="auto">
          <a:xfrm>
            <a:off x="6289676" y="23479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5910" name="Line 86"/>
          <p:cNvSpPr>
            <a:spLocks noChangeShapeType="1"/>
          </p:cNvSpPr>
          <p:nvPr/>
        </p:nvSpPr>
        <p:spPr bwMode="auto">
          <a:xfrm>
            <a:off x="6289676" y="28813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46865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General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Requirements</a:t>
            </a:r>
            <a:endParaRPr lang="en-US" altLang="zh-TW" sz="2800" b="1" dirty="0">
              <a:solidFill>
                <a:schemeClr val="tx1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4051" y="1058466"/>
            <a:ext cx="7870825" cy="352782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Image Quality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Affected by many factors (</a:t>
            </a:r>
            <a:r>
              <a:rPr lang="en-US" altLang="zh-TW" sz="1800" dirty="0" err="1">
                <a:latin typeface="Trebuchet MS" pitchFamily="34" charset="0"/>
                <a:ea typeface="新細明體" pitchFamily="18" charset="-120"/>
              </a:rPr>
              <a:t>stigmator</a:t>
            </a: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, focus, LE, </a:t>
            </a:r>
            <a:r>
              <a:rPr lang="en-US" altLang="zh-TW" sz="1800" dirty="0" err="1">
                <a:latin typeface="Trebuchet MS" pitchFamily="34" charset="0"/>
                <a:ea typeface="新細明體" pitchFamily="18" charset="-120"/>
              </a:rPr>
              <a:t>Ip</a:t>
            </a: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, Apt, GL, layers structure, density, materials, …)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Reasonable resolution good for DOI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High Contrast (by condition)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Uniform over FOV</a:t>
            </a:r>
          </a:p>
          <a:p>
            <a:pPr lvl="1">
              <a:lnSpc>
                <a:spcPct val="80000"/>
              </a:lnSpc>
            </a:pPr>
            <a:endParaRPr lang="en-US" altLang="zh-TW" sz="1800" dirty="0">
              <a:latin typeface="Trebuchet MS" pitchFamily="34" charset="0"/>
              <a:ea typeface="新細明體" pitchFamily="18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Image Stable? 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Focus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Distortion free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No drift from scan to scan</a:t>
            </a:r>
          </a:p>
          <a:p>
            <a:pPr lvl="1">
              <a:lnSpc>
                <a:spcPct val="80000"/>
              </a:lnSpc>
            </a:pPr>
            <a:r>
              <a:rPr lang="en-US" altLang="zh-TW" sz="1800" dirty="0">
                <a:latin typeface="Trebuchet MS" pitchFamily="34" charset="0"/>
                <a:ea typeface="新細明體" pitchFamily="18" charset="-120"/>
              </a:rPr>
              <a:t>No significant GL variation from scan to scan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128000" cy="46865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Image Quality -- Astigmatism Correction</a:t>
            </a:r>
          </a:p>
        </p:txBody>
      </p:sp>
      <p:pic>
        <p:nvPicPr>
          <p:cNvPr id="1505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94160"/>
            <a:ext cx="7716838" cy="38492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128000" cy="7429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Image Quality -- Focus</a:t>
            </a:r>
          </a:p>
        </p:txBody>
      </p:sp>
      <p:pic>
        <p:nvPicPr>
          <p:cNvPr id="198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938212"/>
            <a:ext cx="7967663" cy="3881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128000" cy="7429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Image Quality – High Contrast</a:t>
            </a:r>
          </a:p>
        </p:txBody>
      </p:sp>
      <p:pic>
        <p:nvPicPr>
          <p:cNvPr id="199684" name="Picture 4" descr="With_Flood_1000eV_apt3_30nA_20n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2550" y="1743075"/>
            <a:ext cx="4040188" cy="3030141"/>
          </a:xfrm>
          <a:prstGeom prst="rect">
            <a:avLst/>
          </a:prstGeom>
          <a:noFill/>
        </p:spPr>
      </p:pic>
      <p:pic>
        <p:nvPicPr>
          <p:cNvPr id="199685" name="Picture 5" descr="WO_Flood_1000eV_apt3_30nA_20n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3476" y="948928"/>
            <a:ext cx="4056063" cy="30420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55483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Working Flow </a:t>
            </a:r>
          </a:p>
        </p:txBody>
      </p:sp>
      <p:sp>
        <p:nvSpPr>
          <p:cNvPr id="109655" name="Freeform 87"/>
          <p:cNvSpPr>
            <a:spLocks/>
          </p:cNvSpPr>
          <p:nvPr/>
        </p:nvSpPr>
        <p:spPr bwMode="auto">
          <a:xfrm>
            <a:off x="284163" y="3056335"/>
            <a:ext cx="819150" cy="1176338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591" name="Freeform 23"/>
          <p:cNvSpPr>
            <a:spLocks/>
          </p:cNvSpPr>
          <p:nvPr/>
        </p:nvSpPr>
        <p:spPr bwMode="auto">
          <a:xfrm>
            <a:off x="3902075" y="2628901"/>
            <a:ext cx="469900" cy="526256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9606" name="Freeform 38"/>
          <p:cNvSpPr>
            <a:spLocks/>
          </p:cNvSpPr>
          <p:nvPr/>
        </p:nvSpPr>
        <p:spPr bwMode="auto">
          <a:xfrm>
            <a:off x="4151314" y="1000125"/>
            <a:ext cx="204787" cy="561975"/>
          </a:xfrm>
          <a:custGeom>
            <a:avLst/>
            <a:gdLst/>
            <a:ahLst/>
            <a:cxnLst>
              <a:cxn ang="0">
                <a:pos x="121" y="448"/>
              </a:cxn>
              <a:cxn ang="0">
                <a:pos x="113" y="0"/>
              </a:cxn>
              <a:cxn ang="0">
                <a:pos x="117" y="373"/>
              </a:cxn>
              <a:cxn ang="0">
                <a:pos x="0" y="373"/>
              </a:cxn>
            </a:cxnLst>
            <a:rect l="0" t="0" r="r" b="b"/>
            <a:pathLst>
              <a:path w="121" h="448">
                <a:moveTo>
                  <a:pt x="121" y="448"/>
                </a:moveTo>
                <a:lnTo>
                  <a:pt x="113" y="0"/>
                </a:lnTo>
                <a:lnTo>
                  <a:pt x="117" y="373"/>
                </a:lnTo>
                <a:lnTo>
                  <a:pt x="0" y="373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9607" name="Freeform 39"/>
          <p:cNvSpPr>
            <a:spLocks/>
          </p:cNvSpPr>
          <p:nvPr/>
        </p:nvSpPr>
        <p:spPr bwMode="auto">
          <a:xfrm>
            <a:off x="6648450" y="1047751"/>
            <a:ext cx="1588" cy="3127772"/>
          </a:xfrm>
          <a:custGeom>
            <a:avLst/>
            <a:gdLst/>
            <a:ahLst/>
            <a:cxnLst>
              <a:cxn ang="0">
                <a:pos x="1" y="2627"/>
              </a:cxn>
              <a:cxn ang="0">
                <a:pos x="0" y="0"/>
              </a:cxn>
            </a:cxnLst>
            <a:rect l="0" t="0" r="r" b="b"/>
            <a:pathLst>
              <a:path w="1" h="2627">
                <a:moveTo>
                  <a:pt x="1" y="262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09" name="AutoShape 41"/>
          <p:cNvSpPr>
            <a:spLocks/>
          </p:cNvSpPr>
          <p:nvPr/>
        </p:nvSpPr>
        <p:spPr bwMode="auto">
          <a:xfrm>
            <a:off x="7007225" y="9727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LE</a:t>
            </a:r>
          </a:p>
        </p:txBody>
      </p:sp>
      <p:sp>
        <p:nvSpPr>
          <p:cNvPr id="109611" name="AutoShape 43"/>
          <p:cNvSpPr>
            <a:spLocks/>
          </p:cNvSpPr>
          <p:nvPr/>
        </p:nvSpPr>
        <p:spPr bwMode="auto">
          <a:xfrm>
            <a:off x="7007225" y="2942034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Pre-scan</a:t>
            </a:r>
          </a:p>
        </p:txBody>
      </p:sp>
      <p:sp>
        <p:nvSpPr>
          <p:cNvPr id="109612" name="AutoShape 44"/>
          <p:cNvSpPr>
            <a:spLocks/>
          </p:cNvSpPr>
          <p:nvPr/>
        </p:nvSpPr>
        <p:spPr bwMode="auto">
          <a:xfrm>
            <a:off x="7007225" y="3280172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Pre-Flood</a:t>
            </a:r>
          </a:p>
        </p:txBody>
      </p:sp>
      <p:sp>
        <p:nvSpPr>
          <p:cNvPr id="109613" name="AutoShape 45"/>
          <p:cNvSpPr>
            <a:spLocks/>
          </p:cNvSpPr>
          <p:nvPr/>
        </p:nvSpPr>
        <p:spPr bwMode="auto">
          <a:xfrm>
            <a:off x="7007225" y="1301353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Current</a:t>
            </a:r>
          </a:p>
        </p:txBody>
      </p:sp>
      <p:sp>
        <p:nvSpPr>
          <p:cNvPr id="109614" name="AutoShape 46"/>
          <p:cNvSpPr>
            <a:spLocks/>
          </p:cNvSpPr>
          <p:nvPr/>
        </p:nvSpPr>
        <p:spPr bwMode="auto">
          <a:xfrm>
            <a:off x="7007225" y="16204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109615" name="AutoShape 47"/>
          <p:cNvSpPr>
            <a:spLocks/>
          </p:cNvSpPr>
          <p:nvPr/>
        </p:nvSpPr>
        <p:spPr bwMode="auto">
          <a:xfrm>
            <a:off x="7007225" y="2603898"/>
            <a:ext cx="1644650" cy="253603"/>
          </a:xfrm>
          <a:prstGeom prst="borderCallout1">
            <a:avLst>
              <a:gd name="adj1" fmla="val 33801"/>
              <a:gd name="adj2" fmla="val -4634"/>
              <a:gd name="adj3" fmla="val 33801"/>
              <a:gd name="adj4" fmla="val -2065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Scan direction</a:t>
            </a:r>
          </a:p>
        </p:txBody>
      </p:sp>
      <p:sp>
        <p:nvSpPr>
          <p:cNvPr id="109616" name="AutoShape 48"/>
          <p:cNvSpPr>
            <a:spLocks/>
          </p:cNvSpPr>
          <p:nvPr/>
        </p:nvSpPr>
        <p:spPr bwMode="auto">
          <a:xfrm>
            <a:off x="7007225" y="1940719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sp>
        <p:nvSpPr>
          <p:cNvPr id="109619" name="Line 51"/>
          <p:cNvSpPr>
            <a:spLocks noChangeShapeType="1"/>
          </p:cNvSpPr>
          <p:nvPr/>
        </p:nvSpPr>
        <p:spPr bwMode="auto">
          <a:xfrm>
            <a:off x="6286501" y="18323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6286501" y="210740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6286501" y="262175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22" name="Line 54"/>
          <p:cNvSpPr>
            <a:spLocks noChangeShapeType="1"/>
          </p:cNvSpPr>
          <p:nvPr/>
        </p:nvSpPr>
        <p:spPr bwMode="auto">
          <a:xfrm>
            <a:off x="6286501" y="3161110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6286501" y="3442097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24" name="AutoShape 56"/>
          <p:cNvSpPr>
            <a:spLocks/>
          </p:cNvSpPr>
          <p:nvPr/>
        </p:nvSpPr>
        <p:spPr bwMode="auto">
          <a:xfrm>
            <a:off x="7005639" y="3612357"/>
            <a:ext cx="1646237" cy="513856"/>
          </a:xfrm>
          <a:prstGeom prst="borderCallout1">
            <a:avLst>
              <a:gd name="adj1" fmla="val 21051"/>
              <a:gd name="adj2" fmla="val -4630"/>
              <a:gd name="adj3" fmla="val 21051"/>
              <a:gd name="adj4" fmla="val -21213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Device status control</a:t>
            </a:r>
          </a:p>
        </p:txBody>
      </p:sp>
      <p:sp>
        <p:nvSpPr>
          <p:cNvPr id="109627" name="Freeform 59"/>
          <p:cNvSpPr>
            <a:spLocks/>
          </p:cNvSpPr>
          <p:nvPr/>
        </p:nvSpPr>
        <p:spPr bwMode="auto">
          <a:xfrm>
            <a:off x="3838575" y="3658791"/>
            <a:ext cx="520700" cy="1072753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9635" name="AutoShape 67"/>
          <p:cNvSpPr>
            <a:spLocks/>
          </p:cNvSpPr>
          <p:nvPr/>
        </p:nvSpPr>
        <p:spPr bwMode="auto">
          <a:xfrm>
            <a:off x="7007225" y="2275285"/>
            <a:ext cx="1644650" cy="255984"/>
          </a:xfrm>
          <a:prstGeom prst="borderCallout1">
            <a:avLst>
              <a:gd name="adj1" fmla="val 33486"/>
              <a:gd name="adj2" fmla="val -4634"/>
              <a:gd name="adj3" fmla="val 33486"/>
              <a:gd name="adj4" fmla="val -2123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No.5 biasing</a:t>
            </a:r>
          </a:p>
        </p:txBody>
      </p:sp>
      <p:sp>
        <p:nvSpPr>
          <p:cNvPr id="109639" name="Line 71"/>
          <p:cNvSpPr>
            <a:spLocks noChangeShapeType="1"/>
          </p:cNvSpPr>
          <p:nvPr/>
        </p:nvSpPr>
        <p:spPr bwMode="auto">
          <a:xfrm>
            <a:off x="6286501" y="106441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40" name="Line 72"/>
          <p:cNvSpPr>
            <a:spLocks noChangeShapeType="1"/>
          </p:cNvSpPr>
          <p:nvPr/>
        </p:nvSpPr>
        <p:spPr bwMode="auto">
          <a:xfrm>
            <a:off x="6286501" y="129182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41" name="Line 73"/>
          <p:cNvSpPr>
            <a:spLocks noChangeShapeType="1"/>
          </p:cNvSpPr>
          <p:nvPr/>
        </p:nvSpPr>
        <p:spPr bwMode="auto">
          <a:xfrm>
            <a:off x="6286501" y="15656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43" name="Line 75"/>
          <p:cNvSpPr>
            <a:spLocks noChangeShapeType="1"/>
          </p:cNvSpPr>
          <p:nvPr/>
        </p:nvSpPr>
        <p:spPr bwMode="auto">
          <a:xfrm>
            <a:off x="1628775" y="2144316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9644" name="Freeform 76"/>
          <p:cNvSpPr>
            <a:spLocks/>
          </p:cNvSpPr>
          <p:nvPr/>
        </p:nvSpPr>
        <p:spPr bwMode="auto">
          <a:xfrm flipV="1">
            <a:off x="3867151" y="1797844"/>
            <a:ext cx="466725" cy="561975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9648" name="Line 80"/>
          <p:cNvSpPr>
            <a:spLocks noChangeShapeType="1"/>
          </p:cNvSpPr>
          <p:nvPr/>
        </p:nvSpPr>
        <p:spPr bwMode="auto">
          <a:xfrm>
            <a:off x="6289676" y="23479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49" name="Line 81"/>
          <p:cNvSpPr>
            <a:spLocks noChangeShapeType="1"/>
          </p:cNvSpPr>
          <p:nvPr/>
        </p:nvSpPr>
        <p:spPr bwMode="auto">
          <a:xfrm>
            <a:off x="6289676" y="28813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584" name="AutoShape 16"/>
          <p:cNvSpPr>
            <a:spLocks/>
          </p:cNvSpPr>
          <p:nvPr/>
        </p:nvSpPr>
        <p:spPr bwMode="auto">
          <a:xfrm>
            <a:off x="4683125" y="254317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1130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Device</a:t>
            </a:r>
          </a:p>
        </p:txBody>
      </p:sp>
      <p:sp>
        <p:nvSpPr>
          <p:cNvPr id="109585" name="AutoShape 17"/>
          <p:cNvSpPr>
            <a:spLocks/>
          </p:cNvSpPr>
          <p:nvPr/>
        </p:nvSpPr>
        <p:spPr bwMode="auto">
          <a:xfrm>
            <a:off x="4683125" y="2784872"/>
            <a:ext cx="1600200" cy="223838"/>
          </a:xfrm>
          <a:prstGeom prst="borderCallout1">
            <a:avLst>
              <a:gd name="adj1" fmla="val 38296"/>
              <a:gd name="adj2" fmla="val -4764"/>
              <a:gd name="adj3" fmla="val 38296"/>
              <a:gd name="adj4" fmla="val -2033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Dummies</a:t>
            </a:r>
          </a:p>
        </p:txBody>
      </p:sp>
      <p:sp>
        <p:nvSpPr>
          <p:cNvPr id="109586" name="AutoShape 18"/>
          <p:cNvSpPr>
            <a:spLocks/>
          </p:cNvSpPr>
          <p:nvPr/>
        </p:nvSpPr>
        <p:spPr bwMode="auto">
          <a:xfrm>
            <a:off x="4683125" y="30599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1884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Edge Dice</a:t>
            </a:r>
          </a:p>
        </p:txBody>
      </p:sp>
      <p:sp>
        <p:nvSpPr>
          <p:cNvPr id="109593" name="AutoShape 25"/>
          <p:cNvSpPr>
            <a:spLocks/>
          </p:cNvSpPr>
          <p:nvPr/>
        </p:nvSpPr>
        <p:spPr bwMode="auto">
          <a:xfrm>
            <a:off x="4673600" y="33266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5714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DOI</a:t>
            </a:r>
          </a:p>
        </p:txBody>
      </p:sp>
      <p:sp>
        <p:nvSpPr>
          <p:cNvPr id="109604" name="AutoShape 36"/>
          <p:cNvSpPr>
            <a:spLocks/>
          </p:cNvSpPr>
          <p:nvPr/>
        </p:nvSpPr>
        <p:spPr bwMode="auto">
          <a:xfrm>
            <a:off x="4683125" y="1195387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04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09605" name="AutoShape 37"/>
          <p:cNvSpPr>
            <a:spLocks/>
          </p:cNvSpPr>
          <p:nvPr/>
        </p:nvSpPr>
        <p:spPr bwMode="auto">
          <a:xfrm>
            <a:off x="4683125" y="1463279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09610" name="AutoShape 42"/>
          <p:cNvSpPr>
            <a:spLocks/>
          </p:cNvSpPr>
          <p:nvPr/>
        </p:nvSpPr>
        <p:spPr bwMode="auto">
          <a:xfrm>
            <a:off x="4683125" y="9370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042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109628" name="AutoShape 60"/>
          <p:cNvSpPr>
            <a:spLocks/>
          </p:cNvSpPr>
          <p:nvPr/>
        </p:nvSpPr>
        <p:spPr bwMode="auto">
          <a:xfrm>
            <a:off x="4683125" y="384095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Sensitivity</a:t>
            </a:r>
          </a:p>
        </p:txBody>
      </p:sp>
      <p:sp>
        <p:nvSpPr>
          <p:cNvPr id="109629" name="AutoShape 61"/>
          <p:cNvSpPr>
            <a:spLocks/>
          </p:cNvSpPr>
          <p:nvPr/>
        </p:nvSpPr>
        <p:spPr bwMode="auto">
          <a:xfrm>
            <a:off x="4683125" y="3580210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Threshold</a:t>
            </a:r>
          </a:p>
        </p:txBody>
      </p:sp>
      <p:sp>
        <p:nvSpPr>
          <p:cNvPr id="109630" name="AutoShape 62"/>
          <p:cNvSpPr>
            <a:spLocks/>
          </p:cNvSpPr>
          <p:nvPr/>
        </p:nvSpPr>
        <p:spPr bwMode="auto">
          <a:xfrm>
            <a:off x="4683125" y="40862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 Balance</a:t>
            </a:r>
          </a:p>
        </p:txBody>
      </p:sp>
      <p:sp>
        <p:nvSpPr>
          <p:cNvPr id="109631" name="AutoShape 63"/>
          <p:cNvSpPr>
            <a:spLocks/>
          </p:cNvSpPr>
          <p:nvPr/>
        </p:nvSpPr>
        <p:spPr bwMode="auto">
          <a:xfrm>
            <a:off x="4683125" y="4580335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DBDB</a:t>
            </a:r>
          </a:p>
        </p:txBody>
      </p:sp>
      <p:sp>
        <p:nvSpPr>
          <p:cNvPr id="109645" name="AutoShape 77"/>
          <p:cNvSpPr>
            <a:spLocks/>
          </p:cNvSpPr>
          <p:nvPr/>
        </p:nvSpPr>
        <p:spPr bwMode="auto">
          <a:xfrm>
            <a:off x="4683125" y="17240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2063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Good resolution</a:t>
            </a:r>
          </a:p>
        </p:txBody>
      </p:sp>
      <p:sp>
        <p:nvSpPr>
          <p:cNvPr id="109646" name="AutoShape 78"/>
          <p:cNvSpPr>
            <a:spLocks/>
          </p:cNvSpPr>
          <p:nvPr/>
        </p:nvSpPr>
        <p:spPr bwMode="auto">
          <a:xfrm>
            <a:off x="4683125" y="1987153"/>
            <a:ext cx="1600200" cy="213122"/>
          </a:xfrm>
          <a:prstGeom prst="borderCallout1">
            <a:avLst>
              <a:gd name="adj1" fmla="val 40222"/>
              <a:gd name="adj2" fmla="val -4764"/>
              <a:gd name="adj3" fmla="val 40222"/>
              <a:gd name="adj4" fmla="val -2152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 dirty="0">
                <a:latin typeface="Trebuchet MS" pitchFamily="34" charset="0"/>
                <a:ea typeface="新細明體" pitchFamily="18" charset="-120"/>
              </a:rPr>
              <a:t>Stable  </a:t>
            </a:r>
          </a:p>
        </p:txBody>
      </p:sp>
      <p:sp>
        <p:nvSpPr>
          <p:cNvPr id="109647" name="AutoShape 79"/>
          <p:cNvSpPr>
            <a:spLocks/>
          </p:cNvSpPr>
          <p:nvPr/>
        </p:nvSpPr>
        <p:spPr bwMode="auto">
          <a:xfrm>
            <a:off x="4683125" y="2264569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2023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uniform</a:t>
            </a:r>
          </a:p>
        </p:txBody>
      </p:sp>
      <p:sp>
        <p:nvSpPr>
          <p:cNvPr id="109572" name="AutoShape 4"/>
          <p:cNvSpPr>
            <a:spLocks/>
          </p:cNvSpPr>
          <p:nvPr/>
        </p:nvSpPr>
        <p:spPr bwMode="auto">
          <a:xfrm>
            <a:off x="1525589" y="1002507"/>
            <a:ext cx="2651125" cy="283369"/>
          </a:xfrm>
          <a:prstGeom prst="borderCallout1">
            <a:avLst>
              <a:gd name="adj1" fmla="val 42019"/>
              <a:gd name="adj2" fmla="val -2889"/>
              <a:gd name="adj3" fmla="val 42019"/>
              <a:gd name="adj4" fmla="val -16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Wafer &amp; Recipe Info</a:t>
            </a:r>
          </a:p>
        </p:txBody>
      </p:sp>
      <p:sp>
        <p:nvSpPr>
          <p:cNvPr id="109575" name="AutoShape 7"/>
          <p:cNvSpPr>
            <a:spLocks/>
          </p:cNvSpPr>
          <p:nvPr/>
        </p:nvSpPr>
        <p:spPr bwMode="auto">
          <a:xfrm>
            <a:off x="1524001" y="1376363"/>
            <a:ext cx="2651125" cy="283369"/>
          </a:xfrm>
          <a:prstGeom prst="borderCallout1">
            <a:avLst>
              <a:gd name="adj1" fmla="val 42019"/>
              <a:gd name="adj2" fmla="val -2884"/>
              <a:gd name="adj3" fmla="val 42019"/>
              <a:gd name="adj4" fmla="val -15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Analyzing DOI</a:t>
            </a:r>
          </a:p>
        </p:txBody>
      </p:sp>
      <p:sp>
        <p:nvSpPr>
          <p:cNvPr id="109578" name="AutoShape 10"/>
          <p:cNvSpPr>
            <a:spLocks/>
          </p:cNvSpPr>
          <p:nvPr/>
        </p:nvSpPr>
        <p:spPr bwMode="auto">
          <a:xfrm>
            <a:off x="1524001" y="1826419"/>
            <a:ext cx="2651125" cy="297656"/>
          </a:xfrm>
          <a:prstGeom prst="borderCallout1">
            <a:avLst>
              <a:gd name="adj1" fmla="val 44801"/>
              <a:gd name="adj2" fmla="val -2875"/>
              <a:gd name="adj3" fmla="val 44801"/>
              <a:gd name="adj4" fmla="val -185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Testing Condition</a:t>
            </a:r>
          </a:p>
        </p:txBody>
      </p:sp>
      <p:sp>
        <p:nvSpPr>
          <p:cNvPr id="109588" name="AutoShape 20"/>
          <p:cNvSpPr>
            <a:spLocks/>
          </p:cNvSpPr>
          <p:nvPr/>
        </p:nvSpPr>
        <p:spPr bwMode="auto">
          <a:xfrm>
            <a:off x="1525589" y="2937272"/>
            <a:ext cx="2651125" cy="280988"/>
          </a:xfrm>
          <a:prstGeom prst="borderCallout1">
            <a:avLst>
              <a:gd name="adj1" fmla="val 30509"/>
              <a:gd name="adj2" fmla="val -2875"/>
              <a:gd name="adj3" fmla="val 30509"/>
              <a:gd name="adj4" fmla="val -216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Setup recipe &amp; Test</a:t>
            </a:r>
          </a:p>
        </p:txBody>
      </p:sp>
      <p:sp>
        <p:nvSpPr>
          <p:cNvPr id="109592" name="AutoShape 24"/>
          <p:cNvSpPr>
            <a:spLocks/>
          </p:cNvSpPr>
          <p:nvPr/>
        </p:nvSpPr>
        <p:spPr bwMode="auto">
          <a:xfrm>
            <a:off x="1525589" y="3276600"/>
            <a:ext cx="2651125" cy="273844"/>
          </a:xfrm>
          <a:prstGeom prst="borderCallout1">
            <a:avLst>
              <a:gd name="adj1" fmla="val 43477"/>
              <a:gd name="adj2" fmla="val -3407"/>
              <a:gd name="adj3" fmla="val 43477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Tuning Condition</a:t>
            </a:r>
          </a:p>
        </p:txBody>
      </p:sp>
      <p:sp>
        <p:nvSpPr>
          <p:cNvPr id="109626" name="AutoShape 58"/>
          <p:cNvSpPr>
            <a:spLocks/>
          </p:cNvSpPr>
          <p:nvPr/>
        </p:nvSpPr>
        <p:spPr bwMode="auto">
          <a:xfrm>
            <a:off x="1525589" y="3606404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Optimizing Insp</a:t>
            </a:r>
          </a:p>
        </p:txBody>
      </p:sp>
      <p:sp>
        <p:nvSpPr>
          <p:cNvPr id="109633" name="AutoShape 65"/>
          <p:cNvSpPr>
            <a:spLocks/>
          </p:cNvSpPr>
          <p:nvPr/>
        </p:nvSpPr>
        <p:spPr bwMode="auto">
          <a:xfrm>
            <a:off x="1525589" y="4475560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ADC/reporting</a:t>
            </a:r>
          </a:p>
        </p:txBody>
      </p:sp>
      <p:sp>
        <p:nvSpPr>
          <p:cNvPr id="109634" name="AutoShape 66"/>
          <p:cNvSpPr>
            <a:spLocks/>
          </p:cNvSpPr>
          <p:nvPr/>
        </p:nvSpPr>
        <p:spPr bwMode="auto">
          <a:xfrm>
            <a:off x="1525589" y="4145757"/>
            <a:ext cx="2651125" cy="275035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Reviewing DOI</a:t>
            </a:r>
          </a:p>
        </p:txBody>
      </p:sp>
      <p:sp>
        <p:nvSpPr>
          <p:cNvPr id="109637" name="AutoShape 69"/>
          <p:cNvSpPr>
            <a:spLocks noChangeArrowheads="1"/>
          </p:cNvSpPr>
          <p:nvPr/>
        </p:nvSpPr>
        <p:spPr bwMode="auto">
          <a:xfrm>
            <a:off x="801688" y="981075"/>
            <a:ext cx="438150" cy="3894535"/>
          </a:xfrm>
          <a:prstGeom prst="downArrow">
            <a:avLst>
              <a:gd name="adj1" fmla="val 52176"/>
              <a:gd name="adj2" fmla="val 736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583" name="AutoShape 15"/>
          <p:cNvSpPr>
            <a:spLocks/>
          </p:cNvSpPr>
          <p:nvPr/>
        </p:nvSpPr>
        <p:spPr bwMode="auto">
          <a:xfrm>
            <a:off x="1858963" y="2232422"/>
            <a:ext cx="2330450" cy="280988"/>
          </a:xfrm>
          <a:prstGeom prst="borderCallout1">
            <a:avLst>
              <a:gd name="adj1" fmla="val 30509"/>
              <a:gd name="adj2" fmla="val -3269"/>
              <a:gd name="adj3" fmla="val 30509"/>
              <a:gd name="adj4" fmla="val -9333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General requirements</a:t>
            </a:r>
          </a:p>
        </p:txBody>
      </p:sp>
      <p:sp>
        <p:nvSpPr>
          <p:cNvPr id="109650" name="AutoShape 82"/>
          <p:cNvSpPr>
            <a:spLocks/>
          </p:cNvSpPr>
          <p:nvPr/>
        </p:nvSpPr>
        <p:spPr bwMode="auto">
          <a:xfrm>
            <a:off x="1870076" y="2590800"/>
            <a:ext cx="2263775" cy="280988"/>
          </a:xfrm>
          <a:prstGeom prst="borderCallout1">
            <a:avLst>
              <a:gd name="adj1" fmla="val 30509"/>
              <a:gd name="adj2" fmla="val -3366"/>
              <a:gd name="adj3" fmla="val 30509"/>
              <a:gd name="adj4" fmla="val -1094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DOI Imaging</a:t>
            </a:r>
          </a:p>
        </p:txBody>
      </p:sp>
      <p:sp>
        <p:nvSpPr>
          <p:cNvPr id="109653" name="Freeform 85"/>
          <p:cNvSpPr>
            <a:spLocks/>
          </p:cNvSpPr>
          <p:nvPr/>
        </p:nvSpPr>
        <p:spPr bwMode="auto">
          <a:xfrm>
            <a:off x="525463" y="3245644"/>
            <a:ext cx="379412" cy="794147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56" name="Freeform 88"/>
          <p:cNvSpPr>
            <a:spLocks/>
          </p:cNvSpPr>
          <p:nvPr/>
        </p:nvSpPr>
        <p:spPr bwMode="auto">
          <a:xfrm>
            <a:off x="865188" y="3842148"/>
            <a:ext cx="285750" cy="354806"/>
          </a:xfrm>
          <a:custGeom>
            <a:avLst/>
            <a:gdLst/>
            <a:ahLst/>
            <a:cxnLst>
              <a:cxn ang="0">
                <a:pos x="175" y="33"/>
              </a:cxn>
              <a:cxn ang="0">
                <a:pos x="163" y="181"/>
              </a:cxn>
              <a:cxn ang="0">
                <a:pos x="23" y="281"/>
              </a:cxn>
              <a:cxn ang="0">
                <a:pos x="27" y="77"/>
              </a:cxn>
              <a:cxn ang="0">
                <a:pos x="75" y="13"/>
              </a:cxn>
              <a:cxn ang="0">
                <a:pos x="179" y="157"/>
              </a:cxn>
            </a:cxnLst>
            <a:rect l="0" t="0" r="r" b="b"/>
            <a:pathLst>
              <a:path w="188" h="298">
                <a:moveTo>
                  <a:pt x="175" y="33"/>
                </a:moveTo>
                <a:cubicBezTo>
                  <a:pt x="181" y="86"/>
                  <a:pt x="188" y="140"/>
                  <a:pt x="163" y="181"/>
                </a:cubicBezTo>
                <a:cubicBezTo>
                  <a:pt x="138" y="222"/>
                  <a:pt x="46" y="298"/>
                  <a:pt x="23" y="281"/>
                </a:cubicBezTo>
                <a:cubicBezTo>
                  <a:pt x="0" y="264"/>
                  <a:pt x="18" y="122"/>
                  <a:pt x="27" y="77"/>
                </a:cubicBezTo>
                <a:cubicBezTo>
                  <a:pt x="36" y="32"/>
                  <a:pt x="50" y="0"/>
                  <a:pt x="75" y="13"/>
                </a:cubicBezTo>
                <a:cubicBezTo>
                  <a:pt x="100" y="26"/>
                  <a:pt x="162" y="133"/>
                  <a:pt x="179" y="15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57" name="Freeform 89"/>
          <p:cNvSpPr>
            <a:spLocks/>
          </p:cNvSpPr>
          <p:nvPr/>
        </p:nvSpPr>
        <p:spPr bwMode="auto">
          <a:xfrm>
            <a:off x="889001" y="3933825"/>
            <a:ext cx="246063" cy="242888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144" y="84"/>
              </a:cxn>
              <a:cxn ang="0">
                <a:pos x="84" y="164"/>
              </a:cxn>
              <a:cxn ang="0">
                <a:pos x="0" y="204"/>
              </a:cxn>
            </a:cxnLst>
            <a:rect l="0" t="0" r="r" b="b"/>
            <a:pathLst>
              <a:path w="155" h="204">
                <a:moveTo>
                  <a:pt x="152" y="0"/>
                </a:moveTo>
                <a:cubicBezTo>
                  <a:pt x="153" y="28"/>
                  <a:pt x="155" y="57"/>
                  <a:pt x="144" y="84"/>
                </a:cubicBezTo>
                <a:cubicBezTo>
                  <a:pt x="133" y="111"/>
                  <a:pt x="108" y="144"/>
                  <a:pt x="84" y="164"/>
                </a:cubicBezTo>
                <a:cubicBezTo>
                  <a:pt x="60" y="184"/>
                  <a:pt x="30" y="194"/>
                  <a:pt x="0" y="2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58" name="AutoShape 90"/>
          <p:cNvSpPr>
            <a:spLocks/>
          </p:cNvSpPr>
          <p:nvPr/>
        </p:nvSpPr>
        <p:spPr bwMode="auto">
          <a:xfrm>
            <a:off x="4676775" y="43279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BGB</a:t>
            </a:r>
          </a:p>
        </p:txBody>
      </p:sp>
      <p:sp>
        <p:nvSpPr>
          <p:cNvPr id="109659" name="Line 91"/>
          <p:cNvSpPr>
            <a:spLocks noChangeShapeType="1"/>
          </p:cNvSpPr>
          <p:nvPr/>
        </p:nvSpPr>
        <p:spPr bwMode="auto">
          <a:xfrm>
            <a:off x="5041900" y="4867275"/>
            <a:ext cx="622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0" name="Line 92"/>
          <p:cNvSpPr>
            <a:spLocks noChangeShapeType="1"/>
          </p:cNvSpPr>
          <p:nvPr/>
        </p:nvSpPr>
        <p:spPr bwMode="auto">
          <a:xfrm>
            <a:off x="4165600" y="3400425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1" name="Line 93"/>
          <p:cNvSpPr>
            <a:spLocks noChangeShapeType="1"/>
          </p:cNvSpPr>
          <p:nvPr/>
        </p:nvSpPr>
        <p:spPr bwMode="auto">
          <a:xfrm>
            <a:off x="4159250" y="3652838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2" name="Line 94"/>
          <p:cNvSpPr>
            <a:spLocks noChangeShapeType="1"/>
          </p:cNvSpPr>
          <p:nvPr/>
        </p:nvSpPr>
        <p:spPr bwMode="auto">
          <a:xfrm>
            <a:off x="4356100" y="3924300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3" name="Line 95"/>
          <p:cNvSpPr>
            <a:spLocks noChangeShapeType="1"/>
          </p:cNvSpPr>
          <p:nvPr/>
        </p:nvSpPr>
        <p:spPr bwMode="auto">
          <a:xfrm>
            <a:off x="4387850" y="4167188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4" name="Line 96"/>
          <p:cNvSpPr>
            <a:spLocks noChangeShapeType="1"/>
          </p:cNvSpPr>
          <p:nvPr/>
        </p:nvSpPr>
        <p:spPr bwMode="auto">
          <a:xfrm>
            <a:off x="4394200" y="44100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5" name="Line 97"/>
          <p:cNvSpPr>
            <a:spLocks noChangeShapeType="1"/>
          </p:cNvSpPr>
          <p:nvPr/>
        </p:nvSpPr>
        <p:spPr bwMode="auto">
          <a:xfrm>
            <a:off x="4387850" y="4652963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6" name="Line 98"/>
          <p:cNvSpPr>
            <a:spLocks noChangeShapeType="1"/>
          </p:cNvSpPr>
          <p:nvPr/>
        </p:nvSpPr>
        <p:spPr bwMode="auto">
          <a:xfrm>
            <a:off x="4343400" y="26289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7" name="Line 99"/>
          <p:cNvSpPr>
            <a:spLocks noChangeShapeType="1"/>
          </p:cNvSpPr>
          <p:nvPr/>
        </p:nvSpPr>
        <p:spPr bwMode="auto">
          <a:xfrm>
            <a:off x="4375150" y="2881313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8" name="Line 100"/>
          <p:cNvSpPr>
            <a:spLocks noChangeShapeType="1"/>
          </p:cNvSpPr>
          <p:nvPr/>
        </p:nvSpPr>
        <p:spPr bwMode="auto">
          <a:xfrm>
            <a:off x="4362450" y="31384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69" name="Line 101"/>
          <p:cNvSpPr>
            <a:spLocks noChangeShapeType="1"/>
          </p:cNvSpPr>
          <p:nvPr/>
        </p:nvSpPr>
        <p:spPr bwMode="auto">
          <a:xfrm>
            <a:off x="4349750" y="205263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70" name="Line 102"/>
          <p:cNvSpPr>
            <a:spLocks noChangeShapeType="1"/>
          </p:cNvSpPr>
          <p:nvPr/>
        </p:nvSpPr>
        <p:spPr bwMode="auto">
          <a:xfrm>
            <a:off x="4330700" y="23526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71" name="Line 103"/>
          <p:cNvSpPr>
            <a:spLocks noChangeShapeType="1"/>
          </p:cNvSpPr>
          <p:nvPr/>
        </p:nvSpPr>
        <p:spPr bwMode="auto">
          <a:xfrm>
            <a:off x="4356100" y="17907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72" name="Line 104"/>
          <p:cNvSpPr>
            <a:spLocks noChangeShapeType="1"/>
          </p:cNvSpPr>
          <p:nvPr/>
        </p:nvSpPr>
        <p:spPr bwMode="auto">
          <a:xfrm>
            <a:off x="4368800" y="154305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73" name="Line 105"/>
          <p:cNvSpPr>
            <a:spLocks noChangeShapeType="1"/>
          </p:cNvSpPr>
          <p:nvPr/>
        </p:nvSpPr>
        <p:spPr bwMode="auto">
          <a:xfrm>
            <a:off x="4356100" y="1266825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9674" name="Line 106"/>
          <p:cNvSpPr>
            <a:spLocks noChangeShapeType="1"/>
          </p:cNvSpPr>
          <p:nvPr/>
        </p:nvSpPr>
        <p:spPr bwMode="auto">
          <a:xfrm>
            <a:off x="4362450" y="10048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58459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 -- Control Distortion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1" y="1168003"/>
            <a:ext cx="1755775" cy="33944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b="1" dirty="0">
                <a:latin typeface="Trebuchet MS" pitchFamily="34" charset="0"/>
                <a:ea typeface="新細明體" pitchFamily="18" charset="-120"/>
              </a:rPr>
              <a:t>By LE</a:t>
            </a:r>
          </a:p>
        </p:txBody>
      </p:sp>
      <p:pic>
        <p:nvPicPr>
          <p:cNvPr id="148484" name="Picture 4" descr="500_0_8000_2D1L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8488" y="1079897"/>
            <a:ext cx="2692400" cy="1800225"/>
          </a:xfrm>
          <a:prstGeom prst="rect">
            <a:avLst/>
          </a:prstGeom>
          <a:noFill/>
        </p:spPr>
      </p:pic>
      <p:pic>
        <p:nvPicPr>
          <p:cNvPr id="148485" name="Picture 5" descr="1000_0_8000_2D1L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8489" y="2862263"/>
            <a:ext cx="2701925" cy="1704975"/>
          </a:xfrm>
          <a:prstGeom prst="rect">
            <a:avLst/>
          </a:prstGeom>
          <a:noFill/>
        </p:spPr>
      </p:pic>
      <p:pic>
        <p:nvPicPr>
          <p:cNvPr id="148486" name="Picture 6" descr="800_0_8000_2D1L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9251" y="2859882"/>
            <a:ext cx="2740025" cy="1732360"/>
          </a:xfrm>
          <a:prstGeom prst="rect">
            <a:avLst/>
          </a:prstGeom>
          <a:noFill/>
        </p:spPr>
      </p:pic>
      <p:pic>
        <p:nvPicPr>
          <p:cNvPr id="148487" name="Picture 7" descr="200_0_8000_2D1L_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9725" y="1075135"/>
            <a:ext cx="2749550" cy="1791890"/>
          </a:xfrm>
          <a:prstGeom prst="rect">
            <a:avLst/>
          </a:prstGeom>
          <a:noFill/>
        </p:spPr>
      </p:pic>
      <p:sp>
        <p:nvSpPr>
          <p:cNvPr id="148488" name="Line 8"/>
          <p:cNvSpPr>
            <a:spLocks noChangeShapeType="1"/>
          </p:cNvSpPr>
          <p:nvPr/>
        </p:nvSpPr>
        <p:spPr bwMode="auto">
          <a:xfrm>
            <a:off x="2889250" y="2861072"/>
            <a:ext cx="5511800" cy="0"/>
          </a:xfrm>
          <a:prstGeom prst="line">
            <a:avLst/>
          </a:prstGeom>
          <a:noFill/>
          <a:ln w="25400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89" name="Line 9"/>
          <p:cNvSpPr>
            <a:spLocks noChangeShapeType="1"/>
          </p:cNvSpPr>
          <p:nvPr/>
        </p:nvSpPr>
        <p:spPr bwMode="auto">
          <a:xfrm>
            <a:off x="5645150" y="1069181"/>
            <a:ext cx="0" cy="3506391"/>
          </a:xfrm>
          <a:prstGeom prst="line">
            <a:avLst/>
          </a:prstGeom>
          <a:noFill/>
          <a:ln w="25400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90" name="Line 10"/>
          <p:cNvSpPr>
            <a:spLocks noChangeShapeType="1"/>
          </p:cNvSpPr>
          <p:nvPr/>
        </p:nvSpPr>
        <p:spPr bwMode="auto">
          <a:xfrm>
            <a:off x="2889250" y="1069181"/>
            <a:ext cx="5511800" cy="0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91" name="Line 11"/>
          <p:cNvSpPr>
            <a:spLocks noChangeShapeType="1"/>
          </p:cNvSpPr>
          <p:nvPr/>
        </p:nvSpPr>
        <p:spPr bwMode="auto">
          <a:xfrm>
            <a:off x="2889250" y="1069181"/>
            <a:ext cx="0" cy="3506391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92" name="Line 12"/>
          <p:cNvSpPr>
            <a:spLocks noChangeShapeType="1"/>
          </p:cNvSpPr>
          <p:nvPr/>
        </p:nvSpPr>
        <p:spPr bwMode="auto">
          <a:xfrm>
            <a:off x="8401050" y="1069181"/>
            <a:ext cx="0" cy="3506391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93" name="Line 13"/>
          <p:cNvSpPr>
            <a:spLocks noChangeShapeType="1"/>
          </p:cNvSpPr>
          <p:nvPr/>
        </p:nvSpPr>
        <p:spPr bwMode="auto">
          <a:xfrm>
            <a:off x="2889250" y="4575572"/>
            <a:ext cx="5511800" cy="0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494" name="Text Box 14"/>
          <p:cNvSpPr txBox="1">
            <a:spLocks noChangeArrowheads="1"/>
          </p:cNvSpPr>
          <p:nvPr/>
        </p:nvSpPr>
        <p:spPr bwMode="auto">
          <a:xfrm>
            <a:off x="3476625" y="2476500"/>
            <a:ext cx="8755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L.E=200</a:t>
            </a:r>
          </a:p>
        </p:txBody>
      </p:sp>
      <p:sp>
        <p:nvSpPr>
          <p:cNvPr id="148495" name="Text Box 15"/>
          <p:cNvSpPr txBox="1">
            <a:spLocks noChangeArrowheads="1"/>
          </p:cNvSpPr>
          <p:nvPr/>
        </p:nvSpPr>
        <p:spPr bwMode="auto">
          <a:xfrm>
            <a:off x="6226175" y="2487216"/>
            <a:ext cx="8755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L.E=500</a:t>
            </a:r>
          </a:p>
        </p:txBody>
      </p:sp>
      <p:sp>
        <p:nvSpPr>
          <p:cNvPr id="148496" name="Text Box 16"/>
          <p:cNvSpPr txBox="1">
            <a:spLocks noChangeArrowheads="1"/>
          </p:cNvSpPr>
          <p:nvPr/>
        </p:nvSpPr>
        <p:spPr bwMode="auto">
          <a:xfrm>
            <a:off x="6119813" y="4212431"/>
            <a:ext cx="9813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L.E=1000</a:t>
            </a:r>
          </a:p>
        </p:txBody>
      </p:sp>
      <p:sp>
        <p:nvSpPr>
          <p:cNvPr id="148497" name="Text Box 17"/>
          <p:cNvSpPr txBox="1">
            <a:spLocks noChangeArrowheads="1"/>
          </p:cNvSpPr>
          <p:nvPr/>
        </p:nvSpPr>
        <p:spPr bwMode="auto">
          <a:xfrm>
            <a:off x="3582989" y="4212431"/>
            <a:ext cx="8755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L.E=800</a:t>
            </a:r>
          </a:p>
        </p:txBody>
      </p:sp>
      <p:sp>
        <p:nvSpPr>
          <p:cNvPr id="148499" name="Freeform 19"/>
          <p:cNvSpPr>
            <a:spLocks/>
          </p:cNvSpPr>
          <p:nvPr/>
        </p:nvSpPr>
        <p:spPr bwMode="auto">
          <a:xfrm rot="11198333">
            <a:off x="4257675" y="1496616"/>
            <a:ext cx="2438400" cy="2471738"/>
          </a:xfrm>
          <a:custGeom>
            <a:avLst/>
            <a:gdLst/>
            <a:ahLst/>
            <a:cxnLst>
              <a:cxn ang="0">
                <a:pos x="1536" y="2076"/>
              </a:cxn>
              <a:cxn ang="0">
                <a:pos x="338" y="1582"/>
              </a:cxn>
              <a:cxn ang="0">
                <a:pos x="402" y="1244"/>
              </a:cxn>
              <a:cxn ang="0">
                <a:pos x="1390" y="677"/>
              </a:cxn>
              <a:cxn ang="0">
                <a:pos x="0" y="0"/>
              </a:cxn>
            </a:cxnLst>
            <a:rect l="0" t="0" r="r" b="b"/>
            <a:pathLst>
              <a:path w="1536" h="2076">
                <a:moveTo>
                  <a:pt x="1536" y="2076"/>
                </a:moveTo>
                <a:cubicBezTo>
                  <a:pt x="1336" y="1995"/>
                  <a:pt x="527" y="1721"/>
                  <a:pt x="338" y="1582"/>
                </a:cubicBezTo>
                <a:cubicBezTo>
                  <a:pt x="149" y="1443"/>
                  <a:pt x="227" y="1395"/>
                  <a:pt x="402" y="1244"/>
                </a:cubicBezTo>
                <a:cubicBezTo>
                  <a:pt x="577" y="1093"/>
                  <a:pt x="1457" y="884"/>
                  <a:pt x="1390" y="677"/>
                </a:cubicBezTo>
                <a:cubicBezTo>
                  <a:pt x="1323" y="470"/>
                  <a:pt x="661" y="235"/>
                  <a:pt x="0" y="0"/>
                </a:cubicBezTo>
              </a:path>
            </a:pathLst>
          </a:custGeom>
          <a:noFill/>
          <a:ln w="34925" cap="flat">
            <a:solidFill>
              <a:schemeClr val="bg1"/>
            </a:solidFill>
            <a:prstDash val="dashDot"/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8500" name="Rectangle 20"/>
          <p:cNvSpPr>
            <a:spLocks noChangeArrowheads="1"/>
          </p:cNvSpPr>
          <p:nvPr/>
        </p:nvSpPr>
        <p:spPr bwMode="auto">
          <a:xfrm rot="1743845">
            <a:off x="4246798" y="3599140"/>
            <a:ext cx="15600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LE increased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8003"/>
            <a:ext cx="2439988" cy="33944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By </a:t>
            </a:r>
            <a:r>
              <a:rPr lang="en-US" altLang="zh-TW" sz="2400" dirty="0" err="1">
                <a:latin typeface="Trebuchet MS" pitchFamily="34" charset="0"/>
                <a:ea typeface="新細明體" pitchFamily="18" charset="-120"/>
              </a:rPr>
              <a:t>Ip</a:t>
            </a:r>
            <a:endParaRPr lang="en-US" altLang="zh-TW" sz="2400" dirty="0"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149523" name="Picture 19" descr="500_0_7900_2D1L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9125" y="987029"/>
            <a:ext cx="2605088" cy="1850231"/>
          </a:xfrm>
          <a:prstGeom prst="rect">
            <a:avLst/>
          </a:prstGeom>
          <a:noFill/>
        </p:spPr>
      </p:pic>
      <p:pic>
        <p:nvPicPr>
          <p:cNvPr id="149524" name="Picture 20" descr="500_0_7750_2D1L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4039" y="1000125"/>
            <a:ext cx="2566987" cy="1795463"/>
          </a:xfrm>
          <a:prstGeom prst="rect">
            <a:avLst/>
          </a:prstGeom>
          <a:noFill/>
        </p:spPr>
      </p:pic>
      <p:pic>
        <p:nvPicPr>
          <p:cNvPr id="149525" name="Picture 21" descr="500_0_8100_2D1L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9126" y="2807494"/>
            <a:ext cx="2614613" cy="1725216"/>
          </a:xfrm>
          <a:prstGeom prst="rect">
            <a:avLst/>
          </a:prstGeom>
          <a:noFill/>
        </p:spPr>
      </p:pic>
      <p:pic>
        <p:nvPicPr>
          <p:cNvPr id="149526" name="Picture 22" descr="500_0_8050_2D1L_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4038" y="2820591"/>
            <a:ext cx="2559050" cy="1720453"/>
          </a:xfrm>
          <a:prstGeom prst="rect">
            <a:avLst/>
          </a:prstGeom>
          <a:noFill/>
        </p:spPr>
      </p:pic>
      <p:sp>
        <p:nvSpPr>
          <p:cNvPr id="149528" name="Line 24"/>
          <p:cNvSpPr>
            <a:spLocks noChangeShapeType="1"/>
          </p:cNvSpPr>
          <p:nvPr/>
        </p:nvSpPr>
        <p:spPr bwMode="auto">
          <a:xfrm>
            <a:off x="3065463" y="2806304"/>
            <a:ext cx="5238750" cy="0"/>
          </a:xfrm>
          <a:prstGeom prst="line">
            <a:avLst/>
          </a:prstGeom>
          <a:noFill/>
          <a:ln w="25400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29" name="Line 25"/>
          <p:cNvSpPr>
            <a:spLocks noChangeShapeType="1"/>
          </p:cNvSpPr>
          <p:nvPr/>
        </p:nvSpPr>
        <p:spPr bwMode="auto">
          <a:xfrm>
            <a:off x="5684838" y="1006079"/>
            <a:ext cx="0" cy="3521869"/>
          </a:xfrm>
          <a:prstGeom prst="line">
            <a:avLst/>
          </a:prstGeom>
          <a:noFill/>
          <a:ln w="25400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30" name="Line 26"/>
          <p:cNvSpPr>
            <a:spLocks noChangeShapeType="1"/>
          </p:cNvSpPr>
          <p:nvPr/>
        </p:nvSpPr>
        <p:spPr bwMode="auto">
          <a:xfrm>
            <a:off x="3065463" y="1006079"/>
            <a:ext cx="5238750" cy="0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31" name="Line 27"/>
          <p:cNvSpPr>
            <a:spLocks noChangeShapeType="1"/>
          </p:cNvSpPr>
          <p:nvPr/>
        </p:nvSpPr>
        <p:spPr bwMode="auto">
          <a:xfrm>
            <a:off x="3065463" y="1006079"/>
            <a:ext cx="0" cy="3521869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32" name="Line 28"/>
          <p:cNvSpPr>
            <a:spLocks noChangeShapeType="1"/>
          </p:cNvSpPr>
          <p:nvPr/>
        </p:nvSpPr>
        <p:spPr bwMode="auto">
          <a:xfrm>
            <a:off x="8304213" y="1006079"/>
            <a:ext cx="0" cy="3521869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33" name="Line 29"/>
          <p:cNvSpPr>
            <a:spLocks noChangeShapeType="1"/>
          </p:cNvSpPr>
          <p:nvPr/>
        </p:nvSpPr>
        <p:spPr bwMode="auto">
          <a:xfrm>
            <a:off x="3065463" y="4527947"/>
            <a:ext cx="5238750" cy="0"/>
          </a:xfrm>
          <a:prstGeom prst="line">
            <a:avLst/>
          </a:prstGeom>
          <a:noFill/>
          <a:ln w="25400" cap="sq">
            <a:solidFill>
              <a:srgbClr val="0000DE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40" name="Freeform 36"/>
          <p:cNvSpPr>
            <a:spLocks/>
          </p:cNvSpPr>
          <p:nvPr/>
        </p:nvSpPr>
        <p:spPr bwMode="auto">
          <a:xfrm>
            <a:off x="4557713" y="1697831"/>
            <a:ext cx="2438400" cy="2471738"/>
          </a:xfrm>
          <a:custGeom>
            <a:avLst/>
            <a:gdLst/>
            <a:ahLst/>
            <a:cxnLst>
              <a:cxn ang="0">
                <a:pos x="1536" y="2076"/>
              </a:cxn>
              <a:cxn ang="0">
                <a:pos x="338" y="1582"/>
              </a:cxn>
              <a:cxn ang="0">
                <a:pos x="402" y="1244"/>
              </a:cxn>
              <a:cxn ang="0">
                <a:pos x="1390" y="677"/>
              </a:cxn>
              <a:cxn ang="0">
                <a:pos x="0" y="0"/>
              </a:cxn>
            </a:cxnLst>
            <a:rect l="0" t="0" r="r" b="b"/>
            <a:pathLst>
              <a:path w="1536" h="2076">
                <a:moveTo>
                  <a:pt x="1536" y="2076"/>
                </a:moveTo>
                <a:cubicBezTo>
                  <a:pt x="1336" y="1995"/>
                  <a:pt x="527" y="1721"/>
                  <a:pt x="338" y="1582"/>
                </a:cubicBezTo>
                <a:cubicBezTo>
                  <a:pt x="149" y="1443"/>
                  <a:pt x="227" y="1395"/>
                  <a:pt x="402" y="1244"/>
                </a:cubicBezTo>
                <a:cubicBezTo>
                  <a:pt x="577" y="1093"/>
                  <a:pt x="1457" y="884"/>
                  <a:pt x="1390" y="677"/>
                </a:cubicBezTo>
                <a:cubicBezTo>
                  <a:pt x="1323" y="470"/>
                  <a:pt x="661" y="235"/>
                  <a:pt x="0" y="0"/>
                </a:cubicBezTo>
              </a:path>
            </a:pathLst>
          </a:custGeom>
          <a:noFill/>
          <a:ln w="34925" cap="flat">
            <a:solidFill>
              <a:schemeClr val="bg1"/>
            </a:solidFill>
            <a:prstDash val="dashDot"/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9541" name="Rectangle 37"/>
          <p:cNvSpPr>
            <a:spLocks noChangeArrowheads="1"/>
          </p:cNvSpPr>
          <p:nvPr/>
        </p:nvSpPr>
        <p:spPr bwMode="auto">
          <a:xfrm rot="1242267">
            <a:off x="4902650" y="2112050"/>
            <a:ext cx="1351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Ip</a:t>
            </a:r>
            <a:r>
              <a:rPr lang="en-US" altLang="zh-TW" b="1" dirty="0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reduced</a:t>
            </a:r>
            <a:endParaRPr lang="en-US" altLang="zh-TW" b="1" dirty="0">
              <a:solidFill>
                <a:schemeClr val="bg1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49545" name="Rectangle 4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857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 -- Control Distortion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6286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Image? -- Uniform Charging</a:t>
            </a:r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182928" y="701847"/>
            <a:ext cx="4005263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Marginal condition shows transition from positive to negative mode</a:t>
            </a:r>
          </a:p>
          <a:p>
            <a:pPr marL="347663" indent="-347663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Keep away from this transition by any means of </a:t>
            </a:r>
          </a:p>
          <a:p>
            <a:pPr marL="804863" lvl="1" indent="-342900">
              <a:spcBef>
                <a:spcPct val="50000"/>
              </a:spcBef>
              <a:buFont typeface="Wingdings" pitchFamily="2" charset="2"/>
              <a:buAutoNum type="arabicParenR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varying LE, </a:t>
            </a:r>
            <a:r>
              <a:rPr lang="en-US" altLang="zh-TW" sz="2000" dirty="0" err="1">
                <a:latin typeface="Trebuchet MS" pitchFamily="34" charset="0"/>
                <a:ea typeface="新細明體" pitchFamily="18" charset="-120"/>
              </a:rPr>
              <a:t>Ip</a:t>
            </a: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, pixel size, average, etc, or</a:t>
            </a:r>
          </a:p>
          <a:p>
            <a:pPr marL="804863" lvl="1" indent="-342900">
              <a:spcBef>
                <a:spcPct val="50000"/>
              </a:spcBef>
              <a:buFont typeface="Wingdings" pitchFamily="2" charset="2"/>
              <a:buAutoNum type="arabicParenR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Increasing retarding or extraction, or </a:t>
            </a:r>
          </a:p>
          <a:p>
            <a:pPr marL="804863" lvl="1" indent="-342900">
              <a:spcBef>
                <a:spcPct val="50000"/>
              </a:spcBef>
              <a:buFont typeface="Wingdings" pitchFamily="2" charset="2"/>
              <a:buAutoNum type="arabicParenR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Pre-scan, flooding, etc</a:t>
            </a:r>
          </a:p>
          <a:p>
            <a:pPr marL="347663" indent="-347663">
              <a:spcBef>
                <a:spcPct val="50000"/>
              </a:spcBef>
            </a:pPr>
            <a:endParaRPr lang="en-US" altLang="zh-TW" sz="2000" dirty="0"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16282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9738" y="2590801"/>
            <a:ext cx="2925762" cy="219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28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885826"/>
            <a:ext cx="2925763" cy="219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2824" name="Freeform 8"/>
          <p:cNvSpPr>
            <a:spLocks/>
          </p:cNvSpPr>
          <p:nvPr/>
        </p:nvSpPr>
        <p:spPr bwMode="auto">
          <a:xfrm>
            <a:off x="5626100" y="2162175"/>
            <a:ext cx="1778000" cy="1552575"/>
          </a:xfrm>
          <a:custGeom>
            <a:avLst/>
            <a:gdLst/>
            <a:ahLst/>
            <a:cxnLst>
              <a:cxn ang="0">
                <a:pos x="1120" y="0"/>
              </a:cxn>
              <a:cxn ang="0">
                <a:pos x="704" y="328"/>
              </a:cxn>
              <a:cxn ang="0">
                <a:pos x="464" y="928"/>
              </a:cxn>
              <a:cxn ang="0">
                <a:pos x="0" y="1304"/>
              </a:cxn>
            </a:cxnLst>
            <a:rect l="0" t="0" r="r" b="b"/>
            <a:pathLst>
              <a:path w="1120" h="1304">
                <a:moveTo>
                  <a:pt x="1120" y="0"/>
                </a:moveTo>
                <a:cubicBezTo>
                  <a:pt x="1051" y="55"/>
                  <a:pt x="813" y="173"/>
                  <a:pt x="704" y="328"/>
                </a:cubicBezTo>
                <a:cubicBezTo>
                  <a:pt x="595" y="483"/>
                  <a:pt x="581" y="765"/>
                  <a:pt x="464" y="928"/>
                </a:cubicBezTo>
                <a:cubicBezTo>
                  <a:pt x="347" y="1091"/>
                  <a:pt x="97" y="1226"/>
                  <a:pt x="0" y="1304"/>
                </a:cubicBezTo>
              </a:path>
            </a:pathLst>
          </a:custGeom>
          <a:noFill/>
          <a:ln w="47625">
            <a:solidFill>
              <a:schemeClr val="bg1"/>
            </a:solidFill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2825" name="Text Box 9"/>
          <p:cNvSpPr txBox="1">
            <a:spLocks noChangeArrowheads="1"/>
          </p:cNvSpPr>
          <p:nvPr/>
        </p:nvSpPr>
        <p:spPr bwMode="auto">
          <a:xfrm rot="-3547992">
            <a:off x="6138070" y="2687926"/>
            <a:ext cx="15097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>
                <a:solidFill>
                  <a:schemeClr val="bg1"/>
                </a:solidFill>
                <a:latin typeface="Trebuchet MS" pitchFamily="34" charset="0"/>
                <a:ea typeface="新細明體" pitchFamily="18" charset="-120"/>
              </a:rPr>
              <a:t>Reduce current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56316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Image? –charge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Artifacts</a:t>
            </a:r>
            <a:endParaRPr lang="en-US" altLang="zh-TW" sz="2800" b="1" dirty="0">
              <a:solidFill>
                <a:schemeClr val="tx1"/>
              </a:solidFill>
              <a:latin typeface="Trebuchet MS" pitchFamily="34" charset="0"/>
              <a:ea typeface="新細明體" pitchFamily="18" charset="-120"/>
            </a:endParaRPr>
          </a:p>
        </p:txBody>
      </p:sp>
      <p:graphicFrame>
        <p:nvGraphicFramePr>
          <p:cNvPr id="15462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024438" y="1743076"/>
          <a:ext cx="3306762" cy="2480072"/>
        </p:xfrm>
        <a:graphic>
          <a:graphicData uri="http://schemas.openxmlformats.org/presentationml/2006/ole">
            <p:oleObj spid="_x0000_s1096706" name="PhotoImpact" r:id="rId3" imgW="4876190" imgH="4876190" progId="">
              <p:embed/>
            </p:oleObj>
          </a:graphicData>
        </a:graphic>
      </p:graphicFrame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4" cstate="print"/>
          <a:srcRect l="26187" t="32388" r="38821" b="33308"/>
          <a:stretch>
            <a:fillRect/>
          </a:stretch>
        </p:blipFill>
        <p:spPr bwMode="auto">
          <a:xfrm>
            <a:off x="979489" y="1738313"/>
            <a:ext cx="3316287" cy="243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463550" y="858035"/>
            <a:ext cx="802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FF"/>
                </a:solidFill>
                <a:latin typeface="Trebuchet MS" pitchFamily="34" charset="0"/>
                <a:ea typeface="新細明體" pitchFamily="18" charset="-120"/>
              </a:rPr>
              <a:t>Over charge reach breakdown -&gt; Line artifact</a:t>
            </a: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 , need charge 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60602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Image? --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</a:t>
            </a:r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GL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307976" y="2689622"/>
            <a:ext cx="2949575" cy="19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Case 1 – slow charge up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GL ramp up/down from scan to scan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Equilibrium not reached within one scan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Need pre-scan or flood to accelerate</a:t>
            </a:r>
          </a:p>
        </p:txBody>
      </p:sp>
      <p:pic>
        <p:nvPicPr>
          <p:cNvPr id="146437" name="Picture 5" descr="D527_1000_0_3_60_4D_10NM_A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0815" t="16502" r="26065" b="29816"/>
          <a:stretch>
            <a:fillRect/>
          </a:stretch>
        </p:blipFill>
        <p:spPr bwMode="auto">
          <a:xfrm>
            <a:off x="490538" y="983456"/>
            <a:ext cx="1962150" cy="14870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6438" name="Picture 6" descr="D527_1000_0_3_60_4D_10NM_B"/>
          <p:cNvPicPr>
            <a:picLocks noChangeAspect="1" noChangeArrowheads="1"/>
          </p:cNvPicPr>
          <p:nvPr/>
        </p:nvPicPr>
        <p:blipFill>
          <a:blip r:embed="rId3" cstate="print"/>
          <a:srcRect l="20828" t="16463" r="26003" b="29727"/>
          <a:stretch>
            <a:fillRect/>
          </a:stretch>
        </p:blipFill>
        <p:spPr bwMode="auto">
          <a:xfrm>
            <a:off x="2541589" y="991791"/>
            <a:ext cx="1963737" cy="1490663"/>
          </a:xfrm>
          <a:prstGeom prst="rect">
            <a:avLst/>
          </a:prstGeom>
          <a:noFill/>
        </p:spPr>
      </p:pic>
      <p:pic>
        <p:nvPicPr>
          <p:cNvPr id="146439" name="Picture 7" descr="D527_1000_0_3_60_4D_10NM_C"/>
          <p:cNvPicPr>
            <a:picLocks noChangeAspect="1" noChangeArrowheads="1"/>
          </p:cNvPicPr>
          <p:nvPr/>
        </p:nvPicPr>
        <p:blipFill>
          <a:blip r:embed="rId4" cstate="print"/>
          <a:srcRect l="20186" t="16930" r="26062" b="29320"/>
          <a:stretch>
            <a:fillRect/>
          </a:stretch>
        </p:blipFill>
        <p:spPr bwMode="auto">
          <a:xfrm>
            <a:off x="4608514" y="990601"/>
            <a:ext cx="1984375" cy="1488281"/>
          </a:xfrm>
          <a:prstGeom prst="rect">
            <a:avLst/>
          </a:prstGeom>
          <a:noFill/>
        </p:spPr>
      </p:pic>
      <p:pic>
        <p:nvPicPr>
          <p:cNvPr id="146440" name="Picture 8" descr="D527_1000_0_3_60_4D_10NM_D"/>
          <p:cNvPicPr>
            <a:picLocks noChangeAspect="1" noChangeArrowheads="1"/>
          </p:cNvPicPr>
          <p:nvPr/>
        </p:nvPicPr>
        <p:blipFill>
          <a:blip r:embed="rId5" cstate="print">
            <a:lum bright="18000" contrast="12000"/>
          </a:blip>
          <a:srcRect l="19604" t="16463" r="26062" b="29260"/>
          <a:stretch>
            <a:fillRect/>
          </a:stretch>
        </p:blipFill>
        <p:spPr bwMode="auto">
          <a:xfrm>
            <a:off x="6680200" y="994172"/>
            <a:ext cx="2006600" cy="1503759"/>
          </a:xfrm>
          <a:prstGeom prst="rect">
            <a:avLst/>
          </a:prstGeom>
          <a:noFill/>
        </p:spPr>
      </p:pic>
      <p:pic>
        <p:nvPicPr>
          <p:cNvPr id="146441" name="Picture 9"/>
          <p:cNvPicPr>
            <a:picLocks noChangeAspect="1" noChangeArrowheads="1"/>
          </p:cNvPicPr>
          <p:nvPr/>
        </p:nvPicPr>
        <p:blipFill>
          <a:blip r:embed="rId6" cstate="print">
            <a:lum bright="-6000"/>
          </a:blip>
          <a:srcRect/>
          <a:stretch>
            <a:fillRect/>
          </a:stretch>
        </p:blipFill>
        <p:spPr bwMode="auto">
          <a:xfrm>
            <a:off x="3333750" y="2701528"/>
            <a:ext cx="2647950" cy="198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46442" name="Picture 10"/>
          <p:cNvPicPr preferRelativeResize="0">
            <a:picLocks noChangeAspect="1" noChangeArrowheads="1"/>
          </p:cNvPicPr>
          <p:nvPr/>
        </p:nvPicPr>
        <p:blipFill>
          <a:blip r:embed="rId7" cstate="print">
            <a:lum bright="12000" contrast="12000"/>
          </a:blip>
          <a:srcRect/>
          <a:stretch>
            <a:fillRect/>
          </a:stretch>
        </p:blipFill>
        <p:spPr bwMode="auto">
          <a:xfrm>
            <a:off x="6127750" y="2697957"/>
            <a:ext cx="2647950" cy="19942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46443" name="Text Box 11"/>
          <p:cNvSpPr txBox="1">
            <a:spLocks noChangeArrowheads="1"/>
          </p:cNvSpPr>
          <p:nvPr/>
        </p:nvSpPr>
        <p:spPr bwMode="auto">
          <a:xfrm>
            <a:off x="3409951" y="2755107"/>
            <a:ext cx="145097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Before flood</a:t>
            </a:r>
          </a:p>
        </p:txBody>
      </p:sp>
      <p:sp>
        <p:nvSpPr>
          <p:cNvPr id="146444" name="Text Box 12"/>
          <p:cNvSpPr txBox="1">
            <a:spLocks noChangeArrowheads="1"/>
          </p:cNvSpPr>
          <p:nvPr/>
        </p:nvSpPr>
        <p:spPr bwMode="auto">
          <a:xfrm>
            <a:off x="6197601" y="2767013"/>
            <a:ext cx="1450975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After flood</a:t>
            </a:r>
          </a:p>
        </p:txBody>
      </p:sp>
      <p:sp>
        <p:nvSpPr>
          <p:cNvPr id="146445" name="Text Box 13"/>
          <p:cNvSpPr txBox="1">
            <a:spLocks noChangeArrowheads="1"/>
          </p:cNvSpPr>
          <p:nvPr/>
        </p:nvSpPr>
        <p:spPr bwMode="auto">
          <a:xfrm>
            <a:off x="1379538" y="2213372"/>
            <a:ext cx="10731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1</a:t>
            </a:r>
            <a:r>
              <a:rPr lang="en-US" altLang="zh-TW" sz="1600" baseline="30000" dirty="0">
                <a:latin typeface="Trebuchet MS" pitchFamily="34" charset="0"/>
                <a:ea typeface="新細明體" pitchFamily="18" charset="-120"/>
              </a:rPr>
              <a:t>st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 scan</a:t>
            </a:r>
          </a:p>
        </p:txBody>
      </p:sp>
      <p:sp>
        <p:nvSpPr>
          <p:cNvPr id="146446" name="Text Box 14"/>
          <p:cNvSpPr txBox="1">
            <a:spLocks noChangeArrowheads="1"/>
          </p:cNvSpPr>
          <p:nvPr/>
        </p:nvSpPr>
        <p:spPr bwMode="auto">
          <a:xfrm>
            <a:off x="3454400" y="2213372"/>
            <a:ext cx="10731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2</a:t>
            </a:r>
            <a:r>
              <a:rPr lang="en-US" altLang="zh-TW" sz="1600" baseline="30000" dirty="0">
                <a:latin typeface="Trebuchet MS" pitchFamily="34" charset="0"/>
                <a:ea typeface="新細明體" pitchFamily="18" charset="-120"/>
              </a:rPr>
              <a:t>nd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 scan</a:t>
            </a:r>
          </a:p>
        </p:txBody>
      </p:sp>
      <p:sp>
        <p:nvSpPr>
          <p:cNvPr id="146447" name="Text Box 15"/>
          <p:cNvSpPr txBox="1">
            <a:spLocks noChangeArrowheads="1"/>
          </p:cNvSpPr>
          <p:nvPr/>
        </p:nvSpPr>
        <p:spPr bwMode="auto">
          <a:xfrm>
            <a:off x="5573713" y="2214563"/>
            <a:ext cx="10731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3</a:t>
            </a:r>
            <a:r>
              <a:rPr lang="en-US" altLang="zh-TW" sz="1600" baseline="30000">
                <a:latin typeface="Trebuchet MS" pitchFamily="34" charset="0"/>
                <a:ea typeface="新細明體" pitchFamily="18" charset="-120"/>
              </a:rPr>
              <a:t>nd</a:t>
            </a: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 scan</a:t>
            </a:r>
          </a:p>
        </p:txBody>
      </p:sp>
      <p:sp>
        <p:nvSpPr>
          <p:cNvPr id="146448" name="Text Box 16"/>
          <p:cNvSpPr txBox="1">
            <a:spLocks noChangeArrowheads="1"/>
          </p:cNvSpPr>
          <p:nvPr/>
        </p:nvSpPr>
        <p:spPr bwMode="auto">
          <a:xfrm>
            <a:off x="7650163" y="2226469"/>
            <a:ext cx="10731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N</a:t>
            </a:r>
            <a:r>
              <a:rPr lang="en-US" altLang="zh-TW" sz="1600" baseline="30000">
                <a:latin typeface="Trebuchet MS" pitchFamily="34" charset="0"/>
                <a:ea typeface="新細明體" pitchFamily="18" charset="-120"/>
              </a:rPr>
              <a:t>th</a:t>
            </a: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 scan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60602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Image? --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Stable </a:t>
            </a:r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GL</a:t>
            </a: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288924" y="2640807"/>
            <a:ext cx="4831709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65138" indent="-465138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Case 2 – comparable charging/discharging rate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GL varies from scan to scan. 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Charge up slowly, if paused, release quickly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Difficult to reach </a:t>
            </a:r>
            <a:r>
              <a:rPr lang="en-US" altLang="zh-TW" sz="1400" dirty="0">
                <a:solidFill>
                  <a:schemeClr val="tx2"/>
                </a:solidFill>
                <a:latin typeface="Trebuchet MS" pitchFamily="34" charset="0"/>
                <a:ea typeface="新細明體" pitchFamily="18" charset="-120"/>
              </a:rPr>
              <a:t>equilibrium</a:t>
            </a: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, GL variation leads to false </a:t>
            </a:r>
          </a:p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Charge cannot hold after flooding</a:t>
            </a:r>
          </a:p>
        </p:txBody>
      </p:sp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2" cstate="print"/>
          <a:srcRect l="23227" t="18999" r="21471" b="24983"/>
          <a:stretch>
            <a:fillRect/>
          </a:stretch>
        </p:blipFill>
        <p:spPr bwMode="auto">
          <a:xfrm>
            <a:off x="6740525" y="3364707"/>
            <a:ext cx="1841500" cy="139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2" name="Picture 6"/>
          <p:cNvPicPr>
            <a:picLocks noChangeAspect="1" noChangeArrowheads="1"/>
          </p:cNvPicPr>
          <p:nvPr/>
        </p:nvPicPr>
        <p:blipFill>
          <a:blip r:embed="rId3" cstate="print"/>
          <a:srcRect l="23747" t="9499" r="21471" b="37476"/>
          <a:stretch>
            <a:fillRect/>
          </a:stretch>
        </p:blipFill>
        <p:spPr bwMode="auto">
          <a:xfrm>
            <a:off x="6713539" y="1046560"/>
            <a:ext cx="1831975" cy="132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3" name="Picture 7"/>
          <p:cNvPicPr>
            <a:picLocks noChangeAspect="1" noChangeArrowheads="1"/>
          </p:cNvPicPr>
          <p:nvPr/>
        </p:nvPicPr>
        <p:blipFill>
          <a:blip r:embed="rId4" cstate="print"/>
          <a:srcRect l="24333" t="8978" r="21341" b="37411"/>
          <a:stretch>
            <a:fillRect/>
          </a:stretch>
        </p:blipFill>
        <p:spPr bwMode="auto">
          <a:xfrm>
            <a:off x="4635500" y="1034654"/>
            <a:ext cx="1816100" cy="134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4" name="Picture 8"/>
          <p:cNvPicPr>
            <a:picLocks noChangeAspect="1" noChangeArrowheads="1"/>
          </p:cNvPicPr>
          <p:nvPr/>
        </p:nvPicPr>
        <p:blipFill>
          <a:blip r:embed="rId5" cstate="print"/>
          <a:srcRect l="26155" t="22057" r="20819" b="24397"/>
          <a:stretch>
            <a:fillRect/>
          </a:stretch>
        </p:blipFill>
        <p:spPr bwMode="auto">
          <a:xfrm>
            <a:off x="396875" y="1044179"/>
            <a:ext cx="1773238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7465" name="Picture 9"/>
          <p:cNvPicPr>
            <a:picLocks noChangeAspect="1" noChangeArrowheads="1"/>
          </p:cNvPicPr>
          <p:nvPr/>
        </p:nvPicPr>
        <p:blipFill>
          <a:blip r:embed="rId6" cstate="print"/>
          <a:srcRect l="24983" t="21405" r="19064" b="24921"/>
          <a:stretch>
            <a:fillRect/>
          </a:stretch>
        </p:blipFill>
        <p:spPr bwMode="auto">
          <a:xfrm>
            <a:off x="2430463" y="1038226"/>
            <a:ext cx="1871662" cy="134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7466" name="Text Box 10"/>
          <p:cNvSpPr txBox="1">
            <a:spLocks noChangeArrowheads="1"/>
          </p:cNvSpPr>
          <p:nvPr/>
        </p:nvSpPr>
        <p:spPr bwMode="auto">
          <a:xfrm>
            <a:off x="1668463" y="2110979"/>
            <a:ext cx="5524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1st</a:t>
            </a:r>
          </a:p>
        </p:txBody>
      </p:sp>
      <p:sp>
        <p:nvSpPr>
          <p:cNvPr id="147467" name="Text Box 11"/>
          <p:cNvSpPr txBox="1">
            <a:spLocks noChangeArrowheads="1"/>
          </p:cNvSpPr>
          <p:nvPr/>
        </p:nvSpPr>
        <p:spPr bwMode="auto">
          <a:xfrm>
            <a:off x="3759200" y="2112169"/>
            <a:ext cx="6540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5th</a:t>
            </a:r>
          </a:p>
        </p:txBody>
      </p:sp>
      <p:sp>
        <p:nvSpPr>
          <p:cNvPr id="147468" name="Text Box 12"/>
          <p:cNvSpPr txBox="1">
            <a:spLocks noChangeArrowheads="1"/>
          </p:cNvSpPr>
          <p:nvPr/>
        </p:nvSpPr>
        <p:spPr bwMode="auto">
          <a:xfrm>
            <a:off x="5864225" y="2102644"/>
            <a:ext cx="6540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15th</a:t>
            </a:r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7897813" y="2103835"/>
            <a:ext cx="65405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30th</a:t>
            </a:r>
          </a:p>
        </p:txBody>
      </p:sp>
      <p:sp>
        <p:nvSpPr>
          <p:cNvPr id="147470" name="Line 14"/>
          <p:cNvSpPr>
            <a:spLocks noChangeShapeType="1"/>
          </p:cNvSpPr>
          <p:nvPr/>
        </p:nvSpPr>
        <p:spPr bwMode="auto">
          <a:xfrm>
            <a:off x="7577138" y="2394347"/>
            <a:ext cx="0" cy="947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7471" name="Text Box 15"/>
          <p:cNvSpPr txBox="1">
            <a:spLocks noChangeArrowheads="1"/>
          </p:cNvSpPr>
          <p:nvPr/>
        </p:nvSpPr>
        <p:spPr bwMode="auto">
          <a:xfrm>
            <a:off x="6835775" y="2731294"/>
            <a:ext cx="1511300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Sleep 15sec</a:t>
            </a:r>
          </a:p>
        </p:txBody>
      </p:sp>
      <p:pic>
        <p:nvPicPr>
          <p:cNvPr id="147472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32401" y="2634854"/>
            <a:ext cx="1343025" cy="215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857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DOI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Check</a:t>
            </a:r>
            <a:endParaRPr lang="en-US" altLang="zh-TW" sz="2800" b="1" dirty="0">
              <a:solidFill>
                <a:schemeClr val="tx1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0426" y="1077516"/>
            <a:ext cx="7312025" cy="33944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Maximize VC on features of known electrical properties 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Manipulate device for different DOI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Maximize grey level difference observed on different features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Search and optimize VC at potential DOI on Cell/Wafer edge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Search and optimize VC on dummy patterns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latin typeface="Trebuchet MS" pitchFamily="34" charset="0"/>
                <a:ea typeface="新細明體" pitchFamily="18" charset="-120"/>
              </a:rPr>
              <a:t>Optimize VC condition on real DOI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857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Based on 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Known </a:t>
            </a:r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D</a:t>
            </a:r>
            <a:r>
              <a:rPr lang="en-US" altLang="zh-TW" sz="2800" b="1" dirty="0" smtClean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evice</a:t>
            </a:r>
            <a:endParaRPr lang="en-US" altLang="zh-TW" sz="2800" b="1" dirty="0">
              <a:solidFill>
                <a:schemeClr val="tx1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64886" name="Text Box 22"/>
          <p:cNvSpPr txBox="1">
            <a:spLocks noChangeArrowheads="1"/>
          </p:cNvSpPr>
          <p:nvPr/>
        </p:nvSpPr>
        <p:spPr bwMode="auto">
          <a:xfrm>
            <a:off x="2768600" y="4391025"/>
            <a:ext cx="27305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ISSM 2007 YE-O-030</a:t>
            </a:r>
          </a:p>
        </p:txBody>
      </p:sp>
      <p:sp>
        <p:nvSpPr>
          <p:cNvPr id="164887" name="Text Box 23"/>
          <p:cNvSpPr txBox="1">
            <a:spLocks noChangeArrowheads="1"/>
          </p:cNvSpPr>
          <p:nvPr/>
        </p:nvSpPr>
        <p:spPr bwMode="auto">
          <a:xfrm>
            <a:off x="4572000" y="925848"/>
            <a:ext cx="4152900" cy="330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AT positive mode</a:t>
            </a:r>
          </a:p>
          <a:p>
            <a:pPr>
              <a:spcBef>
                <a:spcPct val="50000"/>
              </a:spcBef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P+/N-well forwarded biased by surface charging, plugs should be bright</a:t>
            </a:r>
          </a:p>
          <a:p>
            <a:pPr>
              <a:spcBef>
                <a:spcPct val="50000"/>
              </a:spcBef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N+/P-well reversely biased, plugs should be dark</a:t>
            </a:r>
          </a:p>
          <a:p>
            <a:pPr>
              <a:spcBef>
                <a:spcPct val="50000"/>
              </a:spcBef>
            </a:pPr>
            <a:r>
              <a:rPr lang="en-US" altLang="zh-TW" sz="2200" dirty="0">
                <a:latin typeface="Trebuchet MS" pitchFamily="34" charset="0"/>
                <a:ea typeface="新細明體" pitchFamily="18" charset="-120"/>
              </a:rPr>
              <a:t>Question your conditions if not the case</a:t>
            </a:r>
          </a:p>
        </p:txBody>
      </p:sp>
      <p:pic>
        <p:nvPicPr>
          <p:cNvPr id="164888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9" y="1352550"/>
            <a:ext cx="3798887" cy="27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114" y="2041923"/>
            <a:ext cx="2657475" cy="1949053"/>
          </a:xfrm>
          <a:prstGeom prst="rect">
            <a:avLst/>
          </a:prstGeom>
          <a:noFill/>
        </p:spPr>
      </p:pic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Maximum VC on Known Features</a:t>
            </a:r>
          </a:p>
        </p:txBody>
      </p:sp>
      <p:sp>
        <p:nvSpPr>
          <p:cNvPr id="163850" name="Rectangle 10"/>
          <p:cNvSpPr>
            <a:spLocks noChangeArrowheads="1"/>
          </p:cNvSpPr>
          <p:nvPr/>
        </p:nvSpPr>
        <p:spPr bwMode="auto">
          <a:xfrm>
            <a:off x="2590800" y="1819275"/>
            <a:ext cx="419100" cy="22193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1428750" y="1824038"/>
            <a:ext cx="1117600" cy="22193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3854" name="AutoShape 14"/>
          <p:cNvSpPr>
            <a:spLocks noChangeArrowheads="1"/>
          </p:cNvSpPr>
          <p:nvPr/>
        </p:nvSpPr>
        <p:spPr bwMode="auto">
          <a:xfrm>
            <a:off x="2730500" y="1152525"/>
            <a:ext cx="2133600" cy="495300"/>
          </a:xfrm>
          <a:prstGeom prst="wedgeRoundRectCallout">
            <a:avLst>
              <a:gd name="adj1" fmla="val -39880"/>
              <a:gd name="adj2" fmla="val 82694"/>
              <a:gd name="adj3" fmla="val 16667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Known deep CT land on gate</a:t>
            </a:r>
          </a:p>
        </p:txBody>
      </p:sp>
      <p:sp>
        <p:nvSpPr>
          <p:cNvPr id="163855" name="AutoShape 15"/>
          <p:cNvSpPr>
            <a:spLocks noChangeArrowheads="1"/>
          </p:cNvSpPr>
          <p:nvPr/>
        </p:nvSpPr>
        <p:spPr bwMode="auto">
          <a:xfrm>
            <a:off x="622300" y="1152525"/>
            <a:ext cx="1955800" cy="495300"/>
          </a:xfrm>
          <a:prstGeom prst="wedgeRoundRectCallout">
            <a:avLst>
              <a:gd name="adj1" fmla="val -1542"/>
              <a:gd name="adj2" fmla="val 83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Known deep CT to P+/Nwell</a:t>
            </a:r>
          </a:p>
        </p:txBody>
      </p:sp>
      <p:sp>
        <p:nvSpPr>
          <p:cNvPr id="163857" name="Text Box 17"/>
          <p:cNvSpPr txBox="1">
            <a:spLocks noChangeArrowheads="1"/>
          </p:cNvSpPr>
          <p:nvPr/>
        </p:nvSpPr>
        <p:spPr bwMode="auto">
          <a:xfrm>
            <a:off x="4419600" y="2409826"/>
            <a:ext cx="39624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Gate CT can be treated as open, so expected to be darker than P+ plug at positive mode</a:t>
            </a:r>
          </a:p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question your conditions If not the case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test5-D11-30nm-ref"/>
          <p:cNvPicPr>
            <a:picLocks noChangeArrowheads="1"/>
          </p:cNvPicPr>
          <p:nvPr/>
        </p:nvPicPr>
        <p:blipFill>
          <a:blip r:embed="rId3" cstate="print"/>
          <a:srcRect l="46201" b="45601"/>
          <a:stretch>
            <a:fillRect/>
          </a:stretch>
        </p:blipFill>
        <p:spPr bwMode="auto">
          <a:xfrm>
            <a:off x="714376" y="1403747"/>
            <a:ext cx="3775075" cy="2819400"/>
          </a:xfrm>
          <a:prstGeom prst="rect">
            <a:avLst/>
          </a:prstGeom>
          <a:noFill/>
        </p:spPr>
      </p:pic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Maximum VC on 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Different 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F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eatures</a:t>
            </a:r>
            <a:endParaRPr lang="en-US" altLang="zh-TW" sz="2800" b="1" dirty="0"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142340" name="Picture 4" descr="test5-D11-30nm"/>
          <p:cNvPicPr>
            <a:picLocks noChangeAspect="1" noChangeArrowheads="1"/>
          </p:cNvPicPr>
          <p:nvPr/>
        </p:nvPicPr>
        <p:blipFill>
          <a:blip r:embed="rId4" cstate="print"/>
          <a:srcRect l="45718" t="1323" r="529" b="43935"/>
          <a:stretch>
            <a:fillRect/>
          </a:stretch>
        </p:blipFill>
        <p:spPr bwMode="auto">
          <a:xfrm>
            <a:off x="717551" y="1402556"/>
            <a:ext cx="3751263" cy="2820591"/>
          </a:xfrm>
          <a:prstGeom prst="rect">
            <a:avLst/>
          </a:prstGeom>
          <a:noFill/>
        </p:spPr>
      </p:pic>
      <p:sp>
        <p:nvSpPr>
          <p:cNvPr id="142341" name="Oval 5"/>
          <p:cNvSpPr>
            <a:spLocks noChangeArrowheads="1"/>
          </p:cNvSpPr>
          <p:nvPr/>
        </p:nvSpPr>
        <p:spPr bwMode="auto">
          <a:xfrm>
            <a:off x="2971800" y="1098947"/>
            <a:ext cx="1436688" cy="1981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1447801" y="1197769"/>
            <a:ext cx="1495425" cy="1915716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4559301" y="1770460"/>
            <a:ext cx="439261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50000"/>
              </a:spcBef>
              <a:buFontTx/>
              <a:buChar char="•"/>
            </a:pPr>
            <a:r>
              <a:rPr lang="en-US" altLang="zh-TW" b="1" dirty="0">
                <a:latin typeface="Trebuchet MS" pitchFamily="34" charset="0"/>
                <a:ea typeface="新細明體" pitchFamily="18" charset="-120"/>
              </a:rPr>
              <a:t>grey level differences on different features suggests electrical difference behind, this can be a reference for  general condition tuning.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16" name="Freeform 88"/>
          <p:cNvSpPr>
            <a:spLocks/>
          </p:cNvSpPr>
          <p:nvPr/>
        </p:nvSpPr>
        <p:spPr bwMode="auto">
          <a:xfrm>
            <a:off x="3902075" y="2628901"/>
            <a:ext cx="469900" cy="526256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1817" name="Freeform 89"/>
          <p:cNvSpPr>
            <a:spLocks/>
          </p:cNvSpPr>
          <p:nvPr/>
        </p:nvSpPr>
        <p:spPr bwMode="auto">
          <a:xfrm>
            <a:off x="4151314" y="1000125"/>
            <a:ext cx="204787" cy="561975"/>
          </a:xfrm>
          <a:custGeom>
            <a:avLst/>
            <a:gdLst/>
            <a:ahLst/>
            <a:cxnLst>
              <a:cxn ang="0">
                <a:pos x="121" y="448"/>
              </a:cxn>
              <a:cxn ang="0">
                <a:pos x="113" y="0"/>
              </a:cxn>
              <a:cxn ang="0">
                <a:pos x="117" y="373"/>
              </a:cxn>
              <a:cxn ang="0">
                <a:pos x="0" y="373"/>
              </a:cxn>
            </a:cxnLst>
            <a:rect l="0" t="0" r="r" b="b"/>
            <a:pathLst>
              <a:path w="121" h="448">
                <a:moveTo>
                  <a:pt x="121" y="448"/>
                </a:moveTo>
                <a:lnTo>
                  <a:pt x="113" y="0"/>
                </a:lnTo>
                <a:lnTo>
                  <a:pt x="117" y="373"/>
                </a:lnTo>
                <a:lnTo>
                  <a:pt x="0" y="373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1818" name="Freeform 90"/>
          <p:cNvSpPr>
            <a:spLocks/>
          </p:cNvSpPr>
          <p:nvPr/>
        </p:nvSpPr>
        <p:spPr bwMode="auto">
          <a:xfrm flipV="1">
            <a:off x="3867151" y="1797844"/>
            <a:ext cx="466725" cy="561975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1819" name="Line 91"/>
          <p:cNvSpPr>
            <a:spLocks noChangeShapeType="1"/>
          </p:cNvSpPr>
          <p:nvPr/>
        </p:nvSpPr>
        <p:spPr bwMode="auto">
          <a:xfrm>
            <a:off x="4343400" y="26289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0" name="Line 92"/>
          <p:cNvSpPr>
            <a:spLocks noChangeShapeType="1"/>
          </p:cNvSpPr>
          <p:nvPr/>
        </p:nvSpPr>
        <p:spPr bwMode="auto">
          <a:xfrm>
            <a:off x="4375150" y="2881313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1" name="Line 93"/>
          <p:cNvSpPr>
            <a:spLocks noChangeShapeType="1"/>
          </p:cNvSpPr>
          <p:nvPr/>
        </p:nvSpPr>
        <p:spPr bwMode="auto">
          <a:xfrm>
            <a:off x="4362450" y="31384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2" name="Line 94"/>
          <p:cNvSpPr>
            <a:spLocks noChangeShapeType="1"/>
          </p:cNvSpPr>
          <p:nvPr/>
        </p:nvSpPr>
        <p:spPr bwMode="auto">
          <a:xfrm>
            <a:off x="4349750" y="205263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3" name="Line 95"/>
          <p:cNvSpPr>
            <a:spLocks noChangeShapeType="1"/>
          </p:cNvSpPr>
          <p:nvPr/>
        </p:nvSpPr>
        <p:spPr bwMode="auto">
          <a:xfrm>
            <a:off x="4330700" y="23526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4" name="Line 96"/>
          <p:cNvSpPr>
            <a:spLocks noChangeShapeType="1"/>
          </p:cNvSpPr>
          <p:nvPr/>
        </p:nvSpPr>
        <p:spPr bwMode="auto">
          <a:xfrm>
            <a:off x="4356100" y="17907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5" name="Line 97"/>
          <p:cNvSpPr>
            <a:spLocks noChangeShapeType="1"/>
          </p:cNvSpPr>
          <p:nvPr/>
        </p:nvSpPr>
        <p:spPr bwMode="auto">
          <a:xfrm>
            <a:off x="4368800" y="154305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6" name="Line 98"/>
          <p:cNvSpPr>
            <a:spLocks noChangeShapeType="1"/>
          </p:cNvSpPr>
          <p:nvPr/>
        </p:nvSpPr>
        <p:spPr bwMode="auto">
          <a:xfrm>
            <a:off x="4356100" y="1266825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7" name="Line 99"/>
          <p:cNvSpPr>
            <a:spLocks noChangeShapeType="1"/>
          </p:cNvSpPr>
          <p:nvPr/>
        </p:nvSpPr>
        <p:spPr bwMode="auto">
          <a:xfrm>
            <a:off x="4362450" y="10048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32" name="Freeform 4"/>
          <p:cNvSpPr>
            <a:spLocks/>
          </p:cNvSpPr>
          <p:nvPr/>
        </p:nvSpPr>
        <p:spPr bwMode="auto">
          <a:xfrm>
            <a:off x="284163" y="3056335"/>
            <a:ext cx="819150" cy="1176338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50" name="Freeform 22"/>
          <p:cNvSpPr>
            <a:spLocks/>
          </p:cNvSpPr>
          <p:nvPr/>
        </p:nvSpPr>
        <p:spPr bwMode="auto">
          <a:xfrm>
            <a:off x="3838575" y="3658791"/>
            <a:ext cx="520700" cy="1072753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1755" name="Line 27"/>
          <p:cNvSpPr>
            <a:spLocks noChangeShapeType="1"/>
          </p:cNvSpPr>
          <p:nvPr/>
        </p:nvSpPr>
        <p:spPr bwMode="auto">
          <a:xfrm>
            <a:off x="2073275" y="2134791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1759" name="AutoShape 31"/>
          <p:cNvSpPr>
            <a:spLocks/>
          </p:cNvSpPr>
          <p:nvPr/>
        </p:nvSpPr>
        <p:spPr bwMode="auto">
          <a:xfrm>
            <a:off x="4683125" y="254317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1130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Device</a:t>
            </a:r>
          </a:p>
        </p:txBody>
      </p:sp>
      <p:sp>
        <p:nvSpPr>
          <p:cNvPr id="201760" name="AutoShape 32"/>
          <p:cNvSpPr>
            <a:spLocks/>
          </p:cNvSpPr>
          <p:nvPr/>
        </p:nvSpPr>
        <p:spPr bwMode="auto">
          <a:xfrm>
            <a:off x="4683125" y="2784872"/>
            <a:ext cx="1600200" cy="223838"/>
          </a:xfrm>
          <a:prstGeom prst="borderCallout1">
            <a:avLst>
              <a:gd name="adj1" fmla="val 38296"/>
              <a:gd name="adj2" fmla="val -4764"/>
              <a:gd name="adj3" fmla="val 38296"/>
              <a:gd name="adj4" fmla="val -2033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Dummies</a:t>
            </a:r>
          </a:p>
        </p:txBody>
      </p:sp>
      <p:sp>
        <p:nvSpPr>
          <p:cNvPr id="201761" name="AutoShape 33"/>
          <p:cNvSpPr>
            <a:spLocks/>
          </p:cNvSpPr>
          <p:nvPr/>
        </p:nvSpPr>
        <p:spPr bwMode="auto">
          <a:xfrm>
            <a:off x="4683125" y="30599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1884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Edge Dice</a:t>
            </a:r>
          </a:p>
        </p:txBody>
      </p:sp>
      <p:sp>
        <p:nvSpPr>
          <p:cNvPr id="201762" name="AutoShape 34"/>
          <p:cNvSpPr>
            <a:spLocks/>
          </p:cNvSpPr>
          <p:nvPr/>
        </p:nvSpPr>
        <p:spPr bwMode="auto">
          <a:xfrm>
            <a:off x="4673600" y="33266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5714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DOI</a:t>
            </a:r>
          </a:p>
        </p:txBody>
      </p:sp>
      <p:sp>
        <p:nvSpPr>
          <p:cNvPr id="201763" name="AutoShape 35"/>
          <p:cNvSpPr>
            <a:spLocks/>
          </p:cNvSpPr>
          <p:nvPr/>
        </p:nvSpPr>
        <p:spPr bwMode="auto">
          <a:xfrm>
            <a:off x="4683125" y="1195387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04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201764" name="AutoShape 36"/>
          <p:cNvSpPr>
            <a:spLocks/>
          </p:cNvSpPr>
          <p:nvPr/>
        </p:nvSpPr>
        <p:spPr bwMode="auto">
          <a:xfrm>
            <a:off x="4683125" y="1463279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201765" name="AutoShape 37"/>
          <p:cNvSpPr>
            <a:spLocks/>
          </p:cNvSpPr>
          <p:nvPr/>
        </p:nvSpPr>
        <p:spPr bwMode="auto">
          <a:xfrm>
            <a:off x="4683125" y="9370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042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201766" name="AutoShape 38"/>
          <p:cNvSpPr>
            <a:spLocks/>
          </p:cNvSpPr>
          <p:nvPr/>
        </p:nvSpPr>
        <p:spPr bwMode="auto">
          <a:xfrm>
            <a:off x="4683125" y="384095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Sensitivity</a:t>
            </a:r>
          </a:p>
        </p:txBody>
      </p:sp>
      <p:sp>
        <p:nvSpPr>
          <p:cNvPr id="201767" name="AutoShape 39"/>
          <p:cNvSpPr>
            <a:spLocks/>
          </p:cNvSpPr>
          <p:nvPr/>
        </p:nvSpPr>
        <p:spPr bwMode="auto">
          <a:xfrm>
            <a:off x="4683125" y="3580210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Threshold</a:t>
            </a:r>
          </a:p>
        </p:txBody>
      </p:sp>
      <p:sp>
        <p:nvSpPr>
          <p:cNvPr id="201768" name="AutoShape 40"/>
          <p:cNvSpPr>
            <a:spLocks/>
          </p:cNvSpPr>
          <p:nvPr/>
        </p:nvSpPr>
        <p:spPr bwMode="auto">
          <a:xfrm>
            <a:off x="4683125" y="40862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 Balance</a:t>
            </a:r>
          </a:p>
        </p:txBody>
      </p:sp>
      <p:sp>
        <p:nvSpPr>
          <p:cNvPr id="201769" name="AutoShape 41"/>
          <p:cNvSpPr>
            <a:spLocks/>
          </p:cNvSpPr>
          <p:nvPr/>
        </p:nvSpPr>
        <p:spPr bwMode="auto">
          <a:xfrm>
            <a:off x="4683125" y="4580335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DBDB</a:t>
            </a:r>
          </a:p>
        </p:txBody>
      </p:sp>
      <p:sp>
        <p:nvSpPr>
          <p:cNvPr id="201770" name="AutoShape 42"/>
          <p:cNvSpPr>
            <a:spLocks/>
          </p:cNvSpPr>
          <p:nvPr/>
        </p:nvSpPr>
        <p:spPr bwMode="auto">
          <a:xfrm>
            <a:off x="4683125" y="17240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2063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Good resolution</a:t>
            </a:r>
          </a:p>
        </p:txBody>
      </p:sp>
      <p:sp>
        <p:nvSpPr>
          <p:cNvPr id="201771" name="AutoShape 43"/>
          <p:cNvSpPr>
            <a:spLocks/>
          </p:cNvSpPr>
          <p:nvPr/>
        </p:nvSpPr>
        <p:spPr bwMode="auto">
          <a:xfrm>
            <a:off x="4683125" y="1987153"/>
            <a:ext cx="1600200" cy="213122"/>
          </a:xfrm>
          <a:prstGeom prst="borderCallout1">
            <a:avLst>
              <a:gd name="adj1" fmla="val 40222"/>
              <a:gd name="adj2" fmla="val -4764"/>
              <a:gd name="adj3" fmla="val 40222"/>
              <a:gd name="adj4" fmla="val -2152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Stable  </a:t>
            </a:r>
          </a:p>
        </p:txBody>
      </p:sp>
      <p:sp>
        <p:nvSpPr>
          <p:cNvPr id="201772" name="AutoShape 44"/>
          <p:cNvSpPr>
            <a:spLocks/>
          </p:cNvSpPr>
          <p:nvPr/>
        </p:nvSpPr>
        <p:spPr bwMode="auto">
          <a:xfrm>
            <a:off x="4683125" y="2264569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2023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uniform</a:t>
            </a:r>
          </a:p>
        </p:txBody>
      </p:sp>
      <p:sp>
        <p:nvSpPr>
          <p:cNvPr id="201773" name="AutoShape 45"/>
          <p:cNvSpPr>
            <a:spLocks/>
          </p:cNvSpPr>
          <p:nvPr/>
        </p:nvSpPr>
        <p:spPr bwMode="auto">
          <a:xfrm>
            <a:off x="1525589" y="1002507"/>
            <a:ext cx="2651125" cy="283369"/>
          </a:xfrm>
          <a:prstGeom prst="borderCallout1">
            <a:avLst>
              <a:gd name="adj1" fmla="val 42019"/>
              <a:gd name="adj2" fmla="val -2889"/>
              <a:gd name="adj3" fmla="val 42019"/>
              <a:gd name="adj4" fmla="val -1600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Wafer &amp; Recipe Info</a:t>
            </a:r>
          </a:p>
        </p:txBody>
      </p:sp>
      <p:sp>
        <p:nvSpPr>
          <p:cNvPr id="201774" name="AutoShape 46"/>
          <p:cNvSpPr>
            <a:spLocks/>
          </p:cNvSpPr>
          <p:nvPr/>
        </p:nvSpPr>
        <p:spPr bwMode="auto">
          <a:xfrm>
            <a:off x="1524001" y="1376363"/>
            <a:ext cx="2651125" cy="283369"/>
          </a:xfrm>
          <a:prstGeom prst="borderCallout1">
            <a:avLst>
              <a:gd name="adj1" fmla="val 42019"/>
              <a:gd name="adj2" fmla="val -2884"/>
              <a:gd name="adj3" fmla="val 42019"/>
              <a:gd name="adj4" fmla="val -15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Analyzing DOI</a:t>
            </a:r>
          </a:p>
        </p:txBody>
      </p:sp>
      <p:sp>
        <p:nvSpPr>
          <p:cNvPr id="201775" name="AutoShape 47"/>
          <p:cNvSpPr>
            <a:spLocks/>
          </p:cNvSpPr>
          <p:nvPr/>
        </p:nvSpPr>
        <p:spPr bwMode="auto">
          <a:xfrm>
            <a:off x="1524001" y="1826419"/>
            <a:ext cx="2651125" cy="297656"/>
          </a:xfrm>
          <a:prstGeom prst="borderCallout1">
            <a:avLst>
              <a:gd name="adj1" fmla="val 44801"/>
              <a:gd name="adj2" fmla="val -2875"/>
              <a:gd name="adj3" fmla="val 44801"/>
              <a:gd name="adj4" fmla="val -185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Testing Condition</a:t>
            </a:r>
          </a:p>
        </p:txBody>
      </p:sp>
      <p:sp>
        <p:nvSpPr>
          <p:cNvPr id="201776" name="AutoShape 48"/>
          <p:cNvSpPr>
            <a:spLocks/>
          </p:cNvSpPr>
          <p:nvPr/>
        </p:nvSpPr>
        <p:spPr bwMode="auto">
          <a:xfrm>
            <a:off x="1525589" y="2937272"/>
            <a:ext cx="2651125" cy="280988"/>
          </a:xfrm>
          <a:prstGeom prst="borderCallout1">
            <a:avLst>
              <a:gd name="adj1" fmla="val 30509"/>
              <a:gd name="adj2" fmla="val -2875"/>
              <a:gd name="adj3" fmla="val 30509"/>
              <a:gd name="adj4" fmla="val -216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Setup recipe &amp; Test</a:t>
            </a:r>
          </a:p>
        </p:txBody>
      </p:sp>
      <p:sp>
        <p:nvSpPr>
          <p:cNvPr id="201777" name="AutoShape 49"/>
          <p:cNvSpPr>
            <a:spLocks/>
          </p:cNvSpPr>
          <p:nvPr/>
        </p:nvSpPr>
        <p:spPr bwMode="auto">
          <a:xfrm>
            <a:off x="1525589" y="3276600"/>
            <a:ext cx="2651125" cy="273844"/>
          </a:xfrm>
          <a:prstGeom prst="borderCallout1">
            <a:avLst>
              <a:gd name="adj1" fmla="val 43477"/>
              <a:gd name="adj2" fmla="val -3407"/>
              <a:gd name="adj3" fmla="val 43477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Tuning Condition</a:t>
            </a:r>
          </a:p>
        </p:txBody>
      </p:sp>
      <p:sp>
        <p:nvSpPr>
          <p:cNvPr id="201778" name="AutoShape 50"/>
          <p:cNvSpPr>
            <a:spLocks/>
          </p:cNvSpPr>
          <p:nvPr/>
        </p:nvSpPr>
        <p:spPr bwMode="auto">
          <a:xfrm>
            <a:off x="1525589" y="3606404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Optimizing Insp</a:t>
            </a:r>
          </a:p>
        </p:txBody>
      </p:sp>
      <p:sp>
        <p:nvSpPr>
          <p:cNvPr id="201779" name="AutoShape 51"/>
          <p:cNvSpPr>
            <a:spLocks/>
          </p:cNvSpPr>
          <p:nvPr/>
        </p:nvSpPr>
        <p:spPr bwMode="auto">
          <a:xfrm>
            <a:off x="1525589" y="4475560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ADC/reporting</a:t>
            </a:r>
          </a:p>
        </p:txBody>
      </p:sp>
      <p:sp>
        <p:nvSpPr>
          <p:cNvPr id="201780" name="AutoShape 52"/>
          <p:cNvSpPr>
            <a:spLocks/>
          </p:cNvSpPr>
          <p:nvPr/>
        </p:nvSpPr>
        <p:spPr bwMode="auto">
          <a:xfrm>
            <a:off x="1525589" y="4145757"/>
            <a:ext cx="2651125" cy="275035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Reviewing DOI</a:t>
            </a:r>
          </a:p>
        </p:txBody>
      </p:sp>
      <p:sp>
        <p:nvSpPr>
          <p:cNvPr id="201781" name="AutoShape 53"/>
          <p:cNvSpPr>
            <a:spLocks noChangeArrowheads="1"/>
          </p:cNvSpPr>
          <p:nvPr/>
        </p:nvSpPr>
        <p:spPr bwMode="auto">
          <a:xfrm>
            <a:off x="801688" y="981075"/>
            <a:ext cx="438150" cy="3894535"/>
          </a:xfrm>
          <a:prstGeom prst="downArrow">
            <a:avLst>
              <a:gd name="adj1" fmla="val 52176"/>
              <a:gd name="adj2" fmla="val 736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82" name="AutoShape 54"/>
          <p:cNvSpPr>
            <a:spLocks/>
          </p:cNvSpPr>
          <p:nvPr/>
        </p:nvSpPr>
        <p:spPr bwMode="auto">
          <a:xfrm>
            <a:off x="2328863" y="2222897"/>
            <a:ext cx="1835150" cy="280988"/>
          </a:xfrm>
          <a:prstGeom prst="borderCallout1">
            <a:avLst>
              <a:gd name="adj1" fmla="val 30509"/>
              <a:gd name="adj2" fmla="val -4153"/>
              <a:gd name="adj3" fmla="val 30509"/>
              <a:gd name="adj4" fmla="val -1323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General Imaging</a:t>
            </a:r>
          </a:p>
        </p:txBody>
      </p:sp>
      <p:sp>
        <p:nvSpPr>
          <p:cNvPr id="201783" name="AutoShape 55"/>
          <p:cNvSpPr>
            <a:spLocks/>
          </p:cNvSpPr>
          <p:nvPr/>
        </p:nvSpPr>
        <p:spPr bwMode="auto">
          <a:xfrm>
            <a:off x="2327276" y="2581275"/>
            <a:ext cx="1844675" cy="280988"/>
          </a:xfrm>
          <a:prstGeom prst="borderCallout1">
            <a:avLst>
              <a:gd name="adj1" fmla="val 30509"/>
              <a:gd name="adj2" fmla="val -4130"/>
              <a:gd name="adj3" fmla="val 30509"/>
              <a:gd name="adj4" fmla="val -1342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DOI Imaging</a:t>
            </a:r>
          </a:p>
        </p:txBody>
      </p:sp>
      <p:sp>
        <p:nvSpPr>
          <p:cNvPr id="201784" name="Freeform 56"/>
          <p:cNvSpPr>
            <a:spLocks/>
          </p:cNvSpPr>
          <p:nvPr/>
        </p:nvSpPr>
        <p:spPr bwMode="auto">
          <a:xfrm>
            <a:off x="525463" y="3245644"/>
            <a:ext cx="379412" cy="794147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85" name="Freeform 57"/>
          <p:cNvSpPr>
            <a:spLocks/>
          </p:cNvSpPr>
          <p:nvPr/>
        </p:nvSpPr>
        <p:spPr bwMode="auto">
          <a:xfrm>
            <a:off x="865188" y="3842148"/>
            <a:ext cx="285750" cy="354806"/>
          </a:xfrm>
          <a:custGeom>
            <a:avLst/>
            <a:gdLst/>
            <a:ahLst/>
            <a:cxnLst>
              <a:cxn ang="0">
                <a:pos x="175" y="33"/>
              </a:cxn>
              <a:cxn ang="0">
                <a:pos x="163" y="181"/>
              </a:cxn>
              <a:cxn ang="0">
                <a:pos x="23" y="281"/>
              </a:cxn>
              <a:cxn ang="0">
                <a:pos x="27" y="77"/>
              </a:cxn>
              <a:cxn ang="0">
                <a:pos x="75" y="13"/>
              </a:cxn>
              <a:cxn ang="0">
                <a:pos x="179" y="157"/>
              </a:cxn>
            </a:cxnLst>
            <a:rect l="0" t="0" r="r" b="b"/>
            <a:pathLst>
              <a:path w="188" h="298">
                <a:moveTo>
                  <a:pt x="175" y="33"/>
                </a:moveTo>
                <a:cubicBezTo>
                  <a:pt x="181" y="86"/>
                  <a:pt x="188" y="140"/>
                  <a:pt x="163" y="181"/>
                </a:cubicBezTo>
                <a:cubicBezTo>
                  <a:pt x="138" y="222"/>
                  <a:pt x="46" y="298"/>
                  <a:pt x="23" y="281"/>
                </a:cubicBezTo>
                <a:cubicBezTo>
                  <a:pt x="0" y="264"/>
                  <a:pt x="18" y="122"/>
                  <a:pt x="27" y="77"/>
                </a:cubicBezTo>
                <a:cubicBezTo>
                  <a:pt x="36" y="32"/>
                  <a:pt x="50" y="0"/>
                  <a:pt x="75" y="13"/>
                </a:cubicBezTo>
                <a:cubicBezTo>
                  <a:pt x="100" y="26"/>
                  <a:pt x="162" y="133"/>
                  <a:pt x="179" y="15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86" name="Freeform 58"/>
          <p:cNvSpPr>
            <a:spLocks/>
          </p:cNvSpPr>
          <p:nvPr/>
        </p:nvSpPr>
        <p:spPr bwMode="auto">
          <a:xfrm>
            <a:off x="889001" y="3933825"/>
            <a:ext cx="246063" cy="242888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144" y="84"/>
              </a:cxn>
              <a:cxn ang="0">
                <a:pos x="84" y="164"/>
              </a:cxn>
              <a:cxn ang="0">
                <a:pos x="0" y="204"/>
              </a:cxn>
            </a:cxnLst>
            <a:rect l="0" t="0" r="r" b="b"/>
            <a:pathLst>
              <a:path w="155" h="204">
                <a:moveTo>
                  <a:pt x="152" y="0"/>
                </a:moveTo>
                <a:cubicBezTo>
                  <a:pt x="153" y="28"/>
                  <a:pt x="155" y="57"/>
                  <a:pt x="144" y="84"/>
                </a:cubicBezTo>
                <a:cubicBezTo>
                  <a:pt x="133" y="111"/>
                  <a:pt x="108" y="144"/>
                  <a:pt x="84" y="164"/>
                </a:cubicBezTo>
                <a:cubicBezTo>
                  <a:pt x="60" y="184"/>
                  <a:pt x="30" y="194"/>
                  <a:pt x="0" y="2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87" name="AutoShape 59"/>
          <p:cNvSpPr>
            <a:spLocks/>
          </p:cNvSpPr>
          <p:nvPr/>
        </p:nvSpPr>
        <p:spPr bwMode="auto">
          <a:xfrm>
            <a:off x="4676775" y="43279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BGB</a:t>
            </a:r>
          </a:p>
        </p:txBody>
      </p:sp>
      <p:sp>
        <p:nvSpPr>
          <p:cNvPr id="201788" name="Line 60"/>
          <p:cNvSpPr>
            <a:spLocks noChangeShapeType="1"/>
          </p:cNvSpPr>
          <p:nvPr/>
        </p:nvSpPr>
        <p:spPr bwMode="auto">
          <a:xfrm>
            <a:off x="5041900" y="4867275"/>
            <a:ext cx="622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89" name="Line 61"/>
          <p:cNvSpPr>
            <a:spLocks noChangeShapeType="1"/>
          </p:cNvSpPr>
          <p:nvPr/>
        </p:nvSpPr>
        <p:spPr bwMode="auto">
          <a:xfrm>
            <a:off x="4165600" y="3400425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0" name="Line 62"/>
          <p:cNvSpPr>
            <a:spLocks noChangeShapeType="1"/>
          </p:cNvSpPr>
          <p:nvPr/>
        </p:nvSpPr>
        <p:spPr bwMode="auto">
          <a:xfrm>
            <a:off x="4159250" y="3652838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1" name="Line 63"/>
          <p:cNvSpPr>
            <a:spLocks noChangeShapeType="1"/>
          </p:cNvSpPr>
          <p:nvPr/>
        </p:nvSpPr>
        <p:spPr bwMode="auto">
          <a:xfrm>
            <a:off x="4356100" y="3924300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2" name="Line 64"/>
          <p:cNvSpPr>
            <a:spLocks noChangeShapeType="1"/>
          </p:cNvSpPr>
          <p:nvPr/>
        </p:nvSpPr>
        <p:spPr bwMode="auto">
          <a:xfrm>
            <a:off x="4387850" y="4167188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3" name="Line 65"/>
          <p:cNvSpPr>
            <a:spLocks noChangeShapeType="1"/>
          </p:cNvSpPr>
          <p:nvPr/>
        </p:nvSpPr>
        <p:spPr bwMode="auto">
          <a:xfrm>
            <a:off x="4394200" y="44100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4" name="Line 66"/>
          <p:cNvSpPr>
            <a:spLocks noChangeShapeType="1"/>
          </p:cNvSpPr>
          <p:nvPr/>
        </p:nvSpPr>
        <p:spPr bwMode="auto">
          <a:xfrm>
            <a:off x="4387850" y="4652963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795" name="Text Box 67"/>
          <p:cNvSpPr txBox="1">
            <a:spLocks noChangeArrowheads="1"/>
          </p:cNvSpPr>
          <p:nvPr/>
        </p:nvSpPr>
        <p:spPr bwMode="auto">
          <a:xfrm>
            <a:off x="0" y="0"/>
            <a:ext cx="5340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W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afer </a:t>
            </a: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&amp; 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Recipe </a:t>
            </a: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I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nformation</a:t>
            </a:r>
            <a:endParaRPr lang="en-US" altLang="zh-TW" sz="2800" b="1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201828" name="Freeform 100"/>
          <p:cNvSpPr>
            <a:spLocks/>
          </p:cNvSpPr>
          <p:nvPr/>
        </p:nvSpPr>
        <p:spPr bwMode="auto">
          <a:xfrm>
            <a:off x="6648450" y="1047751"/>
            <a:ext cx="1588" cy="3127772"/>
          </a:xfrm>
          <a:custGeom>
            <a:avLst/>
            <a:gdLst/>
            <a:ahLst/>
            <a:cxnLst>
              <a:cxn ang="0">
                <a:pos x="1" y="2627"/>
              </a:cxn>
              <a:cxn ang="0">
                <a:pos x="0" y="0"/>
              </a:cxn>
            </a:cxnLst>
            <a:rect l="0" t="0" r="r" b="b"/>
            <a:pathLst>
              <a:path w="1" h="2627">
                <a:moveTo>
                  <a:pt x="1" y="262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29" name="AutoShape 101"/>
          <p:cNvSpPr>
            <a:spLocks/>
          </p:cNvSpPr>
          <p:nvPr/>
        </p:nvSpPr>
        <p:spPr bwMode="auto">
          <a:xfrm>
            <a:off x="7007225" y="9727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 dirty="0">
                <a:latin typeface="Trebuchet MS" pitchFamily="34" charset="0"/>
                <a:ea typeface="新細明體" pitchFamily="18" charset="-120"/>
              </a:rPr>
              <a:t>LE</a:t>
            </a:r>
          </a:p>
        </p:txBody>
      </p:sp>
      <p:sp>
        <p:nvSpPr>
          <p:cNvPr id="201830" name="AutoShape 102"/>
          <p:cNvSpPr>
            <a:spLocks/>
          </p:cNvSpPr>
          <p:nvPr/>
        </p:nvSpPr>
        <p:spPr bwMode="auto">
          <a:xfrm>
            <a:off x="7007225" y="2942034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Pre-scan</a:t>
            </a:r>
          </a:p>
        </p:txBody>
      </p:sp>
      <p:sp>
        <p:nvSpPr>
          <p:cNvPr id="201831" name="AutoShape 103"/>
          <p:cNvSpPr>
            <a:spLocks/>
          </p:cNvSpPr>
          <p:nvPr/>
        </p:nvSpPr>
        <p:spPr bwMode="auto">
          <a:xfrm>
            <a:off x="7007225" y="3280172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Pre-Flood</a:t>
            </a:r>
          </a:p>
        </p:txBody>
      </p:sp>
      <p:sp>
        <p:nvSpPr>
          <p:cNvPr id="201832" name="AutoShape 104"/>
          <p:cNvSpPr>
            <a:spLocks/>
          </p:cNvSpPr>
          <p:nvPr/>
        </p:nvSpPr>
        <p:spPr bwMode="auto">
          <a:xfrm>
            <a:off x="7007225" y="1301353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Current</a:t>
            </a:r>
          </a:p>
        </p:txBody>
      </p:sp>
      <p:sp>
        <p:nvSpPr>
          <p:cNvPr id="201833" name="AutoShape 105"/>
          <p:cNvSpPr>
            <a:spLocks/>
          </p:cNvSpPr>
          <p:nvPr/>
        </p:nvSpPr>
        <p:spPr bwMode="auto">
          <a:xfrm>
            <a:off x="7007225" y="16204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201834" name="AutoShape 106"/>
          <p:cNvSpPr>
            <a:spLocks/>
          </p:cNvSpPr>
          <p:nvPr/>
        </p:nvSpPr>
        <p:spPr bwMode="auto">
          <a:xfrm>
            <a:off x="7007225" y="2603898"/>
            <a:ext cx="1644650" cy="253603"/>
          </a:xfrm>
          <a:prstGeom prst="borderCallout1">
            <a:avLst>
              <a:gd name="adj1" fmla="val 33801"/>
              <a:gd name="adj2" fmla="val -4634"/>
              <a:gd name="adj3" fmla="val 33801"/>
              <a:gd name="adj4" fmla="val -2065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Scan direction</a:t>
            </a:r>
          </a:p>
        </p:txBody>
      </p:sp>
      <p:sp>
        <p:nvSpPr>
          <p:cNvPr id="201835" name="AutoShape 107"/>
          <p:cNvSpPr>
            <a:spLocks/>
          </p:cNvSpPr>
          <p:nvPr/>
        </p:nvSpPr>
        <p:spPr bwMode="auto">
          <a:xfrm>
            <a:off x="7007225" y="1940719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sp>
        <p:nvSpPr>
          <p:cNvPr id="201836" name="Line 108"/>
          <p:cNvSpPr>
            <a:spLocks noChangeShapeType="1"/>
          </p:cNvSpPr>
          <p:nvPr/>
        </p:nvSpPr>
        <p:spPr bwMode="auto">
          <a:xfrm>
            <a:off x="6286501" y="18323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37" name="Line 109"/>
          <p:cNvSpPr>
            <a:spLocks noChangeShapeType="1"/>
          </p:cNvSpPr>
          <p:nvPr/>
        </p:nvSpPr>
        <p:spPr bwMode="auto">
          <a:xfrm>
            <a:off x="6286501" y="210740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38" name="Line 110"/>
          <p:cNvSpPr>
            <a:spLocks noChangeShapeType="1"/>
          </p:cNvSpPr>
          <p:nvPr/>
        </p:nvSpPr>
        <p:spPr bwMode="auto">
          <a:xfrm>
            <a:off x="6286501" y="262175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39" name="Line 111"/>
          <p:cNvSpPr>
            <a:spLocks noChangeShapeType="1"/>
          </p:cNvSpPr>
          <p:nvPr/>
        </p:nvSpPr>
        <p:spPr bwMode="auto">
          <a:xfrm>
            <a:off x="6286501" y="3161110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0" name="Line 112"/>
          <p:cNvSpPr>
            <a:spLocks noChangeShapeType="1"/>
          </p:cNvSpPr>
          <p:nvPr/>
        </p:nvSpPr>
        <p:spPr bwMode="auto">
          <a:xfrm>
            <a:off x="6286501" y="3442097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1" name="AutoShape 113"/>
          <p:cNvSpPr>
            <a:spLocks/>
          </p:cNvSpPr>
          <p:nvPr/>
        </p:nvSpPr>
        <p:spPr bwMode="auto">
          <a:xfrm>
            <a:off x="7005639" y="3612357"/>
            <a:ext cx="1646237" cy="407194"/>
          </a:xfrm>
          <a:prstGeom prst="borderCallout1">
            <a:avLst>
              <a:gd name="adj1" fmla="val 21051"/>
              <a:gd name="adj2" fmla="val -4630"/>
              <a:gd name="adj3" fmla="val 21051"/>
              <a:gd name="adj4" fmla="val -21213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Device status control</a:t>
            </a:r>
          </a:p>
        </p:txBody>
      </p:sp>
      <p:sp>
        <p:nvSpPr>
          <p:cNvPr id="201842" name="AutoShape 114"/>
          <p:cNvSpPr>
            <a:spLocks/>
          </p:cNvSpPr>
          <p:nvPr/>
        </p:nvSpPr>
        <p:spPr bwMode="auto">
          <a:xfrm>
            <a:off x="7007225" y="2275285"/>
            <a:ext cx="1644650" cy="255984"/>
          </a:xfrm>
          <a:prstGeom prst="borderCallout1">
            <a:avLst>
              <a:gd name="adj1" fmla="val 33486"/>
              <a:gd name="adj2" fmla="val -4634"/>
              <a:gd name="adj3" fmla="val 33486"/>
              <a:gd name="adj4" fmla="val -2123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No.5 biasing</a:t>
            </a:r>
          </a:p>
        </p:txBody>
      </p:sp>
      <p:sp>
        <p:nvSpPr>
          <p:cNvPr id="201843" name="Line 115"/>
          <p:cNvSpPr>
            <a:spLocks noChangeShapeType="1"/>
          </p:cNvSpPr>
          <p:nvPr/>
        </p:nvSpPr>
        <p:spPr bwMode="auto">
          <a:xfrm>
            <a:off x="6286501" y="106441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4" name="Line 116"/>
          <p:cNvSpPr>
            <a:spLocks noChangeShapeType="1"/>
          </p:cNvSpPr>
          <p:nvPr/>
        </p:nvSpPr>
        <p:spPr bwMode="auto">
          <a:xfrm>
            <a:off x="6286501" y="129182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5" name="Line 117"/>
          <p:cNvSpPr>
            <a:spLocks noChangeShapeType="1"/>
          </p:cNvSpPr>
          <p:nvPr/>
        </p:nvSpPr>
        <p:spPr bwMode="auto">
          <a:xfrm>
            <a:off x="6286501" y="15656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6" name="Line 118"/>
          <p:cNvSpPr>
            <a:spLocks noChangeShapeType="1"/>
          </p:cNvSpPr>
          <p:nvPr/>
        </p:nvSpPr>
        <p:spPr bwMode="auto">
          <a:xfrm>
            <a:off x="6289676" y="23479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1847" name="Line 119"/>
          <p:cNvSpPr>
            <a:spLocks noChangeShapeType="1"/>
          </p:cNvSpPr>
          <p:nvPr/>
        </p:nvSpPr>
        <p:spPr bwMode="auto">
          <a:xfrm>
            <a:off x="6289676" y="28813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806" y="1210867"/>
            <a:ext cx="4295775" cy="3221831"/>
          </a:xfrm>
          <a:prstGeom prst="rect">
            <a:avLst/>
          </a:prstGeom>
          <a:noFill/>
        </p:spPr>
      </p:pic>
      <p:sp>
        <p:nvSpPr>
          <p:cNvPr id="206851" name="Text Box 3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Maximum VC on 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Different 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F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eatures</a:t>
            </a:r>
            <a:endParaRPr lang="en-US" altLang="zh-TW" sz="2800" b="1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5122863" y="1415654"/>
            <a:ext cx="2671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zh-TW">
              <a:latin typeface="Trebuchet MS" pitchFamily="34" charset="0"/>
            </a:endParaRP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4754878" y="1167982"/>
            <a:ext cx="416083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50000"/>
              </a:spcBef>
              <a:buFontTx/>
              <a:buChar char="•"/>
            </a:pPr>
            <a:r>
              <a:rPr lang="en-US" altLang="zh-TW" sz="2000" b="1" dirty="0">
                <a:latin typeface="Trebuchet MS" pitchFamily="34" charset="0"/>
                <a:ea typeface="新細明體" pitchFamily="18" charset="-120"/>
              </a:rPr>
              <a:t>Most cases, customers have only interested on particular DOI, for instance only opens on SRAM, condition tuning direction should be changed accordingly.</a:t>
            </a:r>
          </a:p>
          <a:p>
            <a:pPr marL="465138" indent="-465138">
              <a:spcBef>
                <a:spcPct val="50000"/>
              </a:spcBef>
              <a:buFontTx/>
              <a:buChar char="•"/>
            </a:pPr>
            <a:r>
              <a:rPr lang="en-US" altLang="zh-TW" sz="2000" b="1" dirty="0">
                <a:latin typeface="Trebuchet MS" pitchFamily="34" charset="0"/>
                <a:ea typeface="新細明體" pitchFamily="18" charset="-120"/>
              </a:rPr>
              <a:t>Left image is sensitive to opens on both P and N plug, insensitive to leak on both plugs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0" y="0"/>
            <a:ext cx="64055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Use </a:t>
            </a: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D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ummy </a:t>
            </a: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P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attern </a:t>
            </a: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as DOI</a:t>
            </a:r>
          </a:p>
        </p:txBody>
      </p:sp>
      <p:graphicFrame>
        <p:nvGraphicFramePr>
          <p:cNvPr id="135173" name="Object 5"/>
          <p:cNvGraphicFramePr>
            <a:graphicFrameLocks noGrp="1" noChangeAspect="1"/>
          </p:cNvGraphicFramePr>
          <p:nvPr>
            <p:ph/>
          </p:nvPr>
        </p:nvGraphicFramePr>
        <p:xfrm>
          <a:off x="631825" y="1177529"/>
          <a:ext cx="4298950" cy="3114675"/>
        </p:xfrm>
        <a:graphic>
          <a:graphicData uri="http://schemas.openxmlformats.org/presentationml/2006/ole">
            <p:oleObj spid="_x0000_s1097730" name="PhotoImpact" r:id="rId3" imgW="3238095" imgH="3238095" progId="">
              <p:embed/>
            </p:oleObj>
          </a:graphicData>
        </a:graphic>
      </p:graphicFrame>
      <p:sp>
        <p:nvSpPr>
          <p:cNvPr id="135175" name="Oval 7"/>
          <p:cNvSpPr>
            <a:spLocks noChangeArrowheads="1"/>
          </p:cNvSpPr>
          <p:nvPr/>
        </p:nvSpPr>
        <p:spPr bwMode="auto">
          <a:xfrm>
            <a:off x="3265489" y="1022747"/>
            <a:ext cx="623887" cy="3494484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5311776" y="1752601"/>
            <a:ext cx="33813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Dummy Pattern at cell edge equivalents to Open. Use it as a reference for DOI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Text Box 3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Search 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Cell/Wafer </a:t>
            </a: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Edge for Possible DOI</a:t>
            </a:r>
          </a:p>
        </p:txBody>
      </p:sp>
      <p:sp>
        <p:nvSpPr>
          <p:cNvPr id="133128" name="Rectangle 8"/>
          <p:cNvSpPr>
            <a:spLocks noChangeArrowheads="1"/>
          </p:cNvSpPr>
          <p:nvPr/>
        </p:nvSpPr>
        <p:spPr bwMode="auto">
          <a:xfrm>
            <a:off x="5807076" y="1338263"/>
            <a:ext cx="3153996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65138" indent="-465138">
              <a:spcBef>
                <a:spcPct val="50000"/>
              </a:spcBef>
              <a:buFontTx/>
              <a:buChar char="•"/>
            </a:pPr>
            <a:r>
              <a:rPr lang="en-US" altLang="zh-TW" sz="2000" b="1" dirty="0">
                <a:latin typeface="Trebuchet MS" pitchFamily="34" charset="0"/>
                <a:ea typeface="新細明體" pitchFamily="18" charset="-120"/>
              </a:rPr>
              <a:t>Cell edge and/or wafer edge tends to have DOI</a:t>
            </a:r>
          </a:p>
          <a:p>
            <a:pPr marL="465138" indent="-465138">
              <a:spcBef>
                <a:spcPct val="50000"/>
              </a:spcBef>
              <a:buFontTx/>
              <a:buChar char="•"/>
            </a:pPr>
            <a:r>
              <a:rPr lang="en-US" altLang="zh-TW" sz="2000" b="1" dirty="0">
                <a:latin typeface="Trebuchet MS" pitchFamily="34" charset="0"/>
                <a:ea typeface="新細明體" pitchFamily="18" charset="-120"/>
              </a:rPr>
              <a:t>Search these locations for DOI, and optimize condition for better VC </a:t>
            </a:r>
            <a:endParaRPr lang="en-US" altLang="zh-TW" sz="2000" dirty="0"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133129" name="Picture 9" descr="BVC 16874 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076" y="1058467"/>
            <a:ext cx="1958975" cy="1469231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33130" name="Picture 10"/>
          <p:cNvPicPr>
            <a:picLocks noChangeAspect="1" noChangeArrowheads="1"/>
          </p:cNvPicPr>
          <p:nvPr/>
        </p:nvPicPr>
        <p:blipFill>
          <a:blip r:embed="rId4" cstate="print"/>
          <a:srcRect l="40947" t="35988" r="16699" b="19865"/>
          <a:stretch>
            <a:fillRect/>
          </a:stretch>
        </p:blipFill>
        <p:spPr bwMode="auto">
          <a:xfrm>
            <a:off x="576263" y="2958703"/>
            <a:ext cx="210185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31" name="Picture 11"/>
          <p:cNvPicPr>
            <a:picLocks noChangeAspect="1" noChangeArrowheads="1"/>
          </p:cNvPicPr>
          <p:nvPr/>
        </p:nvPicPr>
        <p:blipFill>
          <a:blip r:embed="rId5" cstate="print"/>
          <a:srcRect l="4022" t="12106" r="45290" b="40408"/>
          <a:stretch>
            <a:fillRect/>
          </a:stretch>
        </p:blipFill>
        <p:spPr bwMode="auto">
          <a:xfrm>
            <a:off x="3289300" y="2959894"/>
            <a:ext cx="2260600" cy="158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32" name="Line 12"/>
          <p:cNvSpPr>
            <a:spLocks noChangeShapeType="1"/>
          </p:cNvSpPr>
          <p:nvPr/>
        </p:nvSpPr>
        <p:spPr bwMode="auto">
          <a:xfrm flipH="1" flipV="1">
            <a:off x="2582863" y="4006453"/>
            <a:ext cx="869950" cy="184547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pic>
        <p:nvPicPr>
          <p:cNvPr id="1331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46400" y="1047750"/>
            <a:ext cx="2476500" cy="1857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704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dirty="0">
                <a:solidFill>
                  <a:schemeClr val="tx1"/>
                </a:solidFill>
                <a:latin typeface="Trebuchet MS" pitchFamily="34" charset="0"/>
                <a:ea typeface="新細明體" pitchFamily="18" charset="-120"/>
              </a:rPr>
              <a:t>Imaging Conditions</a:t>
            </a:r>
          </a:p>
        </p:txBody>
      </p:sp>
      <p:sp>
        <p:nvSpPr>
          <p:cNvPr id="165892" name="Freeform 4"/>
          <p:cNvSpPr>
            <a:spLocks/>
          </p:cNvSpPr>
          <p:nvPr/>
        </p:nvSpPr>
        <p:spPr bwMode="auto">
          <a:xfrm>
            <a:off x="284163" y="3056335"/>
            <a:ext cx="819150" cy="1176338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893" name="Freeform 5"/>
          <p:cNvSpPr>
            <a:spLocks/>
          </p:cNvSpPr>
          <p:nvPr/>
        </p:nvSpPr>
        <p:spPr bwMode="auto">
          <a:xfrm>
            <a:off x="3902075" y="2628901"/>
            <a:ext cx="469900" cy="526256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65894" name="Freeform 6"/>
          <p:cNvSpPr>
            <a:spLocks/>
          </p:cNvSpPr>
          <p:nvPr/>
        </p:nvSpPr>
        <p:spPr bwMode="auto">
          <a:xfrm>
            <a:off x="4151314" y="1028700"/>
            <a:ext cx="192087" cy="533400"/>
          </a:xfrm>
          <a:custGeom>
            <a:avLst/>
            <a:gdLst/>
            <a:ahLst/>
            <a:cxnLst>
              <a:cxn ang="0">
                <a:pos x="121" y="448"/>
              </a:cxn>
              <a:cxn ang="0">
                <a:pos x="113" y="0"/>
              </a:cxn>
              <a:cxn ang="0">
                <a:pos x="117" y="373"/>
              </a:cxn>
              <a:cxn ang="0">
                <a:pos x="0" y="373"/>
              </a:cxn>
            </a:cxnLst>
            <a:rect l="0" t="0" r="r" b="b"/>
            <a:pathLst>
              <a:path w="121" h="448">
                <a:moveTo>
                  <a:pt x="121" y="448"/>
                </a:moveTo>
                <a:lnTo>
                  <a:pt x="113" y="0"/>
                </a:lnTo>
                <a:lnTo>
                  <a:pt x="117" y="373"/>
                </a:lnTo>
                <a:lnTo>
                  <a:pt x="0" y="37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65895" name="Freeform 7"/>
          <p:cNvSpPr>
            <a:spLocks/>
          </p:cNvSpPr>
          <p:nvPr/>
        </p:nvSpPr>
        <p:spPr bwMode="auto">
          <a:xfrm>
            <a:off x="6648450" y="1047751"/>
            <a:ext cx="1588" cy="3127772"/>
          </a:xfrm>
          <a:custGeom>
            <a:avLst/>
            <a:gdLst/>
            <a:ahLst/>
            <a:cxnLst>
              <a:cxn ang="0">
                <a:pos x="1" y="2627"/>
              </a:cxn>
              <a:cxn ang="0">
                <a:pos x="0" y="0"/>
              </a:cxn>
            </a:cxnLst>
            <a:rect l="0" t="0" r="r" b="b"/>
            <a:pathLst>
              <a:path w="1" h="2627">
                <a:moveTo>
                  <a:pt x="1" y="262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897" name="AutoShape 9"/>
          <p:cNvSpPr>
            <a:spLocks/>
          </p:cNvSpPr>
          <p:nvPr/>
        </p:nvSpPr>
        <p:spPr bwMode="auto">
          <a:xfrm>
            <a:off x="7007225" y="1077516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LE</a:t>
            </a:r>
          </a:p>
        </p:txBody>
      </p:sp>
      <p:sp>
        <p:nvSpPr>
          <p:cNvPr id="165898" name="AutoShape 10"/>
          <p:cNvSpPr>
            <a:spLocks/>
          </p:cNvSpPr>
          <p:nvPr/>
        </p:nvSpPr>
        <p:spPr bwMode="auto">
          <a:xfrm>
            <a:off x="7007225" y="3046809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Pre-scan</a:t>
            </a:r>
          </a:p>
        </p:txBody>
      </p:sp>
      <p:sp>
        <p:nvSpPr>
          <p:cNvPr id="165899" name="AutoShape 11"/>
          <p:cNvSpPr>
            <a:spLocks/>
          </p:cNvSpPr>
          <p:nvPr/>
        </p:nvSpPr>
        <p:spPr bwMode="auto">
          <a:xfrm>
            <a:off x="7007225" y="3384947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Pre-Flood</a:t>
            </a:r>
          </a:p>
        </p:txBody>
      </p:sp>
      <p:sp>
        <p:nvSpPr>
          <p:cNvPr id="165900" name="AutoShape 12"/>
          <p:cNvSpPr>
            <a:spLocks/>
          </p:cNvSpPr>
          <p:nvPr/>
        </p:nvSpPr>
        <p:spPr bwMode="auto">
          <a:xfrm>
            <a:off x="7007225" y="1406128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Current</a:t>
            </a:r>
          </a:p>
        </p:txBody>
      </p:sp>
      <p:sp>
        <p:nvSpPr>
          <p:cNvPr id="165901" name="AutoShape 13"/>
          <p:cNvSpPr>
            <a:spLocks/>
          </p:cNvSpPr>
          <p:nvPr/>
        </p:nvSpPr>
        <p:spPr bwMode="auto">
          <a:xfrm>
            <a:off x="7007225" y="1725216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165902" name="AutoShape 14"/>
          <p:cNvSpPr>
            <a:spLocks/>
          </p:cNvSpPr>
          <p:nvPr/>
        </p:nvSpPr>
        <p:spPr bwMode="auto">
          <a:xfrm>
            <a:off x="7007225" y="2708673"/>
            <a:ext cx="1644650" cy="253603"/>
          </a:xfrm>
          <a:prstGeom prst="borderCallout1">
            <a:avLst>
              <a:gd name="adj1" fmla="val 33801"/>
              <a:gd name="adj2" fmla="val -4634"/>
              <a:gd name="adj3" fmla="val 33801"/>
              <a:gd name="adj4" fmla="val -2065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Scan direction</a:t>
            </a:r>
          </a:p>
        </p:txBody>
      </p:sp>
      <p:sp>
        <p:nvSpPr>
          <p:cNvPr id="165903" name="AutoShape 15"/>
          <p:cNvSpPr>
            <a:spLocks/>
          </p:cNvSpPr>
          <p:nvPr/>
        </p:nvSpPr>
        <p:spPr bwMode="auto">
          <a:xfrm>
            <a:off x="7007225" y="2045494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sp>
        <p:nvSpPr>
          <p:cNvPr id="165904" name="Line 16"/>
          <p:cNvSpPr>
            <a:spLocks noChangeShapeType="1"/>
          </p:cNvSpPr>
          <p:nvPr/>
        </p:nvSpPr>
        <p:spPr bwMode="auto">
          <a:xfrm>
            <a:off x="6286501" y="18323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05" name="Line 17"/>
          <p:cNvSpPr>
            <a:spLocks noChangeShapeType="1"/>
          </p:cNvSpPr>
          <p:nvPr/>
        </p:nvSpPr>
        <p:spPr bwMode="auto">
          <a:xfrm>
            <a:off x="6286501" y="210740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06" name="Line 18"/>
          <p:cNvSpPr>
            <a:spLocks noChangeShapeType="1"/>
          </p:cNvSpPr>
          <p:nvPr/>
        </p:nvSpPr>
        <p:spPr bwMode="auto">
          <a:xfrm>
            <a:off x="6286501" y="262175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07" name="Line 19"/>
          <p:cNvSpPr>
            <a:spLocks noChangeShapeType="1"/>
          </p:cNvSpPr>
          <p:nvPr/>
        </p:nvSpPr>
        <p:spPr bwMode="auto">
          <a:xfrm>
            <a:off x="6286501" y="3161110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08" name="Line 20"/>
          <p:cNvSpPr>
            <a:spLocks noChangeShapeType="1"/>
          </p:cNvSpPr>
          <p:nvPr/>
        </p:nvSpPr>
        <p:spPr bwMode="auto">
          <a:xfrm>
            <a:off x="6286501" y="3442097"/>
            <a:ext cx="365125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09" name="AutoShape 21"/>
          <p:cNvSpPr>
            <a:spLocks/>
          </p:cNvSpPr>
          <p:nvPr/>
        </p:nvSpPr>
        <p:spPr bwMode="auto">
          <a:xfrm>
            <a:off x="7005639" y="3717132"/>
            <a:ext cx="1646237" cy="500520"/>
          </a:xfrm>
          <a:prstGeom prst="borderCallout1">
            <a:avLst>
              <a:gd name="adj1" fmla="val 21051"/>
              <a:gd name="adj2" fmla="val -4630"/>
              <a:gd name="adj3" fmla="val 21051"/>
              <a:gd name="adj4" fmla="val -2121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Device status control</a:t>
            </a:r>
          </a:p>
        </p:txBody>
      </p:sp>
      <p:sp>
        <p:nvSpPr>
          <p:cNvPr id="165910" name="Freeform 22"/>
          <p:cNvSpPr>
            <a:spLocks/>
          </p:cNvSpPr>
          <p:nvPr/>
        </p:nvSpPr>
        <p:spPr bwMode="auto">
          <a:xfrm>
            <a:off x="3838575" y="3658791"/>
            <a:ext cx="520700" cy="1072753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65911" name="AutoShape 23"/>
          <p:cNvSpPr>
            <a:spLocks/>
          </p:cNvSpPr>
          <p:nvPr/>
        </p:nvSpPr>
        <p:spPr bwMode="auto">
          <a:xfrm>
            <a:off x="7007225" y="2380060"/>
            <a:ext cx="1644650" cy="255984"/>
          </a:xfrm>
          <a:prstGeom prst="borderCallout1">
            <a:avLst>
              <a:gd name="adj1" fmla="val 33486"/>
              <a:gd name="adj2" fmla="val -4634"/>
              <a:gd name="adj3" fmla="val 33486"/>
              <a:gd name="adj4" fmla="val -2123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No.5 biasing</a:t>
            </a:r>
          </a:p>
        </p:txBody>
      </p:sp>
      <p:sp>
        <p:nvSpPr>
          <p:cNvPr id="165912" name="Line 24"/>
          <p:cNvSpPr>
            <a:spLocks noChangeShapeType="1"/>
          </p:cNvSpPr>
          <p:nvPr/>
        </p:nvSpPr>
        <p:spPr bwMode="auto">
          <a:xfrm>
            <a:off x="6286501" y="106441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13" name="Line 25"/>
          <p:cNvSpPr>
            <a:spLocks noChangeShapeType="1"/>
          </p:cNvSpPr>
          <p:nvPr/>
        </p:nvSpPr>
        <p:spPr bwMode="auto">
          <a:xfrm>
            <a:off x="6286501" y="129182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14" name="Line 26"/>
          <p:cNvSpPr>
            <a:spLocks noChangeShapeType="1"/>
          </p:cNvSpPr>
          <p:nvPr/>
        </p:nvSpPr>
        <p:spPr bwMode="auto">
          <a:xfrm>
            <a:off x="6286501" y="15656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15" name="Line 27"/>
          <p:cNvSpPr>
            <a:spLocks noChangeShapeType="1"/>
          </p:cNvSpPr>
          <p:nvPr/>
        </p:nvSpPr>
        <p:spPr bwMode="auto">
          <a:xfrm>
            <a:off x="1616075" y="2134791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65916" name="Freeform 28"/>
          <p:cNvSpPr>
            <a:spLocks/>
          </p:cNvSpPr>
          <p:nvPr/>
        </p:nvSpPr>
        <p:spPr bwMode="auto">
          <a:xfrm flipV="1">
            <a:off x="3867151" y="1797844"/>
            <a:ext cx="466725" cy="561975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65917" name="Line 29"/>
          <p:cNvSpPr>
            <a:spLocks noChangeShapeType="1"/>
          </p:cNvSpPr>
          <p:nvPr/>
        </p:nvSpPr>
        <p:spPr bwMode="auto">
          <a:xfrm>
            <a:off x="6289676" y="23479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18" name="Line 30"/>
          <p:cNvSpPr>
            <a:spLocks noChangeShapeType="1"/>
          </p:cNvSpPr>
          <p:nvPr/>
        </p:nvSpPr>
        <p:spPr bwMode="auto">
          <a:xfrm>
            <a:off x="6289676" y="28813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19" name="AutoShape 31"/>
          <p:cNvSpPr>
            <a:spLocks/>
          </p:cNvSpPr>
          <p:nvPr/>
        </p:nvSpPr>
        <p:spPr bwMode="auto">
          <a:xfrm>
            <a:off x="4683125" y="254317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113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Device</a:t>
            </a:r>
          </a:p>
        </p:txBody>
      </p:sp>
      <p:sp>
        <p:nvSpPr>
          <p:cNvPr id="165920" name="AutoShape 32"/>
          <p:cNvSpPr>
            <a:spLocks/>
          </p:cNvSpPr>
          <p:nvPr/>
        </p:nvSpPr>
        <p:spPr bwMode="auto">
          <a:xfrm>
            <a:off x="4683125" y="2784872"/>
            <a:ext cx="1600200" cy="223838"/>
          </a:xfrm>
          <a:prstGeom prst="borderCallout1">
            <a:avLst>
              <a:gd name="adj1" fmla="val 38296"/>
              <a:gd name="adj2" fmla="val -4764"/>
              <a:gd name="adj3" fmla="val 38296"/>
              <a:gd name="adj4" fmla="val -2033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Dummies</a:t>
            </a:r>
          </a:p>
        </p:txBody>
      </p:sp>
      <p:sp>
        <p:nvSpPr>
          <p:cNvPr id="165921" name="AutoShape 33"/>
          <p:cNvSpPr>
            <a:spLocks/>
          </p:cNvSpPr>
          <p:nvPr/>
        </p:nvSpPr>
        <p:spPr bwMode="auto">
          <a:xfrm>
            <a:off x="4683125" y="30599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1884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Edge Dice</a:t>
            </a:r>
          </a:p>
        </p:txBody>
      </p:sp>
      <p:sp>
        <p:nvSpPr>
          <p:cNvPr id="165922" name="AutoShape 34"/>
          <p:cNvSpPr>
            <a:spLocks/>
          </p:cNvSpPr>
          <p:nvPr/>
        </p:nvSpPr>
        <p:spPr bwMode="auto">
          <a:xfrm>
            <a:off x="4673600" y="33266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5714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DOI</a:t>
            </a:r>
          </a:p>
        </p:txBody>
      </p:sp>
      <p:sp>
        <p:nvSpPr>
          <p:cNvPr id="165923" name="AutoShape 35"/>
          <p:cNvSpPr>
            <a:spLocks/>
          </p:cNvSpPr>
          <p:nvPr/>
        </p:nvSpPr>
        <p:spPr bwMode="auto">
          <a:xfrm>
            <a:off x="4683125" y="1195387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04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65924" name="AutoShape 36"/>
          <p:cNvSpPr>
            <a:spLocks/>
          </p:cNvSpPr>
          <p:nvPr/>
        </p:nvSpPr>
        <p:spPr bwMode="auto">
          <a:xfrm>
            <a:off x="4683125" y="1463279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65925" name="AutoShape 37"/>
          <p:cNvSpPr>
            <a:spLocks/>
          </p:cNvSpPr>
          <p:nvPr/>
        </p:nvSpPr>
        <p:spPr bwMode="auto">
          <a:xfrm>
            <a:off x="4683125" y="9370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042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165926" name="AutoShape 38"/>
          <p:cNvSpPr>
            <a:spLocks/>
          </p:cNvSpPr>
          <p:nvPr/>
        </p:nvSpPr>
        <p:spPr bwMode="auto">
          <a:xfrm>
            <a:off x="4683125" y="384095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Sensitivity</a:t>
            </a:r>
          </a:p>
        </p:txBody>
      </p:sp>
      <p:sp>
        <p:nvSpPr>
          <p:cNvPr id="165927" name="AutoShape 39"/>
          <p:cNvSpPr>
            <a:spLocks/>
          </p:cNvSpPr>
          <p:nvPr/>
        </p:nvSpPr>
        <p:spPr bwMode="auto">
          <a:xfrm>
            <a:off x="4683125" y="3580210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Threshold</a:t>
            </a:r>
          </a:p>
        </p:txBody>
      </p:sp>
      <p:sp>
        <p:nvSpPr>
          <p:cNvPr id="165928" name="AutoShape 40"/>
          <p:cNvSpPr>
            <a:spLocks/>
          </p:cNvSpPr>
          <p:nvPr/>
        </p:nvSpPr>
        <p:spPr bwMode="auto">
          <a:xfrm>
            <a:off x="4683125" y="40862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 Balance</a:t>
            </a:r>
          </a:p>
        </p:txBody>
      </p:sp>
      <p:sp>
        <p:nvSpPr>
          <p:cNvPr id="165929" name="AutoShape 41"/>
          <p:cNvSpPr>
            <a:spLocks/>
          </p:cNvSpPr>
          <p:nvPr/>
        </p:nvSpPr>
        <p:spPr bwMode="auto">
          <a:xfrm>
            <a:off x="4683125" y="4580335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DBDB</a:t>
            </a:r>
          </a:p>
        </p:txBody>
      </p:sp>
      <p:sp>
        <p:nvSpPr>
          <p:cNvPr id="165930" name="AutoShape 42"/>
          <p:cNvSpPr>
            <a:spLocks/>
          </p:cNvSpPr>
          <p:nvPr/>
        </p:nvSpPr>
        <p:spPr bwMode="auto">
          <a:xfrm>
            <a:off x="4683125" y="17240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2063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Good resolution</a:t>
            </a:r>
          </a:p>
        </p:txBody>
      </p:sp>
      <p:sp>
        <p:nvSpPr>
          <p:cNvPr id="165931" name="AutoShape 43"/>
          <p:cNvSpPr>
            <a:spLocks/>
          </p:cNvSpPr>
          <p:nvPr/>
        </p:nvSpPr>
        <p:spPr bwMode="auto">
          <a:xfrm>
            <a:off x="4683125" y="1987153"/>
            <a:ext cx="1600200" cy="213122"/>
          </a:xfrm>
          <a:prstGeom prst="borderCallout1">
            <a:avLst>
              <a:gd name="adj1" fmla="val 40222"/>
              <a:gd name="adj2" fmla="val -4764"/>
              <a:gd name="adj3" fmla="val 40222"/>
              <a:gd name="adj4" fmla="val -2152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Stable  </a:t>
            </a:r>
          </a:p>
        </p:txBody>
      </p:sp>
      <p:sp>
        <p:nvSpPr>
          <p:cNvPr id="165932" name="AutoShape 44"/>
          <p:cNvSpPr>
            <a:spLocks/>
          </p:cNvSpPr>
          <p:nvPr/>
        </p:nvSpPr>
        <p:spPr bwMode="auto">
          <a:xfrm>
            <a:off x="4683125" y="2264569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202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uniform</a:t>
            </a:r>
          </a:p>
        </p:txBody>
      </p:sp>
      <p:sp>
        <p:nvSpPr>
          <p:cNvPr id="165933" name="AutoShape 45"/>
          <p:cNvSpPr>
            <a:spLocks/>
          </p:cNvSpPr>
          <p:nvPr/>
        </p:nvSpPr>
        <p:spPr bwMode="auto">
          <a:xfrm>
            <a:off x="1525589" y="1002507"/>
            <a:ext cx="2651125" cy="283369"/>
          </a:xfrm>
          <a:prstGeom prst="borderCallout1">
            <a:avLst>
              <a:gd name="adj1" fmla="val 42019"/>
              <a:gd name="adj2" fmla="val -2889"/>
              <a:gd name="adj3" fmla="val 42019"/>
              <a:gd name="adj4" fmla="val -16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Wafer &amp; Recipe Info</a:t>
            </a:r>
          </a:p>
        </p:txBody>
      </p:sp>
      <p:sp>
        <p:nvSpPr>
          <p:cNvPr id="165934" name="AutoShape 46"/>
          <p:cNvSpPr>
            <a:spLocks/>
          </p:cNvSpPr>
          <p:nvPr/>
        </p:nvSpPr>
        <p:spPr bwMode="auto">
          <a:xfrm>
            <a:off x="1524001" y="1376363"/>
            <a:ext cx="2651125" cy="283369"/>
          </a:xfrm>
          <a:prstGeom prst="borderCallout1">
            <a:avLst>
              <a:gd name="adj1" fmla="val 42019"/>
              <a:gd name="adj2" fmla="val -2884"/>
              <a:gd name="adj3" fmla="val 42019"/>
              <a:gd name="adj4" fmla="val -15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Analyzing DOI</a:t>
            </a:r>
          </a:p>
        </p:txBody>
      </p:sp>
      <p:sp>
        <p:nvSpPr>
          <p:cNvPr id="165935" name="AutoShape 47"/>
          <p:cNvSpPr>
            <a:spLocks/>
          </p:cNvSpPr>
          <p:nvPr/>
        </p:nvSpPr>
        <p:spPr bwMode="auto">
          <a:xfrm>
            <a:off x="1524001" y="1826419"/>
            <a:ext cx="2651125" cy="297656"/>
          </a:xfrm>
          <a:prstGeom prst="borderCallout1">
            <a:avLst>
              <a:gd name="adj1" fmla="val 44801"/>
              <a:gd name="adj2" fmla="val -2875"/>
              <a:gd name="adj3" fmla="val 44801"/>
              <a:gd name="adj4" fmla="val -1856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Testing Conditions</a:t>
            </a:r>
          </a:p>
        </p:txBody>
      </p:sp>
      <p:sp>
        <p:nvSpPr>
          <p:cNvPr id="165936" name="AutoShape 48"/>
          <p:cNvSpPr>
            <a:spLocks/>
          </p:cNvSpPr>
          <p:nvPr/>
        </p:nvSpPr>
        <p:spPr bwMode="auto">
          <a:xfrm>
            <a:off x="1525589" y="2937272"/>
            <a:ext cx="2651125" cy="280988"/>
          </a:xfrm>
          <a:prstGeom prst="borderCallout1">
            <a:avLst>
              <a:gd name="adj1" fmla="val 30509"/>
              <a:gd name="adj2" fmla="val -2875"/>
              <a:gd name="adj3" fmla="val 30509"/>
              <a:gd name="adj4" fmla="val -216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Setup recipe &amp; Test</a:t>
            </a:r>
          </a:p>
        </p:txBody>
      </p:sp>
      <p:sp>
        <p:nvSpPr>
          <p:cNvPr id="165937" name="AutoShape 49"/>
          <p:cNvSpPr>
            <a:spLocks/>
          </p:cNvSpPr>
          <p:nvPr/>
        </p:nvSpPr>
        <p:spPr bwMode="auto">
          <a:xfrm>
            <a:off x="1525589" y="3276600"/>
            <a:ext cx="2651125" cy="273844"/>
          </a:xfrm>
          <a:prstGeom prst="borderCallout1">
            <a:avLst>
              <a:gd name="adj1" fmla="val 43477"/>
              <a:gd name="adj2" fmla="val -3407"/>
              <a:gd name="adj3" fmla="val 43477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Tuning Condition</a:t>
            </a:r>
          </a:p>
        </p:txBody>
      </p:sp>
      <p:sp>
        <p:nvSpPr>
          <p:cNvPr id="165938" name="AutoShape 50"/>
          <p:cNvSpPr>
            <a:spLocks/>
          </p:cNvSpPr>
          <p:nvPr/>
        </p:nvSpPr>
        <p:spPr bwMode="auto">
          <a:xfrm>
            <a:off x="1525589" y="3606404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Optimizing Insp</a:t>
            </a:r>
          </a:p>
        </p:txBody>
      </p:sp>
      <p:sp>
        <p:nvSpPr>
          <p:cNvPr id="165939" name="AutoShape 51"/>
          <p:cNvSpPr>
            <a:spLocks/>
          </p:cNvSpPr>
          <p:nvPr/>
        </p:nvSpPr>
        <p:spPr bwMode="auto">
          <a:xfrm>
            <a:off x="1525589" y="4475560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ADC/reporting</a:t>
            </a:r>
          </a:p>
        </p:txBody>
      </p:sp>
      <p:sp>
        <p:nvSpPr>
          <p:cNvPr id="165940" name="AutoShape 52"/>
          <p:cNvSpPr>
            <a:spLocks/>
          </p:cNvSpPr>
          <p:nvPr/>
        </p:nvSpPr>
        <p:spPr bwMode="auto">
          <a:xfrm>
            <a:off x="1525589" y="4145757"/>
            <a:ext cx="2651125" cy="275035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Reviewing DOI</a:t>
            </a:r>
          </a:p>
        </p:txBody>
      </p:sp>
      <p:sp>
        <p:nvSpPr>
          <p:cNvPr id="165941" name="AutoShape 53"/>
          <p:cNvSpPr>
            <a:spLocks noChangeArrowheads="1"/>
          </p:cNvSpPr>
          <p:nvPr/>
        </p:nvSpPr>
        <p:spPr bwMode="auto">
          <a:xfrm>
            <a:off x="801688" y="981075"/>
            <a:ext cx="438150" cy="3894535"/>
          </a:xfrm>
          <a:prstGeom prst="downArrow">
            <a:avLst>
              <a:gd name="adj1" fmla="val 52176"/>
              <a:gd name="adj2" fmla="val 736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42" name="AutoShape 54"/>
          <p:cNvSpPr>
            <a:spLocks/>
          </p:cNvSpPr>
          <p:nvPr/>
        </p:nvSpPr>
        <p:spPr bwMode="auto">
          <a:xfrm>
            <a:off x="1871663" y="2222897"/>
            <a:ext cx="2305050" cy="280988"/>
          </a:xfrm>
          <a:prstGeom prst="borderCallout1">
            <a:avLst>
              <a:gd name="adj1" fmla="val 30509"/>
              <a:gd name="adj2" fmla="val -3306"/>
              <a:gd name="adj3" fmla="val 30509"/>
              <a:gd name="adj4" fmla="val -1053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General requirements</a:t>
            </a:r>
          </a:p>
        </p:txBody>
      </p:sp>
      <p:sp>
        <p:nvSpPr>
          <p:cNvPr id="165943" name="AutoShape 55"/>
          <p:cNvSpPr>
            <a:spLocks/>
          </p:cNvSpPr>
          <p:nvPr/>
        </p:nvSpPr>
        <p:spPr bwMode="auto">
          <a:xfrm>
            <a:off x="1882776" y="2571750"/>
            <a:ext cx="2289175" cy="280988"/>
          </a:xfrm>
          <a:prstGeom prst="borderCallout1">
            <a:avLst>
              <a:gd name="adj1" fmla="val 30509"/>
              <a:gd name="adj2" fmla="val -3329"/>
              <a:gd name="adj3" fmla="val 30509"/>
              <a:gd name="adj4" fmla="val -10819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DOI check</a:t>
            </a:r>
          </a:p>
        </p:txBody>
      </p:sp>
      <p:sp>
        <p:nvSpPr>
          <p:cNvPr id="165944" name="Freeform 56"/>
          <p:cNvSpPr>
            <a:spLocks/>
          </p:cNvSpPr>
          <p:nvPr/>
        </p:nvSpPr>
        <p:spPr bwMode="auto">
          <a:xfrm>
            <a:off x="525463" y="3245644"/>
            <a:ext cx="379412" cy="794147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45" name="Freeform 57"/>
          <p:cNvSpPr>
            <a:spLocks/>
          </p:cNvSpPr>
          <p:nvPr/>
        </p:nvSpPr>
        <p:spPr bwMode="auto">
          <a:xfrm>
            <a:off x="865188" y="3842148"/>
            <a:ext cx="285750" cy="354806"/>
          </a:xfrm>
          <a:custGeom>
            <a:avLst/>
            <a:gdLst/>
            <a:ahLst/>
            <a:cxnLst>
              <a:cxn ang="0">
                <a:pos x="175" y="33"/>
              </a:cxn>
              <a:cxn ang="0">
                <a:pos x="163" y="181"/>
              </a:cxn>
              <a:cxn ang="0">
                <a:pos x="23" y="281"/>
              </a:cxn>
              <a:cxn ang="0">
                <a:pos x="27" y="77"/>
              </a:cxn>
              <a:cxn ang="0">
                <a:pos x="75" y="13"/>
              </a:cxn>
              <a:cxn ang="0">
                <a:pos x="179" y="157"/>
              </a:cxn>
            </a:cxnLst>
            <a:rect l="0" t="0" r="r" b="b"/>
            <a:pathLst>
              <a:path w="188" h="298">
                <a:moveTo>
                  <a:pt x="175" y="33"/>
                </a:moveTo>
                <a:cubicBezTo>
                  <a:pt x="181" y="86"/>
                  <a:pt x="188" y="140"/>
                  <a:pt x="163" y="181"/>
                </a:cubicBezTo>
                <a:cubicBezTo>
                  <a:pt x="138" y="222"/>
                  <a:pt x="46" y="298"/>
                  <a:pt x="23" y="281"/>
                </a:cubicBezTo>
                <a:cubicBezTo>
                  <a:pt x="0" y="264"/>
                  <a:pt x="18" y="122"/>
                  <a:pt x="27" y="77"/>
                </a:cubicBezTo>
                <a:cubicBezTo>
                  <a:pt x="36" y="32"/>
                  <a:pt x="50" y="0"/>
                  <a:pt x="75" y="13"/>
                </a:cubicBezTo>
                <a:cubicBezTo>
                  <a:pt x="100" y="26"/>
                  <a:pt x="162" y="133"/>
                  <a:pt x="179" y="15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46" name="Freeform 58"/>
          <p:cNvSpPr>
            <a:spLocks/>
          </p:cNvSpPr>
          <p:nvPr/>
        </p:nvSpPr>
        <p:spPr bwMode="auto">
          <a:xfrm>
            <a:off x="889001" y="3933825"/>
            <a:ext cx="246063" cy="242888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144" y="84"/>
              </a:cxn>
              <a:cxn ang="0">
                <a:pos x="84" y="164"/>
              </a:cxn>
              <a:cxn ang="0">
                <a:pos x="0" y="204"/>
              </a:cxn>
            </a:cxnLst>
            <a:rect l="0" t="0" r="r" b="b"/>
            <a:pathLst>
              <a:path w="155" h="204">
                <a:moveTo>
                  <a:pt x="152" y="0"/>
                </a:moveTo>
                <a:cubicBezTo>
                  <a:pt x="153" y="28"/>
                  <a:pt x="155" y="57"/>
                  <a:pt x="144" y="84"/>
                </a:cubicBezTo>
                <a:cubicBezTo>
                  <a:pt x="133" y="111"/>
                  <a:pt x="108" y="144"/>
                  <a:pt x="84" y="164"/>
                </a:cubicBezTo>
                <a:cubicBezTo>
                  <a:pt x="60" y="184"/>
                  <a:pt x="30" y="194"/>
                  <a:pt x="0" y="2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47" name="AutoShape 59"/>
          <p:cNvSpPr>
            <a:spLocks/>
          </p:cNvSpPr>
          <p:nvPr/>
        </p:nvSpPr>
        <p:spPr bwMode="auto">
          <a:xfrm>
            <a:off x="4676775" y="43279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BGB</a:t>
            </a:r>
          </a:p>
        </p:txBody>
      </p:sp>
      <p:sp>
        <p:nvSpPr>
          <p:cNvPr id="165948" name="Line 60"/>
          <p:cNvSpPr>
            <a:spLocks noChangeShapeType="1"/>
          </p:cNvSpPr>
          <p:nvPr/>
        </p:nvSpPr>
        <p:spPr bwMode="auto">
          <a:xfrm>
            <a:off x="5041900" y="4867275"/>
            <a:ext cx="622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49" name="Line 61"/>
          <p:cNvSpPr>
            <a:spLocks noChangeShapeType="1"/>
          </p:cNvSpPr>
          <p:nvPr/>
        </p:nvSpPr>
        <p:spPr bwMode="auto">
          <a:xfrm>
            <a:off x="4165600" y="3400425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0" name="Line 62"/>
          <p:cNvSpPr>
            <a:spLocks noChangeShapeType="1"/>
          </p:cNvSpPr>
          <p:nvPr/>
        </p:nvSpPr>
        <p:spPr bwMode="auto">
          <a:xfrm>
            <a:off x="4159250" y="3652838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1" name="Line 63"/>
          <p:cNvSpPr>
            <a:spLocks noChangeShapeType="1"/>
          </p:cNvSpPr>
          <p:nvPr/>
        </p:nvSpPr>
        <p:spPr bwMode="auto">
          <a:xfrm>
            <a:off x="4356100" y="3924300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2" name="Line 64"/>
          <p:cNvSpPr>
            <a:spLocks noChangeShapeType="1"/>
          </p:cNvSpPr>
          <p:nvPr/>
        </p:nvSpPr>
        <p:spPr bwMode="auto">
          <a:xfrm>
            <a:off x="4387850" y="4167188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3" name="Line 65"/>
          <p:cNvSpPr>
            <a:spLocks noChangeShapeType="1"/>
          </p:cNvSpPr>
          <p:nvPr/>
        </p:nvSpPr>
        <p:spPr bwMode="auto">
          <a:xfrm>
            <a:off x="4394200" y="44100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4" name="Line 66"/>
          <p:cNvSpPr>
            <a:spLocks noChangeShapeType="1"/>
          </p:cNvSpPr>
          <p:nvPr/>
        </p:nvSpPr>
        <p:spPr bwMode="auto">
          <a:xfrm>
            <a:off x="4387850" y="4652963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5" name="Rectangle 67"/>
          <p:cNvSpPr>
            <a:spLocks noChangeArrowheads="1"/>
          </p:cNvSpPr>
          <p:nvPr/>
        </p:nvSpPr>
        <p:spPr bwMode="auto">
          <a:xfrm>
            <a:off x="6819900" y="933450"/>
            <a:ext cx="2044700" cy="3657600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65956" name="Freeform 68"/>
          <p:cNvSpPr>
            <a:spLocks/>
          </p:cNvSpPr>
          <p:nvPr/>
        </p:nvSpPr>
        <p:spPr bwMode="auto">
          <a:xfrm>
            <a:off x="7200900" y="438150"/>
            <a:ext cx="509588" cy="485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0" y="0"/>
              </a:cxn>
              <a:cxn ang="0">
                <a:pos x="321" y="408"/>
              </a:cxn>
            </a:cxnLst>
            <a:rect l="0" t="0" r="r" b="b"/>
            <a:pathLst>
              <a:path w="321" h="408">
                <a:moveTo>
                  <a:pt x="0" y="0"/>
                </a:moveTo>
                <a:lnTo>
                  <a:pt x="320" y="0"/>
                </a:lnTo>
                <a:lnTo>
                  <a:pt x="321" y="408"/>
                </a:lnTo>
              </a:path>
            </a:pathLst>
          </a:custGeom>
          <a:noFill/>
          <a:ln w="476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7" name="Object 5"/>
          <p:cNvGraphicFramePr>
            <a:graphicFrameLocks/>
          </p:cNvGraphicFramePr>
          <p:nvPr/>
        </p:nvGraphicFramePr>
        <p:xfrm>
          <a:off x="2511426" y="1198980"/>
          <a:ext cx="2011363" cy="1508522"/>
        </p:xfrm>
        <a:graphic>
          <a:graphicData uri="http://schemas.openxmlformats.org/presentationml/2006/ole">
            <p:oleObj spid="_x0000_s1098754" name="PhotoImpact" r:id="rId4" imgW="2438095" imgH="2438095" progId="">
              <p:embed/>
            </p:oleObj>
          </a:graphicData>
        </a:graphic>
      </p:graphicFrame>
      <p:graphicFrame>
        <p:nvGraphicFramePr>
          <p:cNvPr id="120838" name="Object 6"/>
          <p:cNvGraphicFramePr>
            <a:graphicFrameLocks/>
          </p:cNvGraphicFramePr>
          <p:nvPr/>
        </p:nvGraphicFramePr>
        <p:xfrm>
          <a:off x="401638" y="1195408"/>
          <a:ext cx="2011362" cy="1508522"/>
        </p:xfrm>
        <a:graphic>
          <a:graphicData uri="http://schemas.openxmlformats.org/presentationml/2006/ole">
            <p:oleObj spid="_x0000_s1098755" name="PhotoImpact" r:id="rId5" imgW="2438095" imgH="2438095" progId="">
              <p:embed/>
            </p:oleObj>
          </a:graphicData>
        </a:graphic>
      </p:graphicFrame>
      <p:graphicFrame>
        <p:nvGraphicFramePr>
          <p:cNvPr id="120854" name="Object 22"/>
          <p:cNvGraphicFramePr>
            <a:graphicFrameLocks/>
          </p:cNvGraphicFramePr>
          <p:nvPr/>
        </p:nvGraphicFramePr>
        <p:xfrm>
          <a:off x="6661151" y="1220411"/>
          <a:ext cx="2011363" cy="1508522"/>
        </p:xfrm>
        <a:graphic>
          <a:graphicData uri="http://schemas.openxmlformats.org/presentationml/2006/ole">
            <p:oleObj spid="_x0000_s1098756" name="PhotoImpact" r:id="rId6" imgW="2600000" imgH="2600000" progId="">
              <p:embed/>
            </p:oleObj>
          </a:graphicData>
        </a:graphic>
      </p:graphicFrame>
      <p:graphicFrame>
        <p:nvGraphicFramePr>
          <p:cNvPr id="120855" name="Object 23"/>
          <p:cNvGraphicFramePr>
            <a:graphicFrameLocks/>
          </p:cNvGraphicFramePr>
          <p:nvPr/>
        </p:nvGraphicFramePr>
        <p:xfrm>
          <a:off x="4589463" y="1220411"/>
          <a:ext cx="2011362" cy="1508522"/>
        </p:xfrm>
        <a:graphic>
          <a:graphicData uri="http://schemas.openxmlformats.org/presentationml/2006/ole">
            <p:oleObj spid="_x0000_s1098757" name="PhotoImpact" r:id="rId7" imgW="2447619" imgH="2447619" progId="">
              <p:embed/>
            </p:oleObj>
          </a:graphicData>
        </a:graphic>
      </p:graphicFrame>
      <p:sp>
        <p:nvSpPr>
          <p:cNvPr id="120843" name="Line 11"/>
          <p:cNvSpPr>
            <a:spLocks noChangeShapeType="1"/>
          </p:cNvSpPr>
          <p:nvPr/>
        </p:nvSpPr>
        <p:spPr bwMode="auto">
          <a:xfrm flipH="1" flipV="1">
            <a:off x="3060700" y="3327817"/>
            <a:ext cx="3048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 flipV="1">
            <a:off x="3060700" y="3061117"/>
            <a:ext cx="3048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 flipH="1">
            <a:off x="3060700" y="3605233"/>
            <a:ext cx="30480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183313" y="2939674"/>
            <a:ext cx="2851150" cy="883444"/>
            <a:chOff x="3719" y="2749"/>
            <a:chExt cx="1602" cy="742"/>
          </a:xfrm>
        </p:grpSpPr>
        <p:sp>
          <p:nvSpPr>
            <p:cNvPr id="120842" name="Text Box 10"/>
            <p:cNvSpPr txBox="1">
              <a:spLocks noChangeArrowheads="1"/>
            </p:cNvSpPr>
            <p:nvPr/>
          </p:nvSpPr>
          <p:spPr bwMode="auto">
            <a:xfrm>
              <a:off x="3720" y="2749"/>
              <a:ext cx="1589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Higher edge contrast/res</a:t>
              </a:r>
            </a:p>
          </p:txBody>
        </p:sp>
        <p:sp>
          <p:nvSpPr>
            <p:cNvPr id="120848" name="Text Box 16"/>
            <p:cNvSpPr txBox="1">
              <a:spLocks noChangeArrowheads="1"/>
            </p:cNvSpPr>
            <p:nvPr/>
          </p:nvSpPr>
          <p:spPr bwMode="auto">
            <a:xfrm>
              <a:off x="3723" y="3207"/>
              <a:ext cx="1598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Towards negative charge</a:t>
              </a:r>
            </a:p>
          </p:txBody>
        </p:sp>
        <p:sp>
          <p:nvSpPr>
            <p:cNvPr id="120849" name="Text Box 17"/>
            <p:cNvSpPr txBox="1">
              <a:spLocks noChangeArrowheads="1"/>
            </p:cNvSpPr>
            <p:nvPr/>
          </p:nvSpPr>
          <p:spPr bwMode="auto">
            <a:xfrm>
              <a:off x="3719" y="2974"/>
              <a:ext cx="1525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Lower material contrast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60376" y="2943245"/>
            <a:ext cx="2868613" cy="914400"/>
            <a:chOff x="244" y="2752"/>
            <a:chExt cx="1533" cy="768"/>
          </a:xfrm>
        </p:grpSpPr>
        <p:sp>
          <p:nvSpPr>
            <p:cNvPr id="120845" name="Text Box 13"/>
            <p:cNvSpPr txBox="1">
              <a:spLocks noChangeArrowheads="1"/>
            </p:cNvSpPr>
            <p:nvPr/>
          </p:nvSpPr>
          <p:spPr bwMode="auto">
            <a:xfrm>
              <a:off x="245" y="2982"/>
              <a:ext cx="1532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Higher material contrast</a:t>
              </a:r>
            </a:p>
          </p:txBody>
        </p:sp>
        <p:sp>
          <p:nvSpPr>
            <p:cNvPr id="120847" name="Text Box 15"/>
            <p:cNvSpPr txBox="1">
              <a:spLocks noChangeArrowheads="1"/>
            </p:cNvSpPr>
            <p:nvPr/>
          </p:nvSpPr>
          <p:spPr bwMode="auto">
            <a:xfrm>
              <a:off x="244" y="3236"/>
              <a:ext cx="1514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More positive charge</a:t>
              </a:r>
            </a:p>
          </p:txBody>
        </p:sp>
        <p:sp>
          <p:nvSpPr>
            <p:cNvPr id="120850" name="Text Box 18"/>
            <p:cNvSpPr txBox="1">
              <a:spLocks noChangeArrowheads="1"/>
            </p:cNvSpPr>
            <p:nvPr/>
          </p:nvSpPr>
          <p:spPr bwMode="auto">
            <a:xfrm>
              <a:off x="244" y="2752"/>
              <a:ext cx="1529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600" b="1">
                  <a:solidFill>
                    <a:srgbClr val="FF1919"/>
                  </a:solidFill>
                  <a:latin typeface="Trebuchet MS" pitchFamily="34" charset="0"/>
                  <a:ea typeface="新細明體" pitchFamily="18" charset="-120"/>
                </a:rPr>
                <a:t>Lower edge contrast/res</a:t>
              </a:r>
            </a:p>
          </p:txBody>
        </p:sp>
      </p:grpSp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466726" y="3844549"/>
            <a:ext cx="8086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latin typeface="Trebuchet MS" pitchFamily="34" charset="0"/>
                <a:ea typeface="新細明體" pitchFamily="18" charset="-120"/>
              </a:rPr>
              <a:t>* In general cases for Material and Voltage contrast, edge signal should be controlled </a:t>
            </a:r>
          </a:p>
        </p:txBody>
      </p:sp>
      <p:sp>
        <p:nvSpPr>
          <p:cNvPr id="120867" name="Text Box 35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Landing Energy</a:t>
            </a:r>
          </a:p>
        </p:txBody>
      </p:sp>
      <p:sp>
        <p:nvSpPr>
          <p:cNvPr id="120868" name="Text Box 36"/>
          <p:cNvSpPr txBox="1">
            <a:spLocks noChangeArrowheads="1"/>
          </p:cNvSpPr>
          <p:nvPr/>
        </p:nvSpPr>
        <p:spPr bwMode="auto">
          <a:xfrm>
            <a:off x="552450" y="742970"/>
            <a:ext cx="8115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Trade off between resolution and material contrast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02" name="Object 26"/>
          <p:cNvGraphicFramePr>
            <a:graphicFrameLocks noChangeAspect="1"/>
          </p:cNvGraphicFramePr>
          <p:nvPr/>
        </p:nvGraphicFramePr>
        <p:xfrm>
          <a:off x="122239" y="1870473"/>
          <a:ext cx="4410075" cy="2602706"/>
        </p:xfrm>
        <a:graphic>
          <a:graphicData uri="http://schemas.openxmlformats.org/presentationml/2006/ole">
            <p:oleObj spid="_x0000_s1099778" name="PhotoImpact" r:id="rId4" imgW="5917460" imgH="4482540" progId="">
              <p:embed/>
            </p:oleObj>
          </a:graphicData>
        </a:graphic>
      </p:graphicFrame>
      <p:graphicFrame>
        <p:nvGraphicFramePr>
          <p:cNvPr id="126993" name="Object 17"/>
          <p:cNvGraphicFramePr>
            <a:graphicFrameLocks/>
          </p:cNvGraphicFramePr>
          <p:nvPr/>
        </p:nvGraphicFramePr>
        <p:xfrm>
          <a:off x="7413625" y="1882379"/>
          <a:ext cx="1462088" cy="1096565"/>
        </p:xfrm>
        <a:graphic>
          <a:graphicData uri="http://schemas.openxmlformats.org/presentationml/2006/ole">
            <p:oleObj spid="_x0000_s1099779" name="PhotoImpact" r:id="rId5" imgW="1904762" imgH="1904762" progId="">
              <p:embed/>
            </p:oleObj>
          </a:graphicData>
        </a:graphic>
      </p:graphicFrame>
      <p:graphicFrame>
        <p:nvGraphicFramePr>
          <p:cNvPr id="126994" name="Object 18"/>
          <p:cNvGraphicFramePr>
            <a:graphicFrameLocks/>
          </p:cNvGraphicFramePr>
          <p:nvPr/>
        </p:nvGraphicFramePr>
        <p:xfrm>
          <a:off x="5937250" y="3312319"/>
          <a:ext cx="1462088" cy="1096566"/>
        </p:xfrm>
        <a:graphic>
          <a:graphicData uri="http://schemas.openxmlformats.org/presentationml/2006/ole">
            <p:oleObj spid="_x0000_s1099780" name="PhotoImpact" r:id="rId6" imgW="1714286" imgH="1714286" progId="">
              <p:embed/>
            </p:oleObj>
          </a:graphicData>
        </a:graphic>
      </p:graphicFrame>
      <p:graphicFrame>
        <p:nvGraphicFramePr>
          <p:cNvPr id="126995" name="Object 19"/>
          <p:cNvGraphicFramePr>
            <a:graphicFrameLocks/>
          </p:cNvGraphicFramePr>
          <p:nvPr/>
        </p:nvGraphicFramePr>
        <p:xfrm>
          <a:off x="4449764" y="3312319"/>
          <a:ext cx="1462087" cy="1096566"/>
        </p:xfrm>
        <a:graphic>
          <a:graphicData uri="http://schemas.openxmlformats.org/presentationml/2006/ole">
            <p:oleObj spid="_x0000_s1099781" name="PhotoImpact" r:id="rId7" imgW="1685714" imgH="1685714" progId="">
              <p:embed/>
            </p:oleObj>
          </a:graphicData>
        </a:graphic>
      </p:graphicFrame>
      <p:graphicFrame>
        <p:nvGraphicFramePr>
          <p:cNvPr id="126996" name="Object 20"/>
          <p:cNvGraphicFramePr>
            <a:graphicFrameLocks/>
          </p:cNvGraphicFramePr>
          <p:nvPr/>
        </p:nvGraphicFramePr>
        <p:xfrm>
          <a:off x="7423150" y="3320654"/>
          <a:ext cx="1462088" cy="1096565"/>
        </p:xfrm>
        <a:graphic>
          <a:graphicData uri="http://schemas.openxmlformats.org/presentationml/2006/ole">
            <p:oleObj spid="_x0000_s1099782" name="PhotoImpact" r:id="rId8" imgW="1809524" imgH="1800000" progId="">
              <p:embed/>
            </p:oleObj>
          </a:graphicData>
        </a:graphic>
      </p:graphicFrame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5935663" y="1879997"/>
          <a:ext cx="1460500" cy="1089422"/>
        </p:xfrm>
        <a:graphic>
          <a:graphicData uri="http://schemas.openxmlformats.org/presentationml/2006/ole">
            <p:oleObj spid="_x0000_s1099783" name="PhotoImpact" r:id="rId9" imgW="1771429" imgH="1761905" progId="">
              <p:embed/>
            </p:oleObj>
          </a:graphicData>
        </a:graphic>
      </p:graphicFrame>
      <p:graphicFrame>
        <p:nvGraphicFramePr>
          <p:cNvPr id="126999" name="Object 23"/>
          <p:cNvGraphicFramePr>
            <a:graphicFrameLocks noChangeAspect="1"/>
          </p:cNvGraphicFramePr>
          <p:nvPr/>
        </p:nvGraphicFramePr>
        <p:xfrm>
          <a:off x="4460875" y="1876425"/>
          <a:ext cx="1447800" cy="1085850"/>
        </p:xfrm>
        <a:graphic>
          <a:graphicData uri="http://schemas.openxmlformats.org/presentationml/2006/ole">
            <p:oleObj spid="_x0000_s1099784" name="PhotoImpact" r:id="rId10" imgW="2076190" imgH="2076190" progId="">
              <p:embed/>
            </p:oleObj>
          </a:graphicData>
        </a:graphic>
      </p:graphicFrame>
      <p:sp>
        <p:nvSpPr>
          <p:cNvPr id="127003" name="Text Box 27"/>
          <p:cNvSpPr txBox="1">
            <a:spLocks noChangeArrowheads="1"/>
          </p:cNvSpPr>
          <p:nvPr/>
        </p:nvSpPr>
        <p:spPr bwMode="auto">
          <a:xfrm>
            <a:off x="552450" y="1076325"/>
            <a:ext cx="8115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Charging (Effective SEY) control -&gt; Positive or Negative</a:t>
            </a:r>
            <a:endParaRPr lang="en-US" altLang="zh-TW" sz="2000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27004" name="Text Box 28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Landing Energy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90" name="Text Box 18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Landing Energy</a:t>
            </a:r>
          </a:p>
        </p:txBody>
      </p:sp>
      <p:pic>
        <p:nvPicPr>
          <p:cNvPr id="156692" name="Picture 20" descr="500LE_2D2F_003PX_LINE_SAMPLE"/>
          <p:cNvPicPr>
            <a:picLocks noChangeAspect="1" noChangeArrowheads="1"/>
          </p:cNvPicPr>
          <p:nvPr/>
        </p:nvPicPr>
        <p:blipFill>
          <a:blip r:embed="rId3" cstate="print"/>
          <a:srcRect t="52892" r="52719"/>
          <a:stretch>
            <a:fillRect/>
          </a:stretch>
        </p:blipFill>
        <p:spPr bwMode="auto">
          <a:xfrm>
            <a:off x="388938" y="1534716"/>
            <a:ext cx="3941762" cy="3176588"/>
          </a:xfrm>
          <a:prstGeom prst="rect">
            <a:avLst/>
          </a:prstGeom>
          <a:noFill/>
        </p:spPr>
      </p:pic>
      <p:pic>
        <p:nvPicPr>
          <p:cNvPr id="156693" name="Picture 21" descr="2300LE_2D2F_003PX_LINE_SAMPLE"/>
          <p:cNvPicPr>
            <a:picLocks noChangeAspect="1" noChangeArrowheads="1"/>
          </p:cNvPicPr>
          <p:nvPr/>
        </p:nvPicPr>
        <p:blipFill>
          <a:blip r:embed="rId4" cstate="print"/>
          <a:srcRect t="52376" r="50508"/>
          <a:stretch>
            <a:fillRect/>
          </a:stretch>
        </p:blipFill>
        <p:spPr bwMode="auto">
          <a:xfrm>
            <a:off x="4598989" y="1534717"/>
            <a:ext cx="4078287" cy="3173015"/>
          </a:xfrm>
          <a:prstGeom prst="rect">
            <a:avLst/>
          </a:prstGeom>
          <a:noFill/>
        </p:spPr>
      </p:pic>
      <p:sp>
        <p:nvSpPr>
          <p:cNvPr id="156694" name="Text Box 22"/>
          <p:cNvSpPr txBox="1">
            <a:spLocks noChangeArrowheads="1"/>
          </p:cNvSpPr>
          <p:nvPr/>
        </p:nvSpPr>
        <p:spPr bwMode="auto">
          <a:xfrm>
            <a:off x="552450" y="1076325"/>
            <a:ext cx="4921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Edge or Strip, Which you prefer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Landing Energy</a:t>
            </a:r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460376" y="901304"/>
            <a:ext cx="60245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Strong VC or none VC, Which you prefer ?</a:t>
            </a:r>
          </a:p>
        </p:txBody>
      </p:sp>
      <p:pic>
        <p:nvPicPr>
          <p:cNvPr id="158726" name="Picture 6" descr="M1CMP-1800ev"/>
          <p:cNvPicPr>
            <a:picLocks noChangeAspect="1" noChangeArrowheads="1"/>
          </p:cNvPicPr>
          <p:nvPr/>
        </p:nvPicPr>
        <p:blipFill>
          <a:blip r:embed="rId3" cstate="print">
            <a:lum bright="-12000" contrast="48000"/>
          </a:blip>
          <a:srcRect t="68610" r="66910"/>
          <a:stretch>
            <a:fillRect/>
          </a:stretch>
        </p:blipFill>
        <p:spPr bwMode="auto">
          <a:xfrm>
            <a:off x="2173289" y="1289448"/>
            <a:ext cx="2262187" cy="1793081"/>
          </a:xfrm>
          <a:prstGeom prst="rect">
            <a:avLst/>
          </a:prstGeom>
          <a:noFill/>
        </p:spPr>
      </p:pic>
      <p:pic>
        <p:nvPicPr>
          <p:cNvPr id="158727" name="Picture 7" descr="M1CMP-500ev"/>
          <p:cNvPicPr>
            <a:picLocks noChangeAspect="1" noChangeArrowheads="1"/>
          </p:cNvPicPr>
          <p:nvPr/>
        </p:nvPicPr>
        <p:blipFill>
          <a:blip r:embed="rId4" cstate="print"/>
          <a:srcRect t="69446" r="67264"/>
          <a:stretch>
            <a:fillRect/>
          </a:stretch>
        </p:blipFill>
        <p:spPr bwMode="auto">
          <a:xfrm>
            <a:off x="5114925" y="1290638"/>
            <a:ext cx="2293938" cy="1762125"/>
          </a:xfrm>
          <a:prstGeom prst="rect">
            <a:avLst/>
          </a:prstGeom>
          <a:noFill/>
        </p:spPr>
      </p:pic>
      <p:pic>
        <p:nvPicPr>
          <p:cNvPr id="158728" name="Picture 8" descr="M1CMP-cap-1800ev"/>
          <p:cNvPicPr>
            <a:picLocks noChangeAspect="1" noChangeArrowheads="1"/>
          </p:cNvPicPr>
          <p:nvPr/>
        </p:nvPicPr>
        <p:blipFill>
          <a:blip r:embed="rId5" cstate="print">
            <a:lum contrast="30000"/>
          </a:blip>
          <a:srcRect t="66978" r="61440"/>
          <a:stretch>
            <a:fillRect/>
          </a:stretch>
        </p:blipFill>
        <p:spPr bwMode="auto">
          <a:xfrm>
            <a:off x="2159001" y="3167063"/>
            <a:ext cx="2282825" cy="1659731"/>
          </a:xfrm>
          <a:prstGeom prst="rect">
            <a:avLst/>
          </a:prstGeom>
          <a:noFill/>
        </p:spPr>
      </p:pic>
      <p:pic>
        <p:nvPicPr>
          <p:cNvPr id="158729" name="Picture 9" descr="M1CMP-cap--500ev"/>
          <p:cNvPicPr>
            <a:picLocks noChangeAspect="1" noChangeArrowheads="1"/>
          </p:cNvPicPr>
          <p:nvPr/>
        </p:nvPicPr>
        <p:blipFill>
          <a:blip r:embed="rId6" cstate="print">
            <a:lum contrast="12000"/>
          </a:blip>
          <a:srcRect l="-1016" t="64346" r="62431"/>
          <a:stretch>
            <a:fillRect/>
          </a:stretch>
        </p:blipFill>
        <p:spPr bwMode="auto">
          <a:xfrm>
            <a:off x="5068888" y="3137297"/>
            <a:ext cx="2336800" cy="1700213"/>
          </a:xfrm>
          <a:prstGeom prst="rect">
            <a:avLst/>
          </a:prstGeom>
          <a:noFill/>
        </p:spPr>
      </p:pic>
      <p:sp>
        <p:nvSpPr>
          <p:cNvPr id="158730" name="Text Box 10"/>
          <p:cNvSpPr txBox="1">
            <a:spLocks noChangeArrowheads="1"/>
          </p:cNvSpPr>
          <p:nvPr/>
        </p:nvSpPr>
        <p:spPr bwMode="auto">
          <a:xfrm>
            <a:off x="361951" y="1906191"/>
            <a:ext cx="16684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Without Cap</a:t>
            </a:r>
          </a:p>
        </p:txBody>
      </p:sp>
      <p:sp>
        <p:nvSpPr>
          <p:cNvPr id="158731" name="Text Box 11"/>
          <p:cNvSpPr txBox="1">
            <a:spLocks noChangeArrowheads="1"/>
          </p:cNvSpPr>
          <p:nvPr/>
        </p:nvSpPr>
        <p:spPr bwMode="auto">
          <a:xfrm>
            <a:off x="376238" y="3833813"/>
            <a:ext cx="1668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With 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Landing Energy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460376" y="901304"/>
            <a:ext cx="79994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Positive Mode or Negative Mode, Which you prefer ?</a:t>
            </a:r>
          </a:p>
        </p:txBody>
      </p:sp>
      <p:pic>
        <p:nvPicPr>
          <p:cNvPr id="16077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1" y="2094310"/>
            <a:ext cx="2855913" cy="214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077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264" y="2101454"/>
            <a:ext cx="2814637" cy="2110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0780" name="Picture 12" descr="smic-slot8-8-di16-6um"/>
          <p:cNvPicPr>
            <a:picLocks noChangeAspect="1" noChangeArrowheads="1"/>
          </p:cNvPicPr>
          <p:nvPr/>
        </p:nvPicPr>
        <p:blipFill>
          <a:blip r:embed="rId5" cstate="print">
            <a:lum contrast="-18000"/>
          </a:blip>
          <a:srcRect/>
          <a:stretch>
            <a:fillRect/>
          </a:stretch>
        </p:blipFill>
        <p:spPr bwMode="auto">
          <a:xfrm>
            <a:off x="3087688" y="2093119"/>
            <a:ext cx="2857500" cy="2143125"/>
          </a:xfrm>
          <a:prstGeom prst="rect">
            <a:avLst/>
          </a:prstGeom>
          <a:noFill/>
        </p:spPr>
      </p:pic>
      <p:sp>
        <p:nvSpPr>
          <p:cNvPr id="160782" name="Text Box 14"/>
          <p:cNvSpPr txBox="1">
            <a:spLocks noChangeArrowheads="1"/>
          </p:cNvSpPr>
          <p:nvPr/>
        </p:nvSpPr>
        <p:spPr bwMode="auto">
          <a:xfrm>
            <a:off x="350839" y="4332685"/>
            <a:ext cx="25542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500ev/120nA -high Ip</a:t>
            </a:r>
          </a:p>
        </p:txBody>
      </p:sp>
      <p:sp>
        <p:nvSpPr>
          <p:cNvPr id="160783" name="Text Box 15"/>
          <p:cNvSpPr txBox="1">
            <a:spLocks noChangeArrowheads="1"/>
          </p:cNvSpPr>
          <p:nvPr/>
        </p:nvSpPr>
        <p:spPr bwMode="auto">
          <a:xfrm>
            <a:off x="3587750" y="4332685"/>
            <a:ext cx="1784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800ev/30nA</a:t>
            </a:r>
          </a:p>
        </p:txBody>
      </p:sp>
      <p:sp>
        <p:nvSpPr>
          <p:cNvPr id="160784" name="Text Box 16"/>
          <p:cNvSpPr txBox="1">
            <a:spLocks noChangeArrowheads="1"/>
          </p:cNvSpPr>
          <p:nvPr/>
        </p:nvSpPr>
        <p:spPr bwMode="auto">
          <a:xfrm>
            <a:off x="6665913" y="4323160"/>
            <a:ext cx="1784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1800ev/30nA</a:t>
            </a:r>
          </a:p>
        </p:txBody>
      </p:sp>
      <p:sp>
        <p:nvSpPr>
          <p:cNvPr id="160787" name="Text Box 19"/>
          <p:cNvSpPr txBox="1">
            <a:spLocks noChangeArrowheads="1"/>
          </p:cNvSpPr>
          <p:nvPr/>
        </p:nvSpPr>
        <p:spPr bwMode="auto">
          <a:xfrm>
            <a:off x="3468689" y="1402093"/>
            <a:ext cx="22494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hlink"/>
                </a:solidFill>
                <a:latin typeface="Trebuchet MS" pitchFamily="34" charset="0"/>
                <a:ea typeface="新細明體" pitchFamily="18" charset="-120"/>
              </a:rPr>
              <a:t>Positive Mode</a:t>
            </a:r>
          </a:p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Pmos-Of/Nmos-on</a:t>
            </a:r>
          </a:p>
        </p:txBody>
      </p:sp>
      <p:sp>
        <p:nvSpPr>
          <p:cNvPr id="160788" name="Text Box 20"/>
          <p:cNvSpPr txBox="1">
            <a:spLocks noChangeArrowheads="1"/>
          </p:cNvSpPr>
          <p:nvPr/>
        </p:nvSpPr>
        <p:spPr bwMode="auto">
          <a:xfrm>
            <a:off x="6386514" y="1383043"/>
            <a:ext cx="23955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Negative Mode</a:t>
            </a:r>
          </a:p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Pmos-On/Nmos-off</a:t>
            </a:r>
          </a:p>
        </p:txBody>
      </p:sp>
      <p:sp>
        <p:nvSpPr>
          <p:cNvPr id="160789" name="Text Box 21"/>
          <p:cNvSpPr txBox="1">
            <a:spLocks noChangeArrowheads="1"/>
          </p:cNvSpPr>
          <p:nvPr/>
        </p:nvSpPr>
        <p:spPr bwMode="auto">
          <a:xfrm>
            <a:off x="206375" y="1422333"/>
            <a:ext cx="2787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>
                <a:solidFill>
                  <a:schemeClr val="hlink"/>
                </a:solidFill>
                <a:latin typeface="Trebuchet MS" pitchFamily="34" charset="0"/>
                <a:ea typeface="新細明體" pitchFamily="18" charset="-120"/>
              </a:rPr>
              <a:t>Positive Mode</a:t>
            </a:r>
          </a:p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Pmos-On/Nmos-RBreak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0" y="958454"/>
            <a:ext cx="91439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039813" lvl="2" indent="-234950">
              <a:spcBef>
                <a:spcPct val="30000"/>
              </a:spcBef>
              <a:buFont typeface="Wingdings" pitchFamily="2" charset="2"/>
              <a:buNone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Charging control. Electron dose per image time  -&gt; charging rate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Beam Current</a:t>
            </a:r>
          </a:p>
        </p:txBody>
      </p:sp>
      <p:pic>
        <p:nvPicPr>
          <p:cNvPr id="174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1438" y="1714501"/>
            <a:ext cx="2925762" cy="219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08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5501" y="1724026"/>
            <a:ext cx="2925763" cy="219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088" name="Line 8"/>
          <p:cNvSpPr>
            <a:spLocks noChangeShapeType="1"/>
          </p:cNvSpPr>
          <p:nvPr/>
        </p:nvSpPr>
        <p:spPr bwMode="auto">
          <a:xfrm flipH="1">
            <a:off x="2844800" y="3162300"/>
            <a:ext cx="3213100" cy="0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3213100" y="2752725"/>
            <a:ext cx="2489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200" dirty="0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Reduce current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0" name="Text Box 92"/>
          <p:cNvSpPr txBox="1">
            <a:spLocks noChangeArrowheads="1"/>
          </p:cNvSpPr>
          <p:nvPr/>
        </p:nvSpPr>
        <p:spPr bwMode="auto">
          <a:xfrm>
            <a:off x="0" y="0"/>
            <a:ext cx="5340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W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afer </a:t>
            </a: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&amp; 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Recipe </a:t>
            </a:r>
            <a:r>
              <a:rPr lang="en-US" altLang="zh-TW" sz="2800" dirty="0" smtClean="0">
                <a:latin typeface="Trebuchet MS" pitchFamily="34" charset="0"/>
                <a:ea typeface="新細明體" pitchFamily="18" charset="-120"/>
              </a:rPr>
              <a:t>I</a:t>
            </a:r>
            <a:r>
              <a:rPr lang="en-US" altLang="zh-TW" sz="2800" b="1" dirty="0" smtClean="0">
                <a:latin typeface="Trebuchet MS" pitchFamily="34" charset="0"/>
                <a:ea typeface="新細明體" pitchFamily="18" charset="-120"/>
              </a:rPr>
              <a:t>nformation</a:t>
            </a:r>
            <a:endParaRPr lang="en-US" altLang="zh-TW" sz="2800" b="1" dirty="0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32861" name="Text Box 93"/>
          <p:cNvSpPr txBox="1">
            <a:spLocks noChangeArrowheads="1"/>
          </p:cNvSpPr>
          <p:nvPr/>
        </p:nvSpPr>
        <p:spPr bwMode="auto">
          <a:xfrm>
            <a:off x="274367" y="651531"/>
            <a:ext cx="848677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Design rule, device, Layer, DOI and signature (if available) …</a:t>
            </a:r>
          </a:p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Top-layer info: layout, topographical info, material info, feature size, …</a:t>
            </a:r>
          </a:p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Sub-layer info: layout, dielectric material and connection </a:t>
            </a:r>
          </a:p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Schematics of cross-section, root cause of DOI</a:t>
            </a:r>
          </a:p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Recipe info: such like die origin, die size, </a:t>
            </a:r>
            <a:r>
              <a:rPr lang="en-US" altLang="zh-TW" sz="2000" dirty="0" err="1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reticle</a:t>
            </a: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 size, center die, edge exclusion, AOI, sampling plan, etc. </a:t>
            </a:r>
          </a:p>
          <a:p>
            <a:pPr marL="465138" indent="-465138">
              <a:spcBef>
                <a:spcPct val="40000"/>
              </a:spcBef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requirements: Pixel size, Throughput, Sensitivity, False Rate, R&amp;R, ADC Accuracy/Purity, etc.</a:t>
            </a:r>
          </a:p>
          <a:p>
            <a:pPr marL="465138" indent="-465138">
              <a:buFont typeface="Wingdings" pitchFamily="2" charset="2"/>
              <a:buChar char="ü"/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Beam Current</a:t>
            </a:r>
          </a:p>
        </p:txBody>
      </p:sp>
      <p:pic>
        <p:nvPicPr>
          <p:cNvPr id="178186" name="Picture 10"/>
          <p:cNvPicPr>
            <a:picLocks noChangeAspect="1" noChangeArrowheads="1"/>
          </p:cNvPicPr>
          <p:nvPr/>
        </p:nvPicPr>
        <p:blipFill>
          <a:blip r:embed="rId3" cstate="print">
            <a:lum bright="12000" contrast="42000"/>
          </a:blip>
          <a:srcRect/>
          <a:stretch>
            <a:fillRect/>
          </a:stretch>
        </p:blipFill>
        <p:spPr bwMode="auto">
          <a:xfrm>
            <a:off x="5202239" y="1802606"/>
            <a:ext cx="3538537" cy="2653904"/>
          </a:xfrm>
          <a:prstGeom prst="rect">
            <a:avLst/>
          </a:prstGeom>
          <a:noFill/>
        </p:spPr>
      </p:pic>
      <p:pic>
        <p:nvPicPr>
          <p:cNvPr id="178187" name="Picture 11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854076" y="1797844"/>
            <a:ext cx="3540125" cy="2655094"/>
          </a:xfrm>
          <a:prstGeom prst="rect">
            <a:avLst/>
          </a:prstGeom>
          <a:noFill/>
        </p:spPr>
      </p:pic>
      <p:sp>
        <p:nvSpPr>
          <p:cNvPr id="178188" name="Text Box 12"/>
          <p:cNvSpPr txBox="1">
            <a:spLocks noChangeArrowheads="1"/>
          </p:cNvSpPr>
          <p:nvPr/>
        </p:nvSpPr>
        <p:spPr bwMode="auto">
          <a:xfrm>
            <a:off x="5040313" y="4464844"/>
            <a:ext cx="363061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2400">
                <a:solidFill>
                  <a:schemeClr val="hlink"/>
                </a:solidFill>
                <a:latin typeface="Trebuchet MS" pitchFamily="34" charset="0"/>
                <a:ea typeface="MS PGothic" pitchFamily="34" charset="-128"/>
              </a:rPr>
              <a:t>400ev 50nA, 1d8F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704851" y="4449366"/>
            <a:ext cx="3630613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2400">
                <a:solidFill>
                  <a:schemeClr val="hlink"/>
                </a:solidFill>
                <a:latin typeface="Trebuchet MS" pitchFamily="34" charset="0"/>
                <a:ea typeface="MS PGothic" pitchFamily="34" charset="-128"/>
              </a:rPr>
              <a:t>400ev ~2-5nA, 1d8F</a:t>
            </a:r>
          </a:p>
        </p:txBody>
      </p:sp>
      <p:sp>
        <p:nvSpPr>
          <p:cNvPr id="178190" name="AutoShape 14"/>
          <p:cNvSpPr>
            <a:spLocks noChangeAspect="1" noChangeArrowheads="1" noTextEdit="1"/>
          </p:cNvSpPr>
          <p:nvPr/>
        </p:nvSpPr>
        <p:spPr bwMode="auto">
          <a:xfrm>
            <a:off x="1543051" y="2150269"/>
            <a:ext cx="847725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512889" y="2218135"/>
            <a:ext cx="682625" cy="435769"/>
            <a:chOff x="909" y="2444"/>
            <a:chExt cx="430" cy="366"/>
          </a:xfrm>
        </p:grpSpPr>
        <p:sp>
          <p:nvSpPr>
            <p:cNvPr id="178192" name="Freeform 16"/>
            <p:cNvSpPr>
              <a:spLocks/>
            </p:cNvSpPr>
            <p:nvPr/>
          </p:nvSpPr>
          <p:spPr bwMode="auto">
            <a:xfrm>
              <a:off x="909" y="2444"/>
              <a:ext cx="430" cy="366"/>
            </a:xfrm>
            <a:custGeom>
              <a:avLst/>
              <a:gdLst/>
              <a:ahLst/>
              <a:cxnLst>
                <a:cxn ang="0">
                  <a:pos x="804" y="0"/>
                </a:cxn>
                <a:cxn ang="0">
                  <a:pos x="54" y="0"/>
                </a:cxn>
                <a:cxn ang="0">
                  <a:pos x="39" y="1"/>
                </a:cxn>
                <a:cxn ang="0">
                  <a:pos x="26" y="3"/>
                </a:cxn>
                <a:cxn ang="0">
                  <a:pos x="15" y="8"/>
                </a:cxn>
                <a:cxn ang="0">
                  <a:pos x="7" y="14"/>
                </a:cxn>
                <a:cxn ang="0">
                  <a:pos x="2" y="22"/>
                </a:cxn>
                <a:cxn ang="0">
                  <a:pos x="0" y="30"/>
                </a:cxn>
                <a:cxn ang="0">
                  <a:pos x="0" y="39"/>
                </a:cxn>
                <a:cxn ang="0">
                  <a:pos x="4" y="49"/>
                </a:cxn>
                <a:cxn ang="0">
                  <a:pos x="322" y="556"/>
                </a:cxn>
                <a:cxn ang="0">
                  <a:pos x="322" y="684"/>
                </a:cxn>
                <a:cxn ang="0">
                  <a:pos x="323" y="693"/>
                </a:cxn>
                <a:cxn ang="0">
                  <a:pos x="326" y="702"/>
                </a:cxn>
                <a:cxn ang="0">
                  <a:pos x="330" y="710"/>
                </a:cxn>
                <a:cxn ang="0">
                  <a:pos x="336" y="717"/>
                </a:cxn>
                <a:cxn ang="0">
                  <a:pos x="344" y="723"/>
                </a:cxn>
                <a:cxn ang="0">
                  <a:pos x="352" y="728"/>
                </a:cxn>
                <a:cxn ang="0">
                  <a:pos x="361" y="730"/>
                </a:cxn>
                <a:cxn ang="0">
                  <a:pos x="371" y="731"/>
                </a:cxn>
                <a:cxn ang="0">
                  <a:pos x="492" y="731"/>
                </a:cxn>
                <a:cxn ang="0">
                  <a:pos x="501" y="730"/>
                </a:cxn>
                <a:cxn ang="0">
                  <a:pos x="510" y="728"/>
                </a:cxn>
                <a:cxn ang="0">
                  <a:pos x="518" y="723"/>
                </a:cxn>
                <a:cxn ang="0">
                  <a:pos x="525" y="717"/>
                </a:cxn>
                <a:cxn ang="0">
                  <a:pos x="531" y="710"/>
                </a:cxn>
                <a:cxn ang="0">
                  <a:pos x="535" y="702"/>
                </a:cxn>
                <a:cxn ang="0">
                  <a:pos x="538" y="693"/>
                </a:cxn>
                <a:cxn ang="0">
                  <a:pos x="539" y="684"/>
                </a:cxn>
                <a:cxn ang="0">
                  <a:pos x="539" y="571"/>
                </a:cxn>
                <a:cxn ang="0">
                  <a:pos x="540" y="569"/>
                </a:cxn>
                <a:cxn ang="0">
                  <a:pos x="541" y="565"/>
                </a:cxn>
                <a:cxn ang="0">
                  <a:pos x="542" y="562"/>
                </a:cxn>
                <a:cxn ang="0">
                  <a:pos x="543" y="559"/>
                </a:cxn>
                <a:cxn ang="0">
                  <a:pos x="854" y="49"/>
                </a:cxn>
                <a:cxn ang="0">
                  <a:pos x="858" y="39"/>
                </a:cxn>
                <a:cxn ang="0">
                  <a:pos x="859" y="30"/>
                </a:cxn>
                <a:cxn ang="0">
                  <a:pos x="857" y="22"/>
                </a:cxn>
                <a:cxn ang="0">
                  <a:pos x="851" y="14"/>
                </a:cxn>
                <a:cxn ang="0">
                  <a:pos x="843" y="8"/>
                </a:cxn>
                <a:cxn ang="0">
                  <a:pos x="831" y="3"/>
                </a:cxn>
                <a:cxn ang="0">
                  <a:pos x="819" y="1"/>
                </a:cxn>
                <a:cxn ang="0">
                  <a:pos x="804" y="0"/>
                </a:cxn>
              </a:cxnLst>
              <a:rect l="0" t="0" r="r" b="b"/>
              <a:pathLst>
                <a:path w="859" h="731">
                  <a:moveTo>
                    <a:pt x="804" y="0"/>
                  </a:moveTo>
                  <a:lnTo>
                    <a:pt x="54" y="0"/>
                  </a:lnTo>
                  <a:lnTo>
                    <a:pt x="39" y="1"/>
                  </a:lnTo>
                  <a:lnTo>
                    <a:pt x="26" y="3"/>
                  </a:lnTo>
                  <a:lnTo>
                    <a:pt x="15" y="8"/>
                  </a:lnTo>
                  <a:lnTo>
                    <a:pt x="7" y="14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9"/>
                  </a:lnTo>
                  <a:lnTo>
                    <a:pt x="4" y="49"/>
                  </a:lnTo>
                  <a:lnTo>
                    <a:pt x="322" y="556"/>
                  </a:lnTo>
                  <a:lnTo>
                    <a:pt x="322" y="684"/>
                  </a:lnTo>
                  <a:lnTo>
                    <a:pt x="323" y="693"/>
                  </a:lnTo>
                  <a:lnTo>
                    <a:pt x="326" y="702"/>
                  </a:lnTo>
                  <a:lnTo>
                    <a:pt x="330" y="710"/>
                  </a:lnTo>
                  <a:lnTo>
                    <a:pt x="336" y="717"/>
                  </a:lnTo>
                  <a:lnTo>
                    <a:pt x="344" y="723"/>
                  </a:lnTo>
                  <a:lnTo>
                    <a:pt x="352" y="728"/>
                  </a:lnTo>
                  <a:lnTo>
                    <a:pt x="361" y="730"/>
                  </a:lnTo>
                  <a:lnTo>
                    <a:pt x="371" y="731"/>
                  </a:lnTo>
                  <a:lnTo>
                    <a:pt x="492" y="731"/>
                  </a:lnTo>
                  <a:lnTo>
                    <a:pt x="501" y="730"/>
                  </a:lnTo>
                  <a:lnTo>
                    <a:pt x="510" y="728"/>
                  </a:lnTo>
                  <a:lnTo>
                    <a:pt x="518" y="723"/>
                  </a:lnTo>
                  <a:lnTo>
                    <a:pt x="525" y="717"/>
                  </a:lnTo>
                  <a:lnTo>
                    <a:pt x="531" y="710"/>
                  </a:lnTo>
                  <a:lnTo>
                    <a:pt x="535" y="702"/>
                  </a:lnTo>
                  <a:lnTo>
                    <a:pt x="538" y="693"/>
                  </a:lnTo>
                  <a:lnTo>
                    <a:pt x="539" y="684"/>
                  </a:lnTo>
                  <a:lnTo>
                    <a:pt x="539" y="571"/>
                  </a:lnTo>
                  <a:lnTo>
                    <a:pt x="540" y="569"/>
                  </a:lnTo>
                  <a:lnTo>
                    <a:pt x="541" y="565"/>
                  </a:lnTo>
                  <a:lnTo>
                    <a:pt x="542" y="562"/>
                  </a:lnTo>
                  <a:lnTo>
                    <a:pt x="543" y="559"/>
                  </a:lnTo>
                  <a:lnTo>
                    <a:pt x="854" y="49"/>
                  </a:lnTo>
                  <a:lnTo>
                    <a:pt x="858" y="39"/>
                  </a:lnTo>
                  <a:lnTo>
                    <a:pt x="859" y="30"/>
                  </a:lnTo>
                  <a:lnTo>
                    <a:pt x="857" y="22"/>
                  </a:lnTo>
                  <a:lnTo>
                    <a:pt x="851" y="14"/>
                  </a:lnTo>
                  <a:lnTo>
                    <a:pt x="843" y="8"/>
                  </a:lnTo>
                  <a:lnTo>
                    <a:pt x="831" y="3"/>
                  </a:lnTo>
                  <a:lnTo>
                    <a:pt x="819" y="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193" name="Freeform 17"/>
            <p:cNvSpPr>
              <a:spLocks/>
            </p:cNvSpPr>
            <p:nvPr/>
          </p:nvSpPr>
          <p:spPr bwMode="auto">
            <a:xfrm>
              <a:off x="965" y="2475"/>
              <a:ext cx="317" cy="318"/>
            </a:xfrm>
            <a:custGeom>
              <a:avLst/>
              <a:gdLst/>
              <a:ahLst/>
              <a:cxnLst>
                <a:cxn ang="0">
                  <a:pos x="593" y="0"/>
                </a:cxn>
                <a:cxn ang="0">
                  <a:pos x="40" y="0"/>
                </a:cxn>
                <a:cxn ang="0">
                  <a:pos x="29" y="1"/>
                </a:cxn>
                <a:cxn ang="0">
                  <a:pos x="19" y="2"/>
                </a:cxn>
                <a:cxn ang="0">
                  <a:pos x="12" y="6"/>
                </a:cxn>
                <a:cxn ang="0">
                  <a:pos x="6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1" y="29"/>
                </a:cxn>
                <a:cxn ang="0">
                  <a:pos x="3" y="36"/>
                </a:cxn>
                <a:cxn ang="0">
                  <a:pos x="237" y="405"/>
                </a:cxn>
                <a:cxn ang="0">
                  <a:pos x="241" y="416"/>
                </a:cxn>
                <a:cxn ang="0">
                  <a:pos x="247" y="425"/>
                </a:cxn>
                <a:cxn ang="0">
                  <a:pos x="253" y="433"/>
                </a:cxn>
                <a:cxn ang="0">
                  <a:pos x="259" y="439"/>
                </a:cxn>
                <a:cxn ang="0">
                  <a:pos x="259" y="608"/>
                </a:cxn>
                <a:cxn ang="0">
                  <a:pos x="261" y="618"/>
                </a:cxn>
                <a:cxn ang="0">
                  <a:pos x="267" y="628"/>
                </a:cxn>
                <a:cxn ang="0">
                  <a:pos x="276" y="633"/>
                </a:cxn>
                <a:cxn ang="0">
                  <a:pos x="288" y="636"/>
                </a:cxn>
                <a:cxn ang="0">
                  <a:pos x="349" y="636"/>
                </a:cxn>
                <a:cxn ang="0">
                  <a:pos x="360" y="633"/>
                </a:cxn>
                <a:cxn ang="0">
                  <a:pos x="369" y="628"/>
                </a:cxn>
                <a:cxn ang="0">
                  <a:pos x="375" y="618"/>
                </a:cxn>
                <a:cxn ang="0">
                  <a:pos x="377" y="608"/>
                </a:cxn>
                <a:cxn ang="0">
                  <a:pos x="377" y="441"/>
                </a:cxn>
                <a:cxn ang="0">
                  <a:pos x="384" y="438"/>
                </a:cxn>
                <a:cxn ang="0">
                  <a:pos x="390" y="430"/>
                </a:cxn>
                <a:cxn ang="0">
                  <a:pos x="397" y="419"/>
                </a:cxn>
                <a:cxn ang="0">
                  <a:pos x="403" y="405"/>
                </a:cxn>
                <a:cxn ang="0">
                  <a:pos x="630" y="36"/>
                </a:cxn>
                <a:cxn ang="0">
                  <a:pos x="632" y="29"/>
                </a:cxn>
                <a:cxn ang="0">
                  <a:pos x="633" y="22"/>
                </a:cxn>
                <a:cxn ang="0">
                  <a:pos x="631" y="16"/>
                </a:cxn>
                <a:cxn ang="0">
                  <a:pos x="627" y="10"/>
                </a:cxn>
                <a:cxn ang="0">
                  <a:pos x="621" y="6"/>
                </a:cxn>
                <a:cxn ang="0">
                  <a:pos x="614" y="2"/>
                </a:cxn>
                <a:cxn ang="0">
                  <a:pos x="603" y="1"/>
                </a:cxn>
                <a:cxn ang="0">
                  <a:pos x="593" y="0"/>
                </a:cxn>
              </a:cxnLst>
              <a:rect l="0" t="0" r="r" b="b"/>
              <a:pathLst>
                <a:path w="633" h="636">
                  <a:moveTo>
                    <a:pt x="593" y="0"/>
                  </a:moveTo>
                  <a:lnTo>
                    <a:pt x="40" y="0"/>
                  </a:lnTo>
                  <a:lnTo>
                    <a:pt x="29" y="1"/>
                  </a:lnTo>
                  <a:lnTo>
                    <a:pt x="19" y="2"/>
                  </a:lnTo>
                  <a:lnTo>
                    <a:pt x="12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1" y="29"/>
                  </a:lnTo>
                  <a:lnTo>
                    <a:pt x="3" y="36"/>
                  </a:lnTo>
                  <a:lnTo>
                    <a:pt x="237" y="405"/>
                  </a:lnTo>
                  <a:lnTo>
                    <a:pt x="241" y="416"/>
                  </a:lnTo>
                  <a:lnTo>
                    <a:pt x="247" y="425"/>
                  </a:lnTo>
                  <a:lnTo>
                    <a:pt x="253" y="433"/>
                  </a:lnTo>
                  <a:lnTo>
                    <a:pt x="259" y="439"/>
                  </a:lnTo>
                  <a:lnTo>
                    <a:pt x="259" y="608"/>
                  </a:lnTo>
                  <a:lnTo>
                    <a:pt x="261" y="618"/>
                  </a:lnTo>
                  <a:lnTo>
                    <a:pt x="267" y="628"/>
                  </a:lnTo>
                  <a:lnTo>
                    <a:pt x="276" y="633"/>
                  </a:lnTo>
                  <a:lnTo>
                    <a:pt x="288" y="636"/>
                  </a:lnTo>
                  <a:lnTo>
                    <a:pt x="349" y="636"/>
                  </a:lnTo>
                  <a:lnTo>
                    <a:pt x="360" y="633"/>
                  </a:lnTo>
                  <a:lnTo>
                    <a:pt x="369" y="628"/>
                  </a:lnTo>
                  <a:lnTo>
                    <a:pt x="375" y="618"/>
                  </a:lnTo>
                  <a:lnTo>
                    <a:pt x="377" y="608"/>
                  </a:lnTo>
                  <a:lnTo>
                    <a:pt x="377" y="441"/>
                  </a:lnTo>
                  <a:lnTo>
                    <a:pt x="384" y="438"/>
                  </a:lnTo>
                  <a:lnTo>
                    <a:pt x="390" y="430"/>
                  </a:lnTo>
                  <a:lnTo>
                    <a:pt x="397" y="419"/>
                  </a:lnTo>
                  <a:lnTo>
                    <a:pt x="403" y="405"/>
                  </a:lnTo>
                  <a:lnTo>
                    <a:pt x="630" y="36"/>
                  </a:lnTo>
                  <a:lnTo>
                    <a:pt x="632" y="29"/>
                  </a:lnTo>
                  <a:lnTo>
                    <a:pt x="633" y="22"/>
                  </a:lnTo>
                  <a:lnTo>
                    <a:pt x="631" y="16"/>
                  </a:lnTo>
                  <a:lnTo>
                    <a:pt x="627" y="10"/>
                  </a:lnTo>
                  <a:lnTo>
                    <a:pt x="621" y="6"/>
                  </a:lnTo>
                  <a:lnTo>
                    <a:pt x="614" y="2"/>
                  </a:lnTo>
                  <a:lnTo>
                    <a:pt x="603" y="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sp>
        <p:nvSpPr>
          <p:cNvPr id="178194" name="AutoShape 18"/>
          <p:cNvSpPr>
            <a:spLocks noChangeAspect="1" noChangeArrowheads="1" noTextEdit="1"/>
          </p:cNvSpPr>
          <p:nvPr/>
        </p:nvSpPr>
        <p:spPr bwMode="auto">
          <a:xfrm>
            <a:off x="1865313" y="1451372"/>
            <a:ext cx="22288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195" name="Freeform 19"/>
          <p:cNvSpPr>
            <a:spLocks/>
          </p:cNvSpPr>
          <p:nvPr/>
        </p:nvSpPr>
        <p:spPr bwMode="auto">
          <a:xfrm>
            <a:off x="2362200" y="1522810"/>
            <a:ext cx="1657350" cy="834628"/>
          </a:xfrm>
          <a:custGeom>
            <a:avLst/>
            <a:gdLst/>
            <a:ahLst/>
            <a:cxnLst>
              <a:cxn ang="0">
                <a:pos x="672" y="165"/>
              </a:cxn>
              <a:cxn ang="0">
                <a:pos x="698" y="163"/>
              </a:cxn>
              <a:cxn ang="0">
                <a:pos x="750" y="161"/>
              </a:cxn>
              <a:cxn ang="0">
                <a:pos x="820" y="158"/>
              </a:cxn>
              <a:cxn ang="0">
                <a:pos x="909" y="154"/>
              </a:cxn>
              <a:cxn ang="0">
                <a:pos x="1010" y="148"/>
              </a:cxn>
              <a:cxn ang="0">
                <a:pos x="1120" y="144"/>
              </a:cxn>
              <a:cxn ang="0">
                <a:pos x="1240" y="139"/>
              </a:cxn>
              <a:cxn ang="0">
                <a:pos x="1360" y="135"/>
              </a:cxn>
              <a:cxn ang="0">
                <a:pos x="1480" y="129"/>
              </a:cxn>
              <a:cxn ang="0">
                <a:pos x="1594" y="125"/>
              </a:cxn>
              <a:cxn ang="0">
                <a:pos x="1700" y="121"/>
              </a:cxn>
              <a:cxn ang="0">
                <a:pos x="1795" y="120"/>
              </a:cxn>
              <a:cxn ang="0">
                <a:pos x="1875" y="120"/>
              </a:cxn>
              <a:cxn ang="0">
                <a:pos x="1938" y="120"/>
              </a:cxn>
              <a:cxn ang="0">
                <a:pos x="1978" y="121"/>
              </a:cxn>
              <a:cxn ang="0">
                <a:pos x="2002" y="133"/>
              </a:cxn>
              <a:cxn ang="0">
                <a:pos x="2021" y="158"/>
              </a:cxn>
              <a:cxn ang="0">
                <a:pos x="2035" y="184"/>
              </a:cxn>
              <a:cxn ang="0">
                <a:pos x="2048" y="215"/>
              </a:cxn>
              <a:cxn ang="0">
                <a:pos x="2059" y="251"/>
              </a:cxn>
              <a:cxn ang="0">
                <a:pos x="2071" y="293"/>
              </a:cxn>
              <a:cxn ang="0">
                <a:pos x="2078" y="340"/>
              </a:cxn>
              <a:cxn ang="0">
                <a:pos x="2084" y="390"/>
              </a:cxn>
              <a:cxn ang="0">
                <a:pos x="2088" y="445"/>
              </a:cxn>
              <a:cxn ang="0">
                <a:pos x="2090" y="502"/>
              </a:cxn>
              <a:cxn ang="0">
                <a:pos x="2090" y="561"/>
              </a:cxn>
              <a:cxn ang="0">
                <a:pos x="2084" y="623"/>
              </a:cxn>
              <a:cxn ang="0">
                <a:pos x="2078" y="688"/>
              </a:cxn>
              <a:cxn ang="0">
                <a:pos x="2067" y="753"/>
              </a:cxn>
              <a:cxn ang="0">
                <a:pos x="2050" y="817"/>
              </a:cxn>
              <a:cxn ang="0">
                <a:pos x="2031" y="882"/>
              </a:cxn>
              <a:cxn ang="0">
                <a:pos x="2006" y="943"/>
              </a:cxn>
              <a:cxn ang="0">
                <a:pos x="1983" y="1002"/>
              </a:cxn>
              <a:cxn ang="0">
                <a:pos x="1957" y="1055"/>
              </a:cxn>
              <a:cxn ang="0">
                <a:pos x="1928" y="1106"/>
              </a:cxn>
              <a:cxn ang="0">
                <a:pos x="1898" y="1152"/>
              </a:cxn>
              <a:cxn ang="0">
                <a:pos x="1869" y="1196"/>
              </a:cxn>
              <a:cxn ang="0">
                <a:pos x="1839" y="1236"/>
              </a:cxn>
              <a:cxn ang="0">
                <a:pos x="1808" y="1270"/>
              </a:cxn>
              <a:cxn ang="0">
                <a:pos x="1778" y="1300"/>
              </a:cxn>
              <a:cxn ang="0">
                <a:pos x="1751" y="1327"/>
              </a:cxn>
              <a:cxn ang="0">
                <a:pos x="1723" y="1350"/>
              </a:cxn>
              <a:cxn ang="0">
                <a:pos x="1696" y="1369"/>
              </a:cxn>
              <a:cxn ang="0">
                <a:pos x="1673" y="1384"/>
              </a:cxn>
              <a:cxn ang="0">
                <a:pos x="1651" y="1395"/>
              </a:cxn>
              <a:cxn ang="0">
                <a:pos x="1626" y="1403"/>
              </a:cxn>
              <a:cxn ang="0">
                <a:pos x="1596" y="1399"/>
              </a:cxn>
              <a:cxn ang="0">
                <a:pos x="1575" y="1393"/>
              </a:cxn>
              <a:cxn ang="0">
                <a:pos x="1550" y="1384"/>
              </a:cxn>
              <a:cxn ang="0">
                <a:pos x="1523" y="1371"/>
              </a:cxn>
              <a:cxn ang="0">
                <a:pos x="1495" y="1355"/>
              </a:cxn>
              <a:cxn ang="0">
                <a:pos x="1468" y="1338"/>
              </a:cxn>
              <a:cxn ang="0">
                <a:pos x="1442" y="1321"/>
              </a:cxn>
              <a:cxn ang="0">
                <a:pos x="1413" y="1302"/>
              </a:cxn>
              <a:cxn ang="0">
                <a:pos x="1388" y="1283"/>
              </a:cxn>
              <a:cxn ang="0">
                <a:pos x="1366" y="1268"/>
              </a:cxn>
              <a:cxn ang="0">
                <a:pos x="1343" y="1251"/>
              </a:cxn>
              <a:cxn ang="0">
                <a:pos x="1318" y="1232"/>
              </a:cxn>
              <a:cxn ang="0">
                <a:pos x="1295" y="1213"/>
              </a:cxn>
              <a:cxn ang="0">
                <a:pos x="128" y="0"/>
              </a:cxn>
            </a:cxnLst>
            <a:rect l="0" t="0" r="r" b="b"/>
            <a:pathLst>
              <a:path w="2090" h="1403">
                <a:moveTo>
                  <a:pt x="128" y="0"/>
                </a:moveTo>
                <a:lnTo>
                  <a:pt x="670" y="167"/>
                </a:lnTo>
                <a:lnTo>
                  <a:pt x="670" y="165"/>
                </a:lnTo>
                <a:lnTo>
                  <a:pt x="672" y="165"/>
                </a:lnTo>
                <a:lnTo>
                  <a:pt x="675" y="165"/>
                </a:lnTo>
                <a:lnTo>
                  <a:pt x="681" y="165"/>
                </a:lnTo>
                <a:lnTo>
                  <a:pt x="689" y="163"/>
                </a:lnTo>
                <a:lnTo>
                  <a:pt x="698" y="163"/>
                </a:lnTo>
                <a:lnTo>
                  <a:pt x="710" y="163"/>
                </a:lnTo>
                <a:lnTo>
                  <a:pt x="721" y="163"/>
                </a:lnTo>
                <a:lnTo>
                  <a:pt x="734" y="161"/>
                </a:lnTo>
                <a:lnTo>
                  <a:pt x="750" y="161"/>
                </a:lnTo>
                <a:lnTo>
                  <a:pt x="765" y="159"/>
                </a:lnTo>
                <a:lnTo>
                  <a:pt x="782" y="159"/>
                </a:lnTo>
                <a:lnTo>
                  <a:pt x="801" y="158"/>
                </a:lnTo>
                <a:lnTo>
                  <a:pt x="820" y="158"/>
                </a:lnTo>
                <a:lnTo>
                  <a:pt x="841" y="156"/>
                </a:lnTo>
                <a:lnTo>
                  <a:pt x="864" y="156"/>
                </a:lnTo>
                <a:lnTo>
                  <a:pt x="885" y="154"/>
                </a:lnTo>
                <a:lnTo>
                  <a:pt x="909" y="154"/>
                </a:lnTo>
                <a:lnTo>
                  <a:pt x="932" y="152"/>
                </a:lnTo>
                <a:lnTo>
                  <a:pt x="959" y="152"/>
                </a:lnTo>
                <a:lnTo>
                  <a:pt x="983" y="150"/>
                </a:lnTo>
                <a:lnTo>
                  <a:pt x="1010" y="148"/>
                </a:lnTo>
                <a:lnTo>
                  <a:pt x="1037" y="146"/>
                </a:lnTo>
                <a:lnTo>
                  <a:pt x="1065" y="146"/>
                </a:lnTo>
                <a:lnTo>
                  <a:pt x="1092" y="144"/>
                </a:lnTo>
                <a:lnTo>
                  <a:pt x="1120" y="144"/>
                </a:lnTo>
                <a:lnTo>
                  <a:pt x="1151" y="142"/>
                </a:lnTo>
                <a:lnTo>
                  <a:pt x="1179" y="142"/>
                </a:lnTo>
                <a:lnTo>
                  <a:pt x="1210" y="140"/>
                </a:lnTo>
                <a:lnTo>
                  <a:pt x="1240" y="139"/>
                </a:lnTo>
                <a:lnTo>
                  <a:pt x="1270" y="137"/>
                </a:lnTo>
                <a:lnTo>
                  <a:pt x="1301" y="137"/>
                </a:lnTo>
                <a:lnTo>
                  <a:pt x="1329" y="135"/>
                </a:lnTo>
                <a:lnTo>
                  <a:pt x="1360" y="135"/>
                </a:lnTo>
                <a:lnTo>
                  <a:pt x="1390" y="133"/>
                </a:lnTo>
                <a:lnTo>
                  <a:pt x="1421" y="131"/>
                </a:lnTo>
                <a:lnTo>
                  <a:pt x="1449" y="129"/>
                </a:lnTo>
                <a:lnTo>
                  <a:pt x="1480" y="129"/>
                </a:lnTo>
                <a:lnTo>
                  <a:pt x="1508" y="127"/>
                </a:lnTo>
                <a:lnTo>
                  <a:pt x="1537" y="127"/>
                </a:lnTo>
                <a:lnTo>
                  <a:pt x="1565" y="125"/>
                </a:lnTo>
                <a:lnTo>
                  <a:pt x="1594" y="125"/>
                </a:lnTo>
                <a:lnTo>
                  <a:pt x="1620" y="123"/>
                </a:lnTo>
                <a:lnTo>
                  <a:pt x="1649" y="123"/>
                </a:lnTo>
                <a:lnTo>
                  <a:pt x="1675" y="121"/>
                </a:lnTo>
                <a:lnTo>
                  <a:pt x="1700" y="121"/>
                </a:lnTo>
                <a:lnTo>
                  <a:pt x="1725" y="121"/>
                </a:lnTo>
                <a:lnTo>
                  <a:pt x="1751" y="121"/>
                </a:lnTo>
                <a:lnTo>
                  <a:pt x="1772" y="120"/>
                </a:lnTo>
                <a:lnTo>
                  <a:pt x="1795" y="120"/>
                </a:lnTo>
                <a:lnTo>
                  <a:pt x="1816" y="120"/>
                </a:lnTo>
                <a:lnTo>
                  <a:pt x="1839" y="120"/>
                </a:lnTo>
                <a:lnTo>
                  <a:pt x="1858" y="120"/>
                </a:lnTo>
                <a:lnTo>
                  <a:pt x="1875" y="120"/>
                </a:lnTo>
                <a:lnTo>
                  <a:pt x="1892" y="120"/>
                </a:lnTo>
                <a:lnTo>
                  <a:pt x="1909" y="120"/>
                </a:lnTo>
                <a:lnTo>
                  <a:pt x="1924" y="120"/>
                </a:lnTo>
                <a:lnTo>
                  <a:pt x="1938" y="120"/>
                </a:lnTo>
                <a:lnTo>
                  <a:pt x="1949" y="120"/>
                </a:lnTo>
                <a:lnTo>
                  <a:pt x="1961" y="121"/>
                </a:lnTo>
                <a:lnTo>
                  <a:pt x="1970" y="121"/>
                </a:lnTo>
                <a:lnTo>
                  <a:pt x="1978" y="121"/>
                </a:lnTo>
                <a:lnTo>
                  <a:pt x="1983" y="123"/>
                </a:lnTo>
                <a:lnTo>
                  <a:pt x="1989" y="125"/>
                </a:lnTo>
                <a:lnTo>
                  <a:pt x="1995" y="127"/>
                </a:lnTo>
                <a:lnTo>
                  <a:pt x="2002" y="133"/>
                </a:lnTo>
                <a:lnTo>
                  <a:pt x="2008" y="139"/>
                </a:lnTo>
                <a:lnTo>
                  <a:pt x="2016" y="148"/>
                </a:lnTo>
                <a:lnTo>
                  <a:pt x="2018" y="152"/>
                </a:lnTo>
                <a:lnTo>
                  <a:pt x="2021" y="158"/>
                </a:lnTo>
                <a:lnTo>
                  <a:pt x="2025" y="163"/>
                </a:lnTo>
                <a:lnTo>
                  <a:pt x="2029" y="171"/>
                </a:lnTo>
                <a:lnTo>
                  <a:pt x="2031" y="177"/>
                </a:lnTo>
                <a:lnTo>
                  <a:pt x="2035" y="184"/>
                </a:lnTo>
                <a:lnTo>
                  <a:pt x="2039" y="190"/>
                </a:lnTo>
                <a:lnTo>
                  <a:pt x="2042" y="199"/>
                </a:lnTo>
                <a:lnTo>
                  <a:pt x="2046" y="207"/>
                </a:lnTo>
                <a:lnTo>
                  <a:pt x="2048" y="215"/>
                </a:lnTo>
                <a:lnTo>
                  <a:pt x="2052" y="224"/>
                </a:lnTo>
                <a:lnTo>
                  <a:pt x="2054" y="232"/>
                </a:lnTo>
                <a:lnTo>
                  <a:pt x="2058" y="241"/>
                </a:lnTo>
                <a:lnTo>
                  <a:pt x="2059" y="251"/>
                </a:lnTo>
                <a:lnTo>
                  <a:pt x="2063" y="260"/>
                </a:lnTo>
                <a:lnTo>
                  <a:pt x="2065" y="272"/>
                </a:lnTo>
                <a:lnTo>
                  <a:pt x="2067" y="281"/>
                </a:lnTo>
                <a:lnTo>
                  <a:pt x="2071" y="293"/>
                </a:lnTo>
                <a:lnTo>
                  <a:pt x="2073" y="304"/>
                </a:lnTo>
                <a:lnTo>
                  <a:pt x="2075" y="315"/>
                </a:lnTo>
                <a:lnTo>
                  <a:pt x="2077" y="327"/>
                </a:lnTo>
                <a:lnTo>
                  <a:pt x="2078" y="340"/>
                </a:lnTo>
                <a:lnTo>
                  <a:pt x="2080" y="351"/>
                </a:lnTo>
                <a:lnTo>
                  <a:pt x="2084" y="365"/>
                </a:lnTo>
                <a:lnTo>
                  <a:pt x="2084" y="376"/>
                </a:lnTo>
                <a:lnTo>
                  <a:pt x="2084" y="390"/>
                </a:lnTo>
                <a:lnTo>
                  <a:pt x="2086" y="403"/>
                </a:lnTo>
                <a:lnTo>
                  <a:pt x="2088" y="418"/>
                </a:lnTo>
                <a:lnTo>
                  <a:pt x="2088" y="431"/>
                </a:lnTo>
                <a:lnTo>
                  <a:pt x="2088" y="445"/>
                </a:lnTo>
                <a:lnTo>
                  <a:pt x="2090" y="460"/>
                </a:lnTo>
                <a:lnTo>
                  <a:pt x="2090" y="473"/>
                </a:lnTo>
                <a:lnTo>
                  <a:pt x="2090" y="486"/>
                </a:lnTo>
                <a:lnTo>
                  <a:pt x="2090" y="502"/>
                </a:lnTo>
                <a:lnTo>
                  <a:pt x="2090" y="517"/>
                </a:lnTo>
                <a:lnTo>
                  <a:pt x="2090" y="532"/>
                </a:lnTo>
                <a:lnTo>
                  <a:pt x="2090" y="545"/>
                </a:lnTo>
                <a:lnTo>
                  <a:pt x="2090" y="561"/>
                </a:lnTo>
                <a:lnTo>
                  <a:pt x="2088" y="576"/>
                </a:lnTo>
                <a:lnTo>
                  <a:pt x="2088" y="593"/>
                </a:lnTo>
                <a:lnTo>
                  <a:pt x="2086" y="608"/>
                </a:lnTo>
                <a:lnTo>
                  <a:pt x="2084" y="623"/>
                </a:lnTo>
                <a:lnTo>
                  <a:pt x="2084" y="639"/>
                </a:lnTo>
                <a:lnTo>
                  <a:pt x="2082" y="656"/>
                </a:lnTo>
                <a:lnTo>
                  <a:pt x="2078" y="671"/>
                </a:lnTo>
                <a:lnTo>
                  <a:pt x="2078" y="688"/>
                </a:lnTo>
                <a:lnTo>
                  <a:pt x="2075" y="703"/>
                </a:lnTo>
                <a:lnTo>
                  <a:pt x="2073" y="720"/>
                </a:lnTo>
                <a:lnTo>
                  <a:pt x="2069" y="736"/>
                </a:lnTo>
                <a:lnTo>
                  <a:pt x="2067" y="753"/>
                </a:lnTo>
                <a:lnTo>
                  <a:pt x="2063" y="768"/>
                </a:lnTo>
                <a:lnTo>
                  <a:pt x="2059" y="785"/>
                </a:lnTo>
                <a:lnTo>
                  <a:pt x="2054" y="802"/>
                </a:lnTo>
                <a:lnTo>
                  <a:pt x="2050" y="817"/>
                </a:lnTo>
                <a:lnTo>
                  <a:pt x="2046" y="834"/>
                </a:lnTo>
                <a:lnTo>
                  <a:pt x="2042" y="852"/>
                </a:lnTo>
                <a:lnTo>
                  <a:pt x="2037" y="867"/>
                </a:lnTo>
                <a:lnTo>
                  <a:pt x="2031" y="882"/>
                </a:lnTo>
                <a:lnTo>
                  <a:pt x="2025" y="897"/>
                </a:lnTo>
                <a:lnTo>
                  <a:pt x="2020" y="912"/>
                </a:lnTo>
                <a:lnTo>
                  <a:pt x="2012" y="928"/>
                </a:lnTo>
                <a:lnTo>
                  <a:pt x="2006" y="943"/>
                </a:lnTo>
                <a:lnTo>
                  <a:pt x="2000" y="958"/>
                </a:lnTo>
                <a:lnTo>
                  <a:pt x="1995" y="973"/>
                </a:lnTo>
                <a:lnTo>
                  <a:pt x="1989" y="986"/>
                </a:lnTo>
                <a:lnTo>
                  <a:pt x="1983" y="1002"/>
                </a:lnTo>
                <a:lnTo>
                  <a:pt x="1976" y="1015"/>
                </a:lnTo>
                <a:lnTo>
                  <a:pt x="1970" y="1030"/>
                </a:lnTo>
                <a:lnTo>
                  <a:pt x="1962" y="1042"/>
                </a:lnTo>
                <a:lnTo>
                  <a:pt x="1957" y="1055"/>
                </a:lnTo>
                <a:lnTo>
                  <a:pt x="1949" y="1068"/>
                </a:lnTo>
                <a:lnTo>
                  <a:pt x="1943" y="1082"/>
                </a:lnTo>
                <a:lnTo>
                  <a:pt x="1936" y="1095"/>
                </a:lnTo>
                <a:lnTo>
                  <a:pt x="1928" y="1106"/>
                </a:lnTo>
                <a:lnTo>
                  <a:pt x="1921" y="1118"/>
                </a:lnTo>
                <a:lnTo>
                  <a:pt x="1913" y="1131"/>
                </a:lnTo>
                <a:lnTo>
                  <a:pt x="1905" y="1140"/>
                </a:lnTo>
                <a:lnTo>
                  <a:pt x="1898" y="1152"/>
                </a:lnTo>
                <a:lnTo>
                  <a:pt x="1890" y="1163"/>
                </a:lnTo>
                <a:lnTo>
                  <a:pt x="1885" y="1175"/>
                </a:lnTo>
                <a:lnTo>
                  <a:pt x="1875" y="1184"/>
                </a:lnTo>
                <a:lnTo>
                  <a:pt x="1869" y="1196"/>
                </a:lnTo>
                <a:lnTo>
                  <a:pt x="1862" y="1205"/>
                </a:lnTo>
                <a:lnTo>
                  <a:pt x="1854" y="1217"/>
                </a:lnTo>
                <a:lnTo>
                  <a:pt x="1846" y="1226"/>
                </a:lnTo>
                <a:lnTo>
                  <a:pt x="1839" y="1236"/>
                </a:lnTo>
                <a:lnTo>
                  <a:pt x="1831" y="1245"/>
                </a:lnTo>
                <a:lnTo>
                  <a:pt x="1826" y="1255"/>
                </a:lnTo>
                <a:lnTo>
                  <a:pt x="1816" y="1260"/>
                </a:lnTo>
                <a:lnTo>
                  <a:pt x="1808" y="1270"/>
                </a:lnTo>
                <a:lnTo>
                  <a:pt x="1801" y="1277"/>
                </a:lnTo>
                <a:lnTo>
                  <a:pt x="1793" y="1285"/>
                </a:lnTo>
                <a:lnTo>
                  <a:pt x="1786" y="1293"/>
                </a:lnTo>
                <a:lnTo>
                  <a:pt x="1778" y="1300"/>
                </a:lnTo>
                <a:lnTo>
                  <a:pt x="1772" y="1308"/>
                </a:lnTo>
                <a:lnTo>
                  <a:pt x="1765" y="1315"/>
                </a:lnTo>
                <a:lnTo>
                  <a:pt x="1757" y="1321"/>
                </a:lnTo>
                <a:lnTo>
                  <a:pt x="1751" y="1327"/>
                </a:lnTo>
                <a:lnTo>
                  <a:pt x="1744" y="1332"/>
                </a:lnTo>
                <a:lnTo>
                  <a:pt x="1736" y="1340"/>
                </a:lnTo>
                <a:lnTo>
                  <a:pt x="1731" y="1344"/>
                </a:lnTo>
                <a:lnTo>
                  <a:pt x="1723" y="1350"/>
                </a:lnTo>
                <a:lnTo>
                  <a:pt x="1717" y="1355"/>
                </a:lnTo>
                <a:lnTo>
                  <a:pt x="1712" y="1361"/>
                </a:lnTo>
                <a:lnTo>
                  <a:pt x="1704" y="1365"/>
                </a:lnTo>
                <a:lnTo>
                  <a:pt x="1696" y="1369"/>
                </a:lnTo>
                <a:lnTo>
                  <a:pt x="1691" y="1372"/>
                </a:lnTo>
                <a:lnTo>
                  <a:pt x="1685" y="1376"/>
                </a:lnTo>
                <a:lnTo>
                  <a:pt x="1679" y="1380"/>
                </a:lnTo>
                <a:lnTo>
                  <a:pt x="1673" y="1384"/>
                </a:lnTo>
                <a:lnTo>
                  <a:pt x="1668" y="1386"/>
                </a:lnTo>
                <a:lnTo>
                  <a:pt x="1662" y="1390"/>
                </a:lnTo>
                <a:lnTo>
                  <a:pt x="1656" y="1391"/>
                </a:lnTo>
                <a:lnTo>
                  <a:pt x="1651" y="1395"/>
                </a:lnTo>
                <a:lnTo>
                  <a:pt x="1647" y="1397"/>
                </a:lnTo>
                <a:lnTo>
                  <a:pt x="1643" y="1399"/>
                </a:lnTo>
                <a:lnTo>
                  <a:pt x="1634" y="1401"/>
                </a:lnTo>
                <a:lnTo>
                  <a:pt x="1626" y="1403"/>
                </a:lnTo>
                <a:lnTo>
                  <a:pt x="1616" y="1403"/>
                </a:lnTo>
                <a:lnTo>
                  <a:pt x="1607" y="1403"/>
                </a:lnTo>
                <a:lnTo>
                  <a:pt x="1601" y="1401"/>
                </a:lnTo>
                <a:lnTo>
                  <a:pt x="1596" y="1399"/>
                </a:lnTo>
                <a:lnTo>
                  <a:pt x="1590" y="1399"/>
                </a:lnTo>
                <a:lnTo>
                  <a:pt x="1586" y="1397"/>
                </a:lnTo>
                <a:lnTo>
                  <a:pt x="1580" y="1395"/>
                </a:lnTo>
                <a:lnTo>
                  <a:pt x="1575" y="1393"/>
                </a:lnTo>
                <a:lnTo>
                  <a:pt x="1567" y="1391"/>
                </a:lnTo>
                <a:lnTo>
                  <a:pt x="1561" y="1390"/>
                </a:lnTo>
                <a:lnTo>
                  <a:pt x="1556" y="1386"/>
                </a:lnTo>
                <a:lnTo>
                  <a:pt x="1550" y="1384"/>
                </a:lnTo>
                <a:lnTo>
                  <a:pt x="1542" y="1382"/>
                </a:lnTo>
                <a:lnTo>
                  <a:pt x="1537" y="1378"/>
                </a:lnTo>
                <a:lnTo>
                  <a:pt x="1529" y="1374"/>
                </a:lnTo>
                <a:lnTo>
                  <a:pt x="1523" y="1371"/>
                </a:lnTo>
                <a:lnTo>
                  <a:pt x="1516" y="1367"/>
                </a:lnTo>
                <a:lnTo>
                  <a:pt x="1510" y="1363"/>
                </a:lnTo>
                <a:lnTo>
                  <a:pt x="1502" y="1359"/>
                </a:lnTo>
                <a:lnTo>
                  <a:pt x="1495" y="1355"/>
                </a:lnTo>
                <a:lnTo>
                  <a:pt x="1489" y="1352"/>
                </a:lnTo>
                <a:lnTo>
                  <a:pt x="1481" y="1348"/>
                </a:lnTo>
                <a:lnTo>
                  <a:pt x="1476" y="1342"/>
                </a:lnTo>
                <a:lnTo>
                  <a:pt x="1468" y="1338"/>
                </a:lnTo>
                <a:lnTo>
                  <a:pt x="1461" y="1332"/>
                </a:lnTo>
                <a:lnTo>
                  <a:pt x="1455" y="1329"/>
                </a:lnTo>
                <a:lnTo>
                  <a:pt x="1447" y="1325"/>
                </a:lnTo>
                <a:lnTo>
                  <a:pt x="1442" y="1321"/>
                </a:lnTo>
                <a:lnTo>
                  <a:pt x="1434" y="1315"/>
                </a:lnTo>
                <a:lnTo>
                  <a:pt x="1428" y="1312"/>
                </a:lnTo>
                <a:lnTo>
                  <a:pt x="1421" y="1306"/>
                </a:lnTo>
                <a:lnTo>
                  <a:pt x="1413" y="1302"/>
                </a:lnTo>
                <a:lnTo>
                  <a:pt x="1407" y="1296"/>
                </a:lnTo>
                <a:lnTo>
                  <a:pt x="1400" y="1293"/>
                </a:lnTo>
                <a:lnTo>
                  <a:pt x="1394" y="1287"/>
                </a:lnTo>
                <a:lnTo>
                  <a:pt x="1388" y="1283"/>
                </a:lnTo>
                <a:lnTo>
                  <a:pt x="1383" y="1279"/>
                </a:lnTo>
                <a:lnTo>
                  <a:pt x="1377" y="1275"/>
                </a:lnTo>
                <a:lnTo>
                  <a:pt x="1371" y="1270"/>
                </a:lnTo>
                <a:lnTo>
                  <a:pt x="1366" y="1268"/>
                </a:lnTo>
                <a:lnTo>
                  <a:pt x="1360" y="1262"/>
                </a:lnTo>
                <a:lnTo>
                  <a:pt x="1354" y="1258"/>
                </a:lnTo>
                <a:lnTo>
                  <a:pt x="1348" y="1255"/>
                </a:lnTo>
                <a:lnTo>
                  <a:pt x="1343" y="1251"/>
                </a:lnTo>
                <a:lnTo>
                  <a:pt x="1339" y="1247"/>
                </a:lnTo>
                <a:lnTo>
                  <a:pt x="1335" y="1245"/>
                </a:lnTo>
                <a:lnTo>
                  <a:pt x="1326" y="1237"/>
                </a:lnTo>
                <a:lnTo>
                  <a:pt x="1318" y="1232"/>
                </a:lnTo>
                <a:lnTo>
                  <a:pt x="1310" y="1226"/>
                </a:lnTo>
                <a:lnTo>
                  <a:pt x="1307" y="1222"/>
                </a:lnTo>
                <a:lnTo>
                  <a:pt x="1297" y="1215"/>
                </a:lnTo>
                <a:lnTo>
                  <a:pt x="1295" y="1213"/>
                </a:lnTo>
                <a:lnTo>
                  <a:pt x="495" y="608"/>
                </a:lnTo>
                <a:lnTo>
                  <a:pt x="0" y="447"/>
                </a:lnTo>
                <a:lnTo>
                  <a:pt x="128" y="0"/>
                </a:lnTo>
                <a:lnTo>
                  <a:pt x="128" y="0"/>
                </a:lnTo>
                <a:close/>
              </a:path>
            </a:pathLst>
          </a:custGeom>
          <a:solidFill>
            <a:srgbClr val="B3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196" name="Freeform 20"/>
          <p:cNvSpPr>
            <a:spLocks/>
          </p:cNvSpPr>
          <p:nvPr/>
        </p:nvSpPr>
        <p:spPr bwMode="auto">
          <a:xfrm>
            <a:off x="2486026" y="1712119"/>
            <a:ext cx="1444625" cy="572691"/>
          </a:xfrm>
          <a:custGeom>
            <a:avLst/>
            <a:gdLst/>
            <a:ahLst/>
            <a:cxnLst>
              <a:cxn ang="0">
                <a:pos x="1478" y="962"/>
              </a:cxn>
              <a:cxn ang="0">
                <a:pos x="1479" y="960"/>
              </a:cxn>
              <a:cxn ang="0">
                <a:pos x="1487" y="955"/>
              </a:cxn>
              <a:cxn ang="0">
                <a:pos x="1493" y="951"/>
              </a:cxn>
              <a:cxn ang="0">
                <a:pos x="1498" y="947"/>
              </a:cxn>
              <a:cxn ang="0">
                <a:pos x="1506" y="941"/>
              </a:cxn>
              <a:cxn ang="0">
                <a:pos x="1516" y="936"/>
              </a:cxn>
              <a:cxn ang="0">
                <a:pos x="1519" y="932"/>
              </a:cxn>
              <a:cxn ang="0">
                <a:pos x="1523" y="928"/>
              </a:cxn>
              <a:cxn ang="0">
                <a:pos x="1529" y="922"/>
              </a:cxn>
              <a:cxn ang="0">
                <a:pos x="1535" y="919"/>
              </a:cxn>
              <a:cxn ang="0">
                <a:pos x="1540" y="913"/>
              </a:cxn>
              <a:cxn ang="0">
                <a:pos x="1546" y="907"/>
              </a:cxn>
              <a:cxn ang="0">
                <a:pos x="1552" y="901"/>
              </a:cxn>
              <a:cxn ang="0">
                <a:pos x="1557" y="898"/>
              </a:cxn>
              <a:cxn ang="0">
                <a:pos x="1563" y="890"/>
              </a:cxn>
              <a:cxn ang="0">
                <a:pos x="1569" y="884"/>
              </a:cxn>
              <a:cxn ang="0">
                <a:pos x="1576" y="877"/>
              </a:cxn>
              <a:cxn ang="0">
                <a:pos x="1582" y="871"/>
              </a:cxn>
              <a:cxn ang="0">
                <a:pos x="1590" y="863"/>
              </a:cxn>
              <a:cxn ang="0">
                <a:pos x="1597" y="856"/>
              </a:cxn>
              <a:cxn ang="0">
                <a:pos x="1603" y="846"/>
              </a:cxn>
              <a:cxn ang="0">
                <a:pos x="1611" y="839"/>
              </a:cxn>
              <a:cxn ang="0">
                <a:pos x="1616" y="829"/>
              </a:cxn>
              <a:cxn ang="0">
                <a:pos x="1624" y="822"/>
              </a:cxn>
              <a:cxn ang="0">
                <a:pos x="1630" y="810"/>
              </a:cxn>
              <a:cxn ang="0">
                <a:pos x="1637" y="801"/>
              </a:cxn>
              <a:cxn ang="0">
                <a:pos x="1645" y="789"/>
              </a:cxn>
              <a:cxn ang="0">
                <a:pos x="1652" y="780"/>
              </a:cxn>
              <a:cxn ang="0">
                <a:pos x="1658" y="768"/>
              </a:cxn>
              <a:cxn ang="0">
                <a:pos x="1668" y="757"/>
              </a:cxn>
              <a:cxn ang="0">
                <a:pos x="1673" y="744"/>
              </a:cxn>
              <a:cxn ang="0">
                <a:pos x="1681" y="732"/>
              </a:cxn>
              <a:cxn ang="0">
                <a:pos x="1689" y="719"/>
              </a:cxn>
              <a:cxn ang="0">
                <a:pos x="1696" y="706"/>
              </a:cxn>
              <a:cxn ang="0">
                <a:pos x="1702" y="692"/>
              </a:cxn>
              <a:cxn ang="0">
                <a:pos x="1710" y="677"/>
              </a:cxn>
              <a:cxn ang="0">
                <a:pos x="1717" y="664"/>
              </a:cxn>
              <a:cxn ang="0">
                <a:pos x="1725" y="649"/>
              </a:cxn>
              <a:cxn ang="0">
                <a:pos x="1730" y="631"/>
              </a:cxn>
              <a:cxn ang="0">
                <a:pos x="1738" y="616"/>
              </a:cxn>
              <a:cxn ang="0">
                <a:pos x="1744" y="599"/>
              </a:cxn>
              <a:cxn ang="0">
                <a:pos x="1751" y="584"/>
              </a:cxn>
              <a:cxn ang="0">
                <a:pos x="1757" y="565"/>
              </a:cxn>
              <a:cxn ang="0">
                <a:pos x="1765" y="546"/>
              </a:cxn>
              <a:cxn ang="0">
                <a:pos x="1770" y="527"/>
              </a:cxn>
              <a:cxn ang="0">
                <a:pos x="1778" y="510"/>
              </a:cxn>
              <a:cxn ang="0">
                <a:pos x="1784" y="489"/>
              </a:cxn>
              <a:cxn ang="0">
                <a:pos x="1789" y="470"/>
              </a:cxn>
              <a:cxn ang="0">
                <a:pos x="1795" y="449"/>
              </a:cxn>
              <a:cxn ang="0">
                <a:pos x="1801" y="428"/>
              </a:cxn>
              <a:cxn ang="0">
                <a:pos x="1805" y="405"/>
              </a:cxn>
              <a:cxn ang="0">
                <a:pos x="1810" y="382"/>
              </a:cxn>
              <a:cxn ang="0">
                <a:pos x="1816" y="360"/>
              </a:cxn>
              <a:cxn ang="0">
                <a:pos x="1822" y="339"/>
              </a:cxn>
              <a:cxn ang="0">
                <a:pos x="38" y="0"/>
              </a:cxn>
              <a:cxn ang="0">
                <a:pos x="0" y="86"/>
              </a:cxn>
              <a:cxn ang="0">
                <a:pos x="443" y="187"/>
              </a:cxn>
              <a:cxn ang="0">
                <a:pos x="1478" y="962"/>
              </a:cxn>
              <a:cxn ang="0">
                <a:pos x="1478" y="962"/>
              </a:cxn>
            </a:cxnLst>
            <a:rect l="0" t="0" r="r" b="b"/>
            <a:pathLst>
              <a:path w="1822" h="962">
                <a:moveTo>
                  <a:pt x="1478" y="962"/>
                </a:moveTo>
                <a:lnTo>
                  <a:pt x="1479" y="960"/>
                </a:lnTo>
                <a:lnTo>
                  <a:pt x="1487" y="955"/>
                </a:lnTo>
                <a:lnTo>
                  <a:pt x="1493" y="951"/>
                </a:lnTo>
                <a:lnTo>
                  <a:pt x="1498" y="947"/>
                </a:lnTo>
                <a:lnTo>
                  <a:pt x="1506" y="941"/>
                </a:lnTo>
                <a:lnTo>
                  <a:pt x="1516" y="936"/>
                </a:lnTo>
                <a:lnTo>
                  <a:pt x="1519" y="932"/>
                </a:lnTo>
                <a:lnTo>
                  <a:pt x="1523" y="928"/>
                </a:lnTo>
                <a:lnTo>
                  <a:pt x="1529" y="922"/>
                </a:lnTo>
                <a:lnTo>
                  <a:pt x="1535" y="919"/>
                </a:lnTo>
                <a:lnTo>
                  <a:pt x="1540" y="913"/>
                </a:lnTo>
                <a:lnTo>
                  <a:pt x="1546" y="907"/>
                </a:lnTo>
                <a:lnTo>
                  <a:pt x="1552" y="901"/>
                </a:lnTo>
                <a:lnTo>
                  <a:pt x="1557" y="898"/>
                </a:lnTo>
                <a:lnTo>
                  <a:pt x="1563" y="890"/>
                </a:lnTo>
                <a:lnTo>
                  <a:pt x="1569" y="884"/>
                </a:lnTo>
                <a:lnTo>
                  <a:pt x="1576" y="877"/>
                </a:lnTo>
                <a:lnTo>
                  <a:pt x="1582" y="871"/>
                </a:lnTo>
                <a:lnTo>
                  <a:pt x="1590" y="863"/>
                </a:lnTo>
                <a:lnTo>
                  <a:pt x="1597" y="856"/>
                </a:lnTo>
                <a:lnTo>
                  <a:pt x="1603" y="846"/>
                </a:lnTo>
                <a:lnTo>
                  <a:pt x="1611" y="839"/>
                </a:lnTo>
                <a:lnTo>
                  <a:pt x="1616" y="829"/>
                </a:lnTo>
                <a:lnTo>
                  <a:pt x="1624" y="822"/>
                </a:lnTo>
                <a:lnTo>
                  <a:pt x="1630" y="810"/>
                </a:lnTo>
                <a:lnTo>
                  <a:pt x="1637" y="801"/>
                </a:lnTo>
                <a:lnTo>
                  <a:pt x="1645" y="789"/>
                </a:lnTo>
                <a:lnTo>
                  <a:pt x="1652" y="780"/>
                </a:lnTo>
                <a:lnTo>
                  <a:pt x="1658" y="768"/>
                </a:lnTo>
                <a:lnTo>
                  <a:pt x="1668" y="757"/>
                </a:lnTo>
                <a:lnTo>
                  <a:pt x="1673" y="744"/>
                </a:lnTo>
                <a:lnTo>
                  <a:pt x="1681" y="732"/>
                </a:lnTo>
                <a:lnTo>
                  <a:pt x="1689" y="719"/>
                </a:lnTo>
                <a:lnTo>
                  <a:pt x="1696" y="706"/>
                </a:lnTo>
                <a:lnTo>
                  <a:pt x="1702" y="692"/>
                </a:lnTo>
                <a:lnTo>
                  <a:pt x="1710" y="677"/>
                </a:lnTo>
                <a:lnTo>
                  <a:pt x="1717" y="664"/>
                </a:lnTo>
                <a:lnTo>
                  <a:pt x="1725" y="649"/>
                </a:lnTo>
                <a:lnTo>
                  <a:pt x="1730" y="631"/>
                </a:lnTo>
                <a:lnTo>
                  <a:pt x="1738" y="616"/>
                </a:lnTo>
                <a:lnTo>
                  <a:pt x="1744" y="599"/>
                </a:lnTo>
                <a:lnTo>
                  <a:pt x="1751" y="584"/>
                </a:lnTo>
                <a:lnTo>
                  <a:pt x="1757" y="565"/>
                </a:lnTo>
                <a:lnTo>
                  <a:pt x="1765" y="546"/>
                </a:lnTo>
                <a:lnTo>
                  <a:pt x="1770" y="527"/>
                </a:lnTo>
                <a:lnTo>
                  <a:pt x="1778" y="510"/>
                </a:lnTo>
                <a:lnTo>
                  <a:pt x="1784" y="489"/>
                </a:lnTo>
                <a:lnTo>
                  <a:pt x="1789" y="470"/>
                </a:lnTo>
                <a:lnTo>
                  <a:pt x="1795" y="449"/>
                </a:lnTo>
                <a:lnTo>
                  <a:pt x="1801" y="428"/>
                </a:lnTo>
                <a:lnTo>
                  <a:pt x="1805" y="405"/>
                </a:lnTo>
                <a:lnTo>
                  <a:pt x="1810" y="382"/>
                </a:lnTo>
                <a:lnTo>
                  <a:pt x="1816" y="360"/>
                </a:lnTo>
                <a:lnTo>
                  <a:pt x="1822" y="339"/>
                </a:lnTo>
                <a:lnTo>
                  <a:pt x="38" y="0"/>
                </a:lnTo>
                <a:lnTo>
                  <a:pt x="0" y="86"/>
                </a:lnTo>
                <a:lnTo>
                  <a:pt x="443" y="187"/>
                </a:lnTo>
                <a:lnTo>
                  <a:pt x="1478" y="962"/>
                </a:lnTo>
                <a:lnTo>
                  <a:pt x="1478" y="962"/>
                </a:lnTo>
                <a:close/>
              </a:path>
            </a:pathLst>
          </a:custGeom>
          <a:solidFill>
            <a:srgbClr val="FAC7C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197" name="Freeform 21"/>
          <p:cNvSpPr>
            <a:spLocks/>
          </p:cNvSpPr>
          <p:nvPr/>
        </p:nvSpPr>
        <p:spPr bwMode="auto">
          <a:xfrm>
            <a:off x="3348038" y="1594247"/>
            <a:ext cx="74612" cy="204788"/>
          </a:xfrm>
          <a:custGeom>
            <a:avLst/>
            <a:gdLst/>
            <a:ahLst/>
            <a:cxnLst>
              <a:cxn ang="0">
                <a:pos x="0" y="17"/>
              </a:cxn>
              <a:cxn ang="0">
                <a:pos x="6" y="30"/>
              </a:cxn>
              <a:cxn ang="0">
                <a:pos x="7" y="41"/>
              </a:cxn>
              <a:cxn ang="0">
                <a:pos x="9" y="55"/>
              </a:cxn>
              <a:cxn ang="0">
                <a:pos x="13" y="70"/>
              </a:cxn>
              <a:cxn ang="0">
                <a:pos x="17" y="89"/>
              </a:cxn>
              <a:cxn ang="0">
                <a:pos x="17" y="98"/>
              </a:cxn>
              <a:cxn ang="0">
                <a:pos x="19" y="110"/>
              </a:cxn>
              <a:cxn ang="0">
                <a:pos x="19" y="121"/>
              </a:cxn>
              <a:cxn ang="0">
                <a:pos x="21" y="135"/>
              </a:cxn>
              <a:cxn ang="0">
                <a:pos x="23" y="146"/>
              </a:cxn>
              <a:cxn ang="0">
                <a:pos x="25" y="161"/>
              </a:cxn>
              <a:cxn ang="0">
                <a:pos x="25" y="174"/>
              </a:cxn>
              <a:cxn ang="0">
                <a:pos x="26" y="192"/>
              </a:cxn>
              <a:cxn ang="0">
                <a:pos x="26" y="207"/>
              </a:cxn>
              <a:cxn ang="0">
                <a:pos x="28" y="224"/>
              </a:cxn>
              <a:cxn ang="0">
                <a:pos x="28" y="241"/>
              </a:cxn>
              <a:cxn ang="0">
                <a:pos x="28" y="262"/>
              </a:cxn>
              <a:cxn ang="0">
                <a:pos x="28" y="281"/>
              </a:cxn>
              <a:cxn ang="0">
                <a:pos x="28" y="302"/>
              </a:cxn>
              <a:cxn ang="0">
                <a:pos x="28" y="323"/>
              </a:cxn>
              <a:cxn ang="0">
                <a:pos x="28" y="344"/>
              </a:cxn>
              <a:cxn ang="0">
                <a:pos x="91" y="328"/>
              </a:cxn>
              <a:cxn ang="0">
                <a:pos x="91" y="317"/>
              </a:cxn>
              <a:cxn ang="0">
                <a:pos x="91" y="304"/>
              </a:cxn>
              <a:cxn ang="0">
                <a:pos x="93" y="289"/>
              </a:cxn>
              <a:cxn ang="0">
                <a:pos x="93" y="270"/>
              </a:cxn>
              <a:cxn ang="0">
                <a:pos x="93" y="254"/>
              </a:cxn>
              <a:cxn ang="0">
                <a:pos x="93" y="243"/>
              </a:cxn>
              <a:cxn ang="0">
                <a:pos x="93" y="231"/>
              </a:cxn>
              <a:cxn ang="0">
                <a:pos x="93" y="220"/>
              </a:cxn>
              <a:cxn ang="0">
                <a:pos x="93" y="207"/>
              </a:cxn>
              <a:cxn ang="0">
                <a:pos x="93" y="193"/>
              </a:cxn>
              <a:cxn ang="0">
                <a:pos x="91" y="180"/>
              </a:cxn>
              <a:cxn ang="0">
                <a:pos x="91" y="167"/>
              </a:cxn>
              <a:cxn ang="0">
                <a:pos x="91" y="154"/>
              </a:cxn>
              <a:cxn ang="0">
                <a:pos x="89" y="140"/>
              </a:cxn>
              <a:cxn ang="0">
                <a:pos x="89" y="127"/>
              </a:cxn>
              <a:cxn ang="0">
                <a:pos x="87" y="112"/>
              </a:cxn>
              <a:cxn ang="0">
                <a:pos x="85" y="98"/>
              </a:cxn>
              <a:cxn ang="0">
                <a:pos x="83" y="85"/>
              </a:cxn>
              <a:cxn ang="0">
                <a:pos x="82" y="72"/>
              </a:cxn>
              <a:cxn ang="0">
                <a:pos x="80" y="57"/>
              </a:cxn>
              <a:cxn ang="0">
                <a:pos x="78" y="43"/>
              </a:cxn>
              <a:cxn ang="0">
                <a:pos x="76" y="30"/>
              </a:cxn>
              <a:cxn ang="0">
                <a:pos x="74" y="17"/>
              </a:cxn>
              <a:cxn ang="0">
                <a:pos x="72" y="5"/>
              </a:cxn>
              <a:cxn ang="0">
                <a:pos x="0" y="13"/>
              </a:cxn>
            </a:cxnLst>
            <a:rect l="0" t="0" r="r" b="b"/>
            <a:pathLst>
              <a:path w="93" h="344">
                <a:moveTo>
                  <a:pt x="0" y="13"/>
                </a:moveTo>
                <a:lnTo>
                  <a:pt x="0" y="17"/>
                </a:lnTo>
                <a:lnTo>
                  <a:pt x="2" y="22"/>
                </a:lnTo>
                <a:lnTo>
                  <a:pt x="6" y="30"/>
                </a:lnTo>
                <a:lnTo>
                  <a:pt x="6" y="34"/>
                </a:lnTo>
                <a:lnTo>
                  <a:pt x="7" y="41"/>
                </a:lnTo>
                <a:lnTo>
                  <a:pt x="7" y="47"/>
                </a:lnTo>
                <a:lnTo>
                  <a:pt x="9" y="55"/>
                </a:lnTo>
                <a:lnTo>
                  <a:pt x="11" y="60"/>
                </a:lnTo>
                <a:lnTo>
                  <a:pt x="13" y="70"/>
                </a:lnTo>
                <a:lnTo>
                  <a:pt x="15" y="79"/>
                </a:lnTo>
                <a:lnTo>
                  <a:pt x="17" y="89"/>
                </a:lnTo>
                <a:lnTo>
                  <a:pt x="17" y="95"/>
                </a:lnTo>
                <a:lnTo>
                  <a:pt x="17" y="98"/>
                </a:lnTo>
                <a:lnTo>
                  <a:pt x="17" y="104"/>
                </a:lnTo>
                <a:lnTo>
                  <a:pt x="19" y="110"/>
                </a:lnTo>
                <a:lnTo>
                  <a:pt x="19" y="116"/>
                </a:lnTo>
                <a:lnTo>
                  <a:pt x="19" y="121"/>
                </a:lnTo>
                <a:lnTo>
                  <a:pt x="21" y="127"/>
                </a:lnTo>
                <a:lnTo>
                  <a:pt x="21" y="135"/>
                </a:lnTo>
                <a:lnTo>
                  <a:pt x="21" y="140"/>
                </a:lnTo>
                <a:lnTo>
                  <a:pt x="23" y="146"/>
                </a:lnTo>
                <a:lnTo>
                  <a:pt x="23" y="154"/>
                </a:lnTo>
                <a:lnTo>
                  <a:pt x="25" y="161"/>
                </a:lnTo>
                <a:lnTo>
                  <a:pt x="25" y="167"/>
                </a:lnTo>
                <a:lnTo>
                  <a:pt x="25" y="174"/>
                </a:lnTo>
                <a:lnTo>
                  <a:pt x="26" y="184"/>
                </a:lnTo>
                <a:lnTo>
                  <a:pt x="26" y="192"/>
                </a:lnTo>
                <a:lnTo>
                  <a:pt x="26" y="199"/>
                </a:lnTo>
                <a:lnTo>
                  <a:pt x="26" y="207"/>
                </a:lnTo>
                <a:lnTo>
                  <a:pt x="26" y="214"/>
                </a:lnTo>
                <a:lnTo>
                  <a:pt x="28" y="224"/>
                </a:lnTo>
                <a:lnTo>
                  <a:pt x="28" y="233"/>
                </a:lnTo>
                <a:lnTo>
                  <a:pt x="28" y="241"/>
                </a:lnTo>
                <a:lnTo>
                  <a:pt x="28" y="251"/>
                </a:lnTo>
                <a:lnTo>
                  <a:pt x="28" y="262"/>
                </a:lnTo>
                <a:lnTo>
                  <a:pt x="28" y="270"/>
                </a:lnTo>
                <a:lnTo>
                  <a:pt x="28" y="281"/>
                </a:lnTo>
                <a:lnTo>
                  <a:pt x="28" y="290"/>
                </a:lnTo>
                <a:lnTo>
                  <a:pt x="28" y="302"/>
                </a:lnTo>
                <a:lnTo>
                  <a:pt x="28" y="311"/>
                </a:lnTo>
                <a:lnTo>
                  <a:pt x="28" y="323"/>
                </a:lnTo>
                <a:lnTo>
                  <a:pt x="28" y="332"/>
                </a:lnTo>
                <a:lnTo>
                  <a:pt x="28" y="344"/>
                </a:lnTo>
                <a:lnTo>
                  <a:pt x="91" y="332"/>
                </a:lnTo>
                <a:lnTo>
                  <a:pt x="91" y="328"/>
                </a:lnTo>
                <a:lnTo>
                  <a:pt x="91" y="323"/>
                </a:lnTo>
                <a:lnTo>
                  <a:pt x="91" y="317"/>
                </a:lnTo>
                <a:lnTo>
                  <a:pt x="91" y="311"/>
                </a:lnTo>
                <a:lnTo>
                  <a:pt x="91" y="304"/>
                </a:lnTo>
                <a:lnTo>
                  <a:pt x="93" y="298"/>
                </a:lnTo>
                <a:lnTo>
                  <a:pt x="93" y="289"/>
                </a:lnTo>
                <a:lnTo>
                  <a:pt x="93" y="279"/>
                </a:lnTo>
                <a:lnTo>
                  <a:pt x="93" y="270"/>
                </a:lnTo>
                <a:lnTo>
                  <a:pt x="93" y="260"/>
                </a:lnTo>
                <a:lnTo>
                  <a:pt x="93" y="254"/>
                </a:lnTo>
                <a:lnTo>
                  <a:pt x="93" y="249"/>
                </a:lnTo>
                <a:lnTo>
                  <a:pt x="93" y="243"/>
                </a:lnTo>
                <a:lnTo>
                  <a:pt x="93" y="237"/>
                </a:lnTo>
                <a:lnTo>
                  <a:pt x="93" y="231"/>
                </a:lnTo>
                <a:lnTo>
                  <a:pt x="93" y="226"/>
                </a:lnTo>
                <a:lnTo>
                  <a:pt x="93" y="220"/>
                </a:lnTo>
                <a:lnTo>
                  <a:pt x="93" y="214"/>
                </a:lnTo>
                <a:lnTo>
                  <a:pt x="93" y="207"/>
                </a:lnTo>
                <a:lnTo>
                  <a:pt x="93" y="201"/>
                </a:lnTo>
                <a:lnTo>
                  <a:pt x="93" y="193"/>
                </a:lnTo>
                <a:lnTo>
                  <a:pt x="93" y="188"/>
                </a:lnTo>
                <a:lnTo>
                  <a:pt x="91" y="180"/>
                </a:lnTo>
                <a:lnTo>
                  <a:pt x="91" y="174"/>
                </a:lnTo>
                <a:lnTo>
                  <a:pt x="91" y="167"/>
                </a:lnTo>
                <a:lnTo>
                  <a:pt x="91" y="161"/>
                </a:lnTo>
                <a:lnTo>
                  <a:pt x="91" y="154"/>
                </a:lnTo>
                <a:lnTo>
                  <a:pt x="91" y="148"/>
                </a:lnTo>
                <a:lnTo>
                  <a:pt x="89" y="140"/>
                </a:lnTo>
                <a:lnTo>
                  <a:pt x="89" y="135"/>
                </a:lnTo>
                <a:lnTo>
                  <a:pt x="89" y="127"/>
                </a:lnTo>
                <a:lnTo>
                  <a:pt x="89" y="119"/>
                </a:lnTo>
                <a:lnTo>
                  <a:pt x="87" y="112"/>
                </a:lnTo>
                <a:lnTo>
                  <a:pt x="87" y="106"/>
                </a:lnTo>
                <a:lnTo>
                  <a:pt x="85" y="98"/>
                </a:lnTo>
                <a:lnTo>
                  <a:pt x="85" y="93"/>
                </a:lnTo>
                <a:lnTo>
                  <a:pt x="83" y="85"/>
                </a:lnTo>
                <a:lnTo>
                  <a:pt x="83" y="79"/>
                </a:lnTo>
                <a:lnTo>
                  <a:pt x="82" y="72"/>
                </a:lnTo>
                <a:lnTo>
                  <a:pt x="82" y="64"/>
                </a:lnTo>
                <a:lnTo>
                  <a:pt x="80" y="57"/>
                </a:lnTo>
                <a:lnTo>
                  <a:pt x="80" y="51"/>
                </a:lnTo>
                <a:lnTo>
                  <a:pt x="78" y="43"/>
                </a:lnTo>
                <a:lnTo>
                  <a:pt x="78" y="38"/>
                </a:lnTo>
                <a:lnTo>
                  <a:pt x="76" y="30"/>
                </a:lnTo>
                <a:lnTo>
                  <a:pt x="76" y="24"/>
                </a:lnTo>
                <a:lnTo>
                  <a:pt x="74" y="17"/>
                </a:lnTo>
                <a:lnTo>
                  <a:pt x="72" y="11"/>
                </a:lnTo>
                <a:lnTo>
                  <a:pt x="72" y="5"/>
                </a:lnTo>
                <a:lnTo>
                  <a:pt x="7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6E99E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198" name="Freeform 22"/>
          <p:cNvSpPr>
            <a:spLocks/>
          </p:cNvSpPr>
          <p:nvPr/>
        </p:nvSpPr>
        <p:spPr bwMode="auto">
          <a:xfrm>
            <a:off x="3133726" y="1609725"/>
            <a:ext cx="68263" cy="122635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0" y="23"/>
              </a:cxn>
              <a:cxn ang="0">
                <a:pos x="2" y="27"/>
              </a:cxn>
              <a:cxn ang="0">
                <a:pos x="2" y="32"/>
              </a:cxn>
              <a:cxn ang="0">
                <a:pos x="4" y="40"/>
              </a:cxn>
              <a:cxn ang="0">
                <a:pos x="6" y="50"/>
              </a:cxn>
              <a:cxn ang="0">
                <a:pos x="6" y="53"/>
              </a:cxn>
              <a:cxn ang="0">
                <a:pos x="7" y="59"/>
              </a:cxn>
              <a:cxn ang="0">
                <a:pos x="7" y="65"/>
              </a:cxn>
              <a:cxn ang="0">
                <a:pos x="9" y="71"/>
              </a:cxn>
              <a:cxn ang="0">
                <a:pos x="9" y="76"/>
              </a:cxn>
              <a:cxn ang="0">
                <a:pos x="9" y="82"/>
              </a:cxn>
              <a:cxn ang="0">
                <a:pos x="9" y="90"/>
              </a:cxn>
              <a:cxn ang="0">
                <a:pos x="11" y="97"/>
              </a:cxn>
              <a:cxn ang="0">
                <a:pos x="11" y="103"/>
              </a:cxn>
              <a:cxn ang="0">
                <a:pos x="11" y="112"/>
              </a:cxn>
              <a:cxn ang="0">
                <a:pos x="13" y="120"/>
              </a:cxn>
              <a:cxn ang="0">
                <a:pos x="13" y="129"/>
              </a:cxn>
              <a:cxn ang="0">
                <a:pos x="13" y="137"/>
              </a:cxn>
              <a:cxn ang="0">
                <a:pos x="13" y="147"/>
              </a:cxn>
              <a:cxn ang="0">
                <a:pos x="13" y="154"/>
              </a:cxn>
              <a:cxn ang="0">
                <a:pos x="13" y="166"/>
              </a:cxn>
              <a:cxn ang="0">
                <a:pos x="11" y="173"/>
              </a:cxn>
              <a:cxn ang="0">
                <a:pos x="11" y="185"/>
              </a:cxn>
              <a:cxn ang="0">
                <a:pos x="11" y="188"/>
              </a:cxn>
              <a:cxn ang="0">
                <a:pos x="11" y="194"/>
              </a:cxn>
              <a:cxn ang="0">
                <a:pos x="11" y="200"/>
              </a:cxn>
              <a:cxn ang="0">
                <a:pos x="11" y="205"/>
              </a:cxn>
              <a:cxn ang="0">
                <a:pos x="82" y="192"/>
              </a:cxn>
              <a:cxn ang="0">
                <a:pos x="82" y="190"/>
              </a:cxn>
              <a:cxn ang="0">
                <a:pos x="82" y="186"/>
              </a:cxn>
              <a:cxn ang="0">
                <a:pos x="82" y="181"/>
              </a:cxn>
              <a:cxn ang="0">
                <a:pos x="84" y="173"/>
              </a:cxn>
              <a:cxn ang="0">
                <a:pos x="84" y="167"/>
              </a:cxn>
              <a:cxn ang="0">
                <a:pos x="84" y="162"/>
              </a:cxn>
              <a:cxn ang="0">
                <a:pos x="84" y="156"/>
              </a:cxn>
              <a:cxn ang="0">
                <a:pos x="84" y="150"/>
              </a:cxn>
              <a:cxn ang="0">
                <a:pos x="84" y="145"/>
              </a:cxn>
              <a:cxn ang="0">
                <a:pos x="84" y="137"/>
              </a:cxn>
              <a:cxn ang="0">
                <a:pos x="84" y="131"/>
              </a:cxn>
              <a:cxn ang="0">
                <a:pos x="85" y="124"/>
              </a:cxn>
              <a:cxn ang="0">
                <a:pos x="84" y="116"/>
              </a:cxn>
              <a:cxn ang="0">
                <a:pos x="84" y="109"/>
              </a:cxn>
              <a:cxn ang="0">
                <a:pos x="84" y="101"/>
              </a:cxn>
              <a:cxn ang="0">
                <a:pos x="84" y="93"/>
              </a:cxn>
              <a:cxn ang="0">
                <a:pos x="82" y="86"/>
              </a:cxn>
              <a:cxn ang="0">
                <a:pos x="82" y="78"/>
              </a:cxn>
              <a:cxn ang="0">
                <a:pos x="80" y="71"/>
              </a:cxn>
              <a:cxn ang="0">
                <a:pos x="80" y="63"/>
              </a:cxn>
              <a:cxn ang="0">
                <a:pos x="78" y="53"/>
              </a:cxn>
              <a:cxn ang="0">
                <a:pos x="76" y="46"/>
              </a:cxn>
              <a:cxn ang="0">
                <a:pos x="74" y="36"/>
              </a:cxn>
              <a:cxn ang="0">
                <a:pos x="72" y="29"/>
              </a:cxn>
              <a:cxn ang="0">
                <a:pos x="68" y="21"/>
              </a:cxn>
              <a:cxn ang="0">
                <a:pos x="66" y="13"/>
              </a:cxn>
              <a:cxn ang="0">
                <a:pos x="63" y="6"/>
              </a:cxn>
              <a:cxn ang="0">
                <a:pos x="61" y="0"/>
              </a:cxn>
              <a:cxn ang="0">
                <a:pos x="0" y="21"/>
              </a:cxn>
              <a:cxn ang="0">
                <a:pos x="0" y="21"/>
              </a:cxn>
            </a:cxnLst>
            <a:rect l="0" t="0" r="r" b="b"/>
            <a:pathLst>
              <a:path w="85" h="205">
                <a:moveTo>
                  <a:pt x="0" y="21"/>
                </a:moveTo>
                <a:lnTo>
                  <a:pt x="0" y="23"/>
                </a:lnTo>
                <a:lnTo>
                  <a:pt x="2" y="27"/>
                </a:lnTo>
                <a:lnTo>
                  <a:pt x="2" y="32"/>
                </a:lnTo>
                <a:lnTo>
                  <a:pt x="4" y="40"/>
                </a:lnTo>
                <a:lnTo>
                  <a:pt x="6" y="50"/>
                </a:lnTo>
                <a:lnTo>
                  <a:pt x="6" y="53"/>
                </a:lnTo>
                <a:lnTo>
                  <a:pt x="7" y="59"/>
                </a:lnTo>
                <a:lnTo>
                  <a:pt x="7" y="65"/>
                </a:lnTo>
                <a:lnTo>
                  <a:pt x="9" y="71"/>
                </a:lnTo>
                <a:lnTo>
                  <a:pt x="9" y="76"/>
                </a:lnTo>
                <a:lnTo>
                  <a:pt x="9" y="82"/>
                </a:lnTo>
                <a:lnTo>
                  <a:pt x="9" y="90"/>
                </a:lnTo>
                <a:lnTo>
                  <a:pt x="11" y="97"/>
                </a:lnTo>
                <a:lnTo>
                  <a:pt x="11" y="103"/>
                </a:lnTo>
                <a:lnTo>
                  <a:pt x="11" y="112"/>
                </a:lnTo>
                <a:lnTo>
                  <a:pt x="13" y="120"/>
                </a:lnTo>
                <a:lnTo>
                  <a:pt x="13" y="129"/>
                </a:lnTo>
                <a:lnTo>
                  <a:pt x="13" y="137"/>
                </a:lnTo>
                <a:lnTo>
                  <a:pt x="13" y="147"/>
                </a:lnTo>
                <a:lnTo>
                  <a:pt x="13" y="154"/>
                </a:lnTo>
                <a:lnTo>
                  <a:pt x="13" y="166"/>
                </a:lnTo>
                <a:lnTo>
                  <a:pt x="11" y="173"/>
                </a:lnTo>
                <a:lnTo>
                  <a:pt x="11" y="185"/>
                </a:lnTo>
                <a:lnTo>
                  <a:pt x="11" y="188"/>
                </a:lnTo>
                <a:lnTo>
                  <a:pt x="11" y="194"/>
                </a:lnTo>
                <a:lnTo>
                  <a:pt x="11" y="200"/>
                </a:lnTo>
                <a:lnTo>
                  <a:pt x="11" y="205"/>
                </a:lnTo>
                <a:lnTo>
                  <a:pt x="82" y="192"/>
                </a:lnTo>
                <a:lnTo>
                  <a:pt x="82" y="190"/>
                </a:lnTo>
                <a:lnTo>
                  <a:pt x="82" y="186"/>
                </a:lnTo>
                <a:lnTo>
                  <a:pt x="82" y="181"/>
                </a:lnTo>
                <a:lnTo>
                  <a:pt x="84" y="173"/>
                </a:lnTo>
                <a:lnTo>
                  <a:pt x="84" y="167"/>
                </a:lnTo>
                <a:lnTo>
                  <a:pt x="84" y="162"/>
                </a:lnTo>
                <a:lnTo>
                  <a:pt x="84" y="156"/>
                </a:lnTo>
                <a:lnTo>
                  <a:pt x="84" y="150"/>
                </a:lnTo>
                <a:lnTo>
                  <a:pt x="84" y="145"/>
                </a:lnTo>
                <a:lnTo>
                  <a:pt x="84" y="137"/>
                </a:lnTo>
                <a:lnTo>
                  <a:pt x="84" y="131"/>
                </a:lnTo>
                <a:lnTo>
                  <a:pt x="85" y="124"/>
                </a:lnTo>
                <a:lnTo>
                  <a:pt x="84" y="116"/>
                </a:lnTo>
                <a:lnTo>
                  <a:pt x="84" y="109"/>
                </a:lnTo>
                <a:lnTo>
                  <a:pt x="84" y="101"/>
                </a:lnTo>
                <a:lnTo>
                  <a:pt x="84" y="93"/>
                </a:lnTo>
                <a:lnTo>
                  <a:pt x="82" y="86"/>
                </a:lnTo>
                <a:lnTo>
                  <a:pt x="82" y="78"/>
                </a:lnTo>
                <a:lnTo>
                  <a:pt x="80" y="71"/>
                </a:lnTo>
                <a:lnTo>
                  <a:pt x="80" y="63"/>
                </a:lnTo>
                <a:lnTo>
                  <a:pt x="78" y="53"/>
                </a:lnTo>
                <a:lnTo>
                  <a:pt x="76" y="46"/>
                </a:lnTo>
                <a:lnTo>
                  <a:pt x="74" y="36"/>
                </a:lnTo>
                <a:lnTo>
                  <a:pt x="72" y="29"/>
                </a:lnTo>
                <a:lnTo>
                  <a:pt x="68" y="21"/>
                </a:lnTo>
                <a:lnTo>
                  <a:pt x="66" y="13"/>
                </a:lnTo>
                <a:lnTo>
                  <a:pt x="63" y="6"/>
                </a:lnTo>
                <a:lnTo>
                  <a:pt x="61" y="0"/>
                </a:lnTo>
                <a:lnTo>
                  <a:pt x="0" y="21"/>
                </a:lnTo>
                <a:lnTo>
                  <a:pt x="0" y="21"/>
                </a:lnTo>
                <a:close/>
              </a:path>
            </a:pathLst>
          </a:custGeom>
          <a:solidFill>
            <a:srgbClr val="6E99E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199" name="Freeform 23"/>
          <p:cNvSpPr>
            <a:spLocks/>
          </p:cNvSpPr>
          <p:nvPr/>
        </p:nvSpPr>
        <p:spPr bwMode="auto">
          <a:xfrm>
            <a:off x="3765550" y="1577579"/>
            <a:ext cx="76200" cy="205978"/>
          </a:xfrm>
          <a:custGeom>
            <a:avLst/>
            <a:gdLst/>
            <a:ahLst/>
            <a:cxnLst>
              <a:cxn ang="0">
                <a:pos x="1" y="19"/>
              </a:cxn>
              <a:cxn ang="0">
                <a:pos x="5" y="32"/>
              </a:cxn>
              <a:cxn ang="0">
                <a:pos x="7" y="42"/>
              </a:cxn>
              <a:cxn ang="0">
                <a:pos x="9" y="55"/>
              </a:cxn>
              <a:cxn ang="0">
                <a:pos x="13" y="72"/>
              </a:cxn>
              <a:cxn ang="0">
                <a:pos x="17" y="91"/>
              </a:cxn>
              <a:cxn ang="0">
                <a:pos x="17" y="101"/>
              </a:cxn>
              <a:cxn ang="0">
                <a:pos x="19" y="112"/>
              </a:cxn>
              <a:cxn ang="0">
                <a:pos x="19" y="124"/>
              </a:cxn>
              <a:cxn ang="0">
                <a:pos x="20" y="135"/>
              </a:cxn>
              <a:cxn ang="0">
                <a:pos x="22" y="148"/>
              </a:cxn>
              <a:cxn ang="0">
                <a:pos x="24" y="162"/>
              </a:cxn>
              <a:cxn ang="0">
                <a:pos x="24" y="177"/>
              </a:cxn>
              <a:cxn ang="0">
                <a:pos x="26" y="192"/>
              </a:cxn>
              <a:cxn ang="0">
                <a:pos x="26" y="207"/>
              </a:cxn>
              <a:cxn ang="0">
                <a:pos x="28" y="226"/>
              </a:cxn>
              <a:cxn ang="0">
                <a:pos x="28" y="241"/>
              </a:cxn>
              <a:cxn ang="0">
                <a:pos x="28" y="262"/>
              </a:cxn>
              <a:cxn ang="0">
                <a:pos x="28" y="281"/>
              </a:cxn>
              <a:cxn ang="0">
                <a:pos x="28" y="302"/>
              </a:cxn>
              <a:cxn ang="0">
                <a:pos x="28" y="323"/>
              </a:cxn>
              <a:cxn ang="0">
                <a:pos x="28" y="346"/>
              </a:cxn>
              <a:cxn ang="0">
                <a:pos x="95" y="331"/>
              </a:cxn>
              <a:cxn ang="0">
                <a:pos x="95" y="319"/>
              </a:cxn>
              <a:cxn ang="0">
                <a:pos x="95" y="306"/>
              </a:cxn>
              <a:cxn ang="0">
                <a:pos x="95" y="291"/>
              </a:cxn>
              <a:cxn ang="0">
                <a:pos x="95" y="272"/>
              </a:cxn>
              <a:cxn ang="0">
                <a:pos x="95" y="257"/>
              </a:cxn>
              <a:cxn ang="0">
                <a:pos x="95" y="245"/>
              </a:cxn>
              <a:cxn ang="0">
                <a:pos x="95" y="234"/>
              </a:cxn>
              <a:cxn ang="0">
                <a:pos x="95" y="222"/>
              </a:cxn>
              <a:cxn ang="0">
                <a:pos x="95" y="209"/>
              </a:cxn>
              <a:cxn ang="0">
                <a:pos x="95" y="196"/>
              </a:cxn>
              <a:cxn ang="0">
                <a:pos x="93" y="183"/>
              </a:cxn>
              <a:cxn ang="0">
                <a:pos x="93" y="169"/>
              </a:cxn>
              <a:cxn ang="0">
                <a:pos x="93" y="156"/>
              </a:cxn>
              <a:cxn ang="0">
                <a:pos x="91" y="141"/>
              </a:cxn>
              <a:cxn ang="0">
                <a:pos x="91" y="127"/>
              </a:cxn>
              <a:cxn ang="0">
                <a:pos x="89" y="114"/>
              </a:cxn>
              <a:cxn ang="0">
                <a:pos x="87" y="101"/>
              </a:cxn>
              <a:cxn ang="0">
                <a:pos x="85" y="87"/>
              </a:cxn>
              <a:cxn ang="0">
                <a:pos x="83" y="72"/>
              </a:cxn>
              <a:cxn ang="0">
                <a:pos x="81" y="59"/>
              </a:cxn>
              <a:cxn ang="0">
                <a:pos x="79" y="44"/>
              </a:cxn>
              <a:cxn ang="0">
                <a:pos x="77" y="30"/>
              </a:cxn>
              <a:cxn ang="0">
                <a:pos x="74" y="19"/>
              </a:cxn>
              <a:cxn ang="0">
                <a:pos x="72" y="6"/>
              </a:cxn>
              <a:cxn ang="0">
                <a:pos x="0" y="15"/>
              </a:cxn>
            </a:cxnLst>
            <a:rect l="0" t="0" r="r" b="b"/>
            <a:pathLst>
              <a:path w="97" h="346">
                <a:moveTo>
                  <a:pt x="0" y="15"/>
                </a:moveTo>
                <a:lnTo>
                  <a:pt x="1" y="19"/>
                </a:lnTo>
                <a:lnTo>
                  <a:pt x="3" y="25"/>
                </a:lnTo>
                <a:lnTo>
                  <a:pt x="5" y="32"/>
                </a:lnTo>
                <a:lnTo>
                  <a:pt x="5" y="36"/>
                </a:lnTo>
                <a:lnTo>
                  <a:pt x="7" y="42"/>
                </a:lnTo>
                <a:lnTo>
                  <a:pt x="9" y="48"/>
                </a:lnTo>
                <a:lnTo>
                  <a:pt x="9" y="55"/>
                </a:lnTo>
                <a:lnTo>
                  <a:pt x="11" y="63"/>
                </a:lnTo>
                <a:lnTo>
                  <a:pt x="13" y="72"/>
                </a:lnTo>
                <a:lnTo>
                  <a:pt x="15" y="80"/>
                </a:lnTo>
                <a:lnTo>
                  <a:pt x="17" y="91"/>
                </a:lnTo>
                <a:lnTo>
                  <a:pt x="17" y="95"/>
                </a:lnTo>
                <a:lnTo>
                  <a:pt x="17" y="101"/>
                </a:lnTo>
                <a:lnTo>
                  <a:pt x="17" y="106"/>
                </a:lnTo>
                <a:lnTo>
                  <a:pt x="19" y="112"/>
                </a:lnTo>
                <a:lnTo>
                  <a:pt x="19" y="118"/>
                </a:lnTo>
                <a:lnTo>
                  <a:pt x="19" y="124"/>
                </a:lnTo>
                <a:lnTo>
                  <a:pt x="20" y="129"/>
                </a:lnTo>
                <a:lnTo>
                  <a:pt x="20" y="135"/>
                </a:lnTo>
                <a:lnTo>
                  <a:pt x="20" y="141"/>
                </a:lnTo>
                <a:lnTo>
                  <a:pt x="22" y="148"/>
                </a:lnTo>
                <a:lnTo>
                  <a:pt x="22" y="154"/>
                </a:lnTo>
                <a:lnTo>
                  <a:pt x="24" y="162"/>
                </a:lnTo>
                <a:lnTo>
                  <a:pt x="24" y="169"/>
                </a:lnTo>
                <a:lnTo>
                  <a:pt x="24" y="177"/>
                </a:lnTo>
                <a:lnTo>
                  <a:pt x="26" y="184"/>
                </a:lnTo>
                <a:lnTo>
                  <a:pt x="26" y="192"/>
                </a:lnTo>
                <a:lnTo>
                  <a:pt x="26" y="200"/>
                </a:lnTo>
                <a:lnTo>
                  <a:pt x="26" y="207"/>
                </a:lnTo>
                <a:lnTo>
                  <a:pt x="26" y="217"/>
                </a:lnTo>
                <a:lnTo>
                  <a:pt x="28" y="226"/>
                </a:lnTo>
                <a:lnTo>
                  <a:pt x="28" y="234"/>
                </a:lnTo>
                <a:lnTo>
                  <a:pt x="28" y="241"/>
                </a:lnTo>
                <a:lnTo>
                  <a:pt x="28" y="251"/>
                </a:lnTo>
                <a:lnTo>
                  <a:pt x="28" y="262"/>
                </a:lnTo>
                <a:lnTo>
                  <a:pt x="28" y="270"/>
                </a:lnTo>
                <a:lnTo>
                  <a:pt x="28" y="281"/>
                </a:lnTo>
                <a:lnTo>
                  <a:pt x="28" y="291"/>
                </a:lnTo>
                <a:lnTo>
                  <a:pt x="28" y="302"/>
                </a:lnTo>
                <a:lnTo>
                  <a:pt x="28" y="312"/>
                </a:lnTo>
                <a:lnTo>
                  <a:pt x="28" y="323"/>
                </a:lnTo>
                <a:lnTo>
                  <a:pt x="28" y="335"/>
                </a:lnTo>
                <a:lnTo>
                  <a:pt x="28" y="346"/>
                </a:lnTo>
                <a:lnTo>
                  <a:pt x="95" y="335"/>
                </a:lnTo>
                <a:lnTo>
                  <a:pt x="95" y="331"/>
                </a:lnTo>
                <a:lnTo>
                  <a:pt x="95" y="325"/>
                </a:lnTo>
                <a:lnTo>
                  <a:pt x="95" y="319"/>
                </a:lnTo>
                <a:lnTo>
                  <a:pt x="95" y="314"/>
                </a:lnTo>
                <a:lnTo>
                  <a:pt x="95" y="306"/>
                </a:lnTo>
                <a:lnTo>
                  <a:pt x="95" y="300"/>
                </a:lnTo>
                <a:lnTo>
                  <a:pt x="95" y="291"/>
                </a:lnTo>
                <a:lnTo>
                  <a:pt x="95" y="281"/>
                </a:lnTo>
                <a:lnTo>
                  <a:pt x="95" y="272"/>
                </a:lnTo>
                <a:lnTo>
                  <a:pt x="95" y="262"/>
                </a:lnTo>
                <a:lnTo>
                  <a:pt x="95" y="257"/>
                </a:lnTo>
                <a:lnTo>
                  <a:pt x="95" y="251"/>
                </a:lnTo>
                <a:lnTo>
                  <a:pt x="95" y="245"/>
                </a:lnTo>
                <a:lnTo>
                  <a:pt x="95" y="241"/>
                </a:lnTo>
                <a:lnTo>
                  <a:pt x="95" y="234"/>
                </a:lnTo>
                <a:lnTo>
                  <a:pt x="95" y="228"/>
                </a:lnTo>
                <a:lnTo>
                  <a:pt x="95" y="222"/>
                </a:lnTo>
                <a:lnTo>
                  <a:pt x="97" y="217"/>
                </a:lnTo>
                <a:lnTo>
                  <a:pt x="95" y="209"/>
                </a:lnTo>
                <a:lnTo>
                  <a:pt x="95" y="203"/>
                </a:lnTo>
                <a:lnTo>
                  <a:pt x="95" y="196"/>
                </a:lnTo>
                <a:lnTo>
                  <a:pt x="95" y="190"/>
                </a:lnTo>
                <a:lnTo>
                  <a:pt x="93" y="183"/>
                </a:lnTo>
                <a:lnTo>
                  <a:pt x="93" y="177"/>
                </a:lnTo>
                <a:lnTo>
                  <a:pt x="93" y="169"/>
                </a:lnTo>
                <a:lnTo>
                  <a:pt x="93" y="164"/>
                </a:lnTo>
                <a:lnTo>
                  <a:pt x="93" y="156"/>
                </a:lnTo>
                <a:lnTo>
                  <a:pt x="93" y="148"/>
                </a:lnTo>
                <a:lnTo>
                  <a:pt x="91" y="141"/>
                </a:lnTo>
                <a:lnTo>
                  <a:pt x="91" y="135"/>
                </a:lnTo>
                <a:lnTo>
                  <a:pt x="91" y="127"/>
                </a:lnTo>
                <a:lnTo>
                  <a:pt x="91" y="122"/>
                </a:lnTo>
                <a:lnTo>
                  <a:pt x="89" y="114"/>
                </a:lnTo>
                <a:lnTo>
                  <a:pt x="89" y="108"/>
                </a:lnTo>
                <a:lnTo>
                  <a:pt x="87" y="101"/>
                </a:lnTo>
                <a:lnTo>
                  <a:pt x="87" y="95"/>
                </a:lnTo>
                <a:lnTo>
                  <a:pt x="85" y="87"/>
                </a:lnTo>
                <a:lnTo>
                  <a:pt x="85" y="80"/>
                </a:lnTo>
                <a:lnTo>
                  <a:pt x="83" y="72"/>
                </a:lnTo>
                <a:lnTo>
                  <a:pt x="83" y="67"/>
                </a:lnTo>
                <a:lnTo>
                  <a:pt x="81" y="59"/>
                </a:lnTo>
                <a:lnTo>
                  <a:pt x="81" y="51"/>
                </a:lnTo>
                <a:lnTo>
                  <a:pt x="79" y="44"/>
                </a:lnTo>
                <a:lnTo>
                  <a:pt x="79" y="38"/>
                </a:lnTo>
                <a:lnTo>
                  <a:pt x="77" y="30"/>
                </a:lnTo>
                <a:lnTo>
                  <a:pt x="76" y="25"/>
                </a:lnTo>
                <a:lnTo>
                  <a:pt x="74" y="19"/>
                </a:lnTo>
                <a:lnTo>
                  <a:pt x="74" y="11"/>
                </a:lnTo>
                <a:lnTo>
                  <a:pt x="72" y="6"/>
                </a:lnTo>
                <a:lnTo>
                  <a:pt x="72" y="0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6E99E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0" name="Freeform 24"/>
          <p:cNvSpPr>
            <a:spLocks/>
          </p:cNvSpPr>
          <p:nvPr/>
        </p:nvSpPr>
        <p:spPr bwMode="auto">
          <a:xfrm>
            <a:off x="3567114" y="1600200"/>
            <a:ext cx="77787" cy="120254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0" y="23"/>
              </a:cxn>
              <a:cxn ang="0">
                <a:pos x="2" y="27"/>
              </a:cxn>
              <a:cxn ang="0">
                <a:pos x="4" y="32"/>
              </a:cxn>
              <a:cxn ang="0">
                <a:pos x="6" y="40"/>
              </a:cxn>
              <a:cxn ang="0">
                <a:pos x="8" y="49"/>
              </a:cxn>
              <a:cxn ang="0">
                <a:pos x="8" y="53"/>
              </a:cxn>
              <a:cxn ang="0">
                <a:pos x="10" y="59"/>
              </a:cxn>
              <a:cxn ang="0">
                <a:pos x="10" y="65"/>
              </a:cxn>
              <a:cxn ang="0">
                <a:pos x="12" y="70"/>
              </a:cxn>
              <a:cxn ang="0">
                <a:pos x="12" y="76"/>
              </a:cxn>
              <a:cxn ang="0">
                <a:pos x="14" y="82"/>
              </a:cxn>
              <a:cxn ang="0">
                <a:pos x="14" y="89"/>
              </a:cxn>
              <a:cxn ang="0">
                <a:pos x="16" y="95"/>
              </a:cxn>
              <a:cxn ang="0">
                <a:pos x="16" y="103"/>
              </a:cxn>
              <a:cxn ang="0">
                <a:pos x="16" y="110"/>
              </a:cxn>
              <a:cxn ang="0">
                <a:pos x="18" y="120"/>
              </a:cxn>
              <a:cxn ang="0">
                <a:pos x="18" y="127"/>
              </a:cxn>
              <a:cxn ang="0">
                <a:pos x="18" y="137"/>
              </a:cxn>
              <a:cxn ang="0">
                <a:pos x="18" y="145"/>
              </a:cxn>
              <a:cxn ang="0">
                <a:pos x="18" y="154"/>
              </a:cxn>
              <a:cxn ang="0">
                <a:pos x="18" y="164"/>
              </a:cxn>
              <a:cxn ang="0">
                <a:pos x="18" y="173"/>
              </a:cxn>
              <a:cxn ang="0">
                <a:pos x="18" y="183"/>
              </a:cxn>
              <a:cxn ang="0">
                <a:pos x="16" y="188"/>
              </a:cxn>
              <a:cxn ang="0">
                <a:pos x="16" y="192"/>
              </a:cxn>
              <a:cxn ang="0">
                <a:pos x="16" y="198"/>
              </a:cxn>
              <a:cxn ang="0">
                <a:pos x="16" y="203"/>
              </a:cxn>
              <a:cxn ang="0">
                <a:pos x="94" y="192"/>
              </a:cxn>
              <a:cxn ang="0">
                <a:pos x="94" y="190"/>
              </a:cxn>
              <a:cxn ang="0">
                <a:pos x="94" y="186"/>
              </a:cxn>
              <a:cxn ang="0">
                <a:pos x="94" y="181"/>
              </a:cxn>
              <a:cxn ang="0">
                <a:pos x="96" y="173"/>
              </a:cxn>
              <a:cxn ang="0">
                <a:pos x="96" y="167"/>
              </a:cxn>
              <a:cxn ang="0">
                <a:pos x="96" y="162"/>
              </a:cxn>
              <a:cxn ang="0">
                <a:pos x="96" y="156"/>
              </a:cxn>
              <a:cxn ang="0">
                <a:pos x="96" y="150"/>
              </a:cxn>
              <a:cxn ang="0">
                <a:pos x="96" y="145"/>
              </a:cxn>
              <a:cxn ang="0">
                <a:pos x="96" y="137"/>
              </a:cxn>
              <a:cxn ang="0">
                <a:pos x="96" y="131"/>
              </a:cxn>
              <a:cxn ang="0">
                <a:pos x="97" y="124"/>
              </a:cxn>
              <a:cxn ang="0">
                <a:pos x="96" y="116"/>
              </a:cxn>
              <a:cxn ang="0">
                <a:pos x="96" y="108"/>
              </a:cxn>
              <a:cxn ang="0">
                <a:pos x="94" y="101"/>
              </a:cxn>
              <a:cxn ang="0">
                <a:pos x="94" y="95"/>
              </a:cxn>
              <a:cxn ang="0">
                <a:pos x="94" y="86"/>
              </a:cxn>
              <a:cxn ang="0">
                <a:pos x="92" y="78"/>
              </a:cxn>
              <a:cxn ang="0">
                <a:pos x="92" y="70"/>
              </a:cxn>
              <a:cxn ang="0">
                <a:pos x="90" y="63"/>
              </a:cxn>
              <a:cxn ang="0">
                <a:pos x="88" y="53"/>
              </a:cxn>
              <a:cxn ang="0">
                <a:pos x="86" y="46"/>
              </a:cxn>
              <a:cxn ang="0">
                <a:pos x="82" y="36"/>
              </a:cxn>
              <a:cxn ang="0">
                <a:pos x="80" y="29"/>
              </a:cxn>
              <a:cxn ang="0">
                <a:pos x="78" y="21"/>
              </a:cxn>
              <a:cxn ang="0">
                <a:pos x="75" y="13"/>
              </a:cxn>
              <a:cxn ang="0">
                <a:pos x="71" y="6"/>
              </a:cxn>
              <a:cxn ang="0">
                <a:pos x="69" y="0"/>
              </a:cxn>
              <a:cxn ang="0">
                <a:pos x="0" y="21"/>
              </a:cxn>
              <a:cxn ang="0">
                <a:pos x="0" y="21"/>
              </a:cxn>
            </a:cxnLst>
            <a:rect l="0" t="0" r="r" b="b"/>
            <a:pathLst>
              <a:path w="97" h="203">
                <a:moveTo>
                  <a:pt x="0" y="21"/>
                </a:moveTo>
                <a:lnTo>
                  <a:pt x="0" y="23"/>
                </a:lnTo>
                <a:lnTo>
                  <a:pt x="2" y="27"/>
                </a:lnTo>
                <a:lnTo>
                  <a:pt x="4" y="32"/>
                </a:lnTo>
                <a:lnTo>
                  <a:pt x="6" y="40"/>
                </a:lnTo>
                <a:lnTo>
                  <a:pt x="8" y="49"/>
                </a:lnTo>
                <a:lnTo>
                  <a:pt x="8" y="53"/>
                </a:lnTo>
                <a:lnTo>
                  <a:pt x="10" y="59"/>
                </a:lnTo>
                <a:lnTo>
                  <a:pt x="10" y="65"/>
                </a:lnTo>
                <a:lnTo>
                  <a:pt x="12" y="70"/>
                </a:lnTo>
                <a:lnTo>
                  <a:pt x="12" y="76"/>
                </a:lnTo>
                <a:lnTo>
                  <a:pt x="14" y="82"/>
                </a:lnTo>
                <a:lnTo>
                  <a:pt x="14" y="89"/>
                </a:lnTo>
                <a:lnTo>
                  <a:pt x="16" y="95"/>
                </a:lnTo>
                <a:lnTo>
                  <a:pt x="16" y="103"/>
                </a:lnTo>
                <a:lnTo>
                  <a:pt x="16" y="110"/>
                </a:lnTo>
                <a:lnTo>
                  <a:pt x="18" y="120"/>
                </a:lnTo>
                <a:lnTo>
                  <a:pt x="18" y="127"/>
                </a:lnTo>
                <a:lnTo>
                  <a:pt x="18" y="137"/>
                </a:lnTo>
                <a:lnTo>
                  <a:pt x="18" y="145"/>
                </a:lnTo>
                <a:lnTo>
                  <a:pt x="18" y="154"/>
                </a:lnTo>
                <a:lnTo>
                  <a:pt x="18" y="164"/>
                </a:lnTo>
                <a:lnTo>
                  <a:pt x="18" y="173"/>
                </a:lnTo>
                <a:lnTo>
                  <a:pt x="18" y="183"/>
                </a:lnTo>
                <a:lnTo>
                  <a:pt x="16" y="188"/>
                </a:lnTo>
                <a:lnTo>
                  <a:pt x="16" y="192"/>
                </a:lnTo>
                <a:lnTo>
                  <a:pt x="16" y="198"/>
                </a:lnTo>
                <a:lnTo>
                  <a:pt x="16" y="203"/>
                </a:lnTo>
                <a:lnTo>
                  <a:pt x="94" y="192"/>
                </a:lnTo>
                <a:lnTo>
                  <a:pt x="94" y="190"/>
                </a:lnTo>
                <a:lnTo>
                  <a:pt x="94" y="186"/>
                </a:lnTo>
                <a:lnTo>
                  <a:pt x="94" y="181"/>
                </a:lnTo>
                <a:lnTo>
                  <a:pt x="96" y="173"/>
                </a:lnTo>
                <a:lnTo>
                  <a:pt x="96" y="167"/>
                </a:lnTo>
                <a:lnTo>
                  <a:pt x="96" y="162"/>
                </a:lnTo>
                <a:lnTo>
                  <a:pt x="96" y="156"/>
                </a:lnTo>
                <a:lnTo>
                  <a:pt x="96" y="150"/>
                </a:lnTo>
                <a:lnTo>
                  <a:pt x="96" y="145"/>
                </a:lnTo>
                <a:lnTo>
                  <a:pt x="96" y="137"/>
                </a:lnTo>
                <a:lnTo>
                  <a:pt x="96" y="131"/>
                </a:lnTo>
                <a:lnTo>
                  <a:pt x="97" y="124"/>
                </a:lnTo>
                <a:lnTo>
                  <a:pt x="96" y="116"/>
                </a:lnTo>
                <a:lnTo>
                  <a:pt x="96" y="108"/>
                </a:lnTo>
                <a:lnTo>
                  <a:pt x="94" y="101"/>
                </a:lnTo>
                <a:lnTo>
                  <a:pt x="94" y="95"/>
                </a:lnTo>
                <a:lnTo>
                  <a:pt x="94" y="86"/>
                </a:lnTo>
                <a:lnTo>
                  <a:pt x="92" y="78"/>
                </a:lnTo>
                <a:lnTo>
                  <a:pt x="92" y="70"/>
                </a:lnTo>
                <a:lnTo>
                  <a:pt x="90" y="63"/>
                </a:lnTo>
                <a:lnTo>
                  <a:pt x="88" y="53"/>
                </a:lnTo>
                <a:lnTo>
                  <a:pt x="86" y="46"/>
                </a:lnTo>
                <a:lnTo>
                  <a:pt x="82" y="36"/>
                </a:lnTo>
                <a:lnTo>
                  <a:pt x="80" y="29"/>
                </a:lnTo>
                <a:lnTo>
                  <a:pt x="78" y="21"/>
                </a:lnTo>
                <a:lnTo>
                  <a:pt x="75" y="13"/>
                </a:lnTo>
                <a:lnTo>
                  <a:pt x="71" y="6"/>
                </a:lnTo>
                <a:lnTo>
                  <a:pt x="69" y="0"/>
                </a:lnTo>
                <a:lnTo>
                  <a:pt x="0" y="21"/>
                </a:lnTo>
                <a:lnTo>
                  <a:pt x="0" y="21"/>
                </a:lnTo>
                <a:close/>
              </a:path>
            </a:pathLst>
          </a:custGeom>
          <a:solidFill>
            <a:srgbClr val="6E99E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1" name="Freeform 25"/>
          <p:cNvSpPr>
            <a:spLocks/>
          </p:cNvSpPr>
          <p:nvPr/>
        </p:nvSpPr>
        <p:spPr bwMode="auto">
          <a:xfrm>
            <a:off x="2286000" y="1473994"/>
            <a:ext cx="217488" cy="355997"/>
          </a:xfrm>
          <a:custGeom>
            <a:avLst/>
            <a:gdLst/>
            <a:ahLst/>
            <a:cxnLst>
              <a:cxn ang="0">
                <a:pos x="232" y="354"/>
              </a:cxn>
              <a:cxn ang="0">
                <a:pos x="221" y="382"/>
              </a:cxn>
              <a:cxn ang="0">
                <a:pos x="211" y="411"/>
              </a:cxn>
              <a:cxn ang="0">
                <a:pos x="200" y="437"/>
              </a:cxn>
              <a:cxn ang="0">
                <a:pos x="187" y="462"/>
              </a:cxn>
              <a:cxn ang="0">
                <a:pos x="173" y="485"/>
              </a:cxn>
              <a:cxn ang="0">
                <a:pos x="162" y="508"/>
              </a:cxn>
              <a:cxn ang="0">
                <a:pos x="139" y="540"/>
              </a:cxn>
              <a:cxn ang="0">
                <a:pos x="113" y="568"/>
              </a:cxn>
              <a:cxn ang="0">
                <a:pos x="88" y="589"/>
              </a:cxn>
              <a:cxn ang="0">
                <a:pos x="63" y="597"/>
              </a:cxn>
              <a:cxn ang="0">
                <a:pos x="42" y="595"/>
              </a:cxn>
              <a:cxn ang="0">
                <a:pos x="25" y="578"/>
              </a:cxn>
              <a:cxn ang="0">
                <a:pos x="12" y="553"/>
              </a:cxn>
              <a:cxn ang="0">
                <a:pos x="4" y="523"/>
              </a:cxn>
              <a:cxn ang="0">
                <a:pos x="2" y="502"/>
              </a:cxn>
              <a:cxn ang="0">
                <a:pos x="0" y="481"/>
              </a:cxn>
              <a:cxn ang="0">
                <a:pos x="0" y="456"/>
              </a:cxn>
              <a:cxn ang="0">
                <a:pos x="2" y="432"/>
              </a:cxn>
              <a:cxn ang="0">
                <a:pos x="4" y="405"/>
              </a:cxn>
              <a:cxn ang="0">
                <a:pos x="8" y="378"/>
              </a:cxn>
              <a:cxn ang="0">
                <a:pos x="14" y="350"/>
              </a:cxn>
              <a:cxn ang="0">
                <a:pos x="21" y="319"/>
              </a:cxn>
              <a:cxn ang="0">
                <a:pos x="29" y="291"/>
              </a:cxn>
              <a:cxn ang="0">
                <a:pos x="38" y="260"/>
              </a:cxn>
              <a:cxn ang="0">
                <a:pos x="48" y="230"/>
              </a:cxn>
              <a:cxn ang="0">
                <a:pos x="59" y="202"/>
              </a:cxn>
              <a:cxn ang="0">
                <a:pos x="69" y="175"/>
              </a:cxn>
              <a:cxn ang="0">
                <a:pos x="82" y="150"/>
              </a:cxn>
              <a:cxn ang="0">
                <a:pos x="94" y="126"/>
              </a:cxn>
              <a:cxn ang="0">
                <a:pos x="107" y="103"/>
              </a:cxn>
              <a:cxn ang="0">
                <a:pos x="122" y="78"/>
              </a:cxn>
              <a:cxn ang="0">
                <a:pos x="149" y="42"/>
              </a:cxn>
              <a:cxn ang="0">
                <a:pos x="173" y="19"/>
              </a:cxn>
              <a:cxn ang="0">
                <a:pos x="200" y="4"/>
              </a:cxn>
              <a:cxn ang="0">
                <a:pos x="223" y="0"/>
              </a:cxn>
              <a:cxn ang="0">
                <a:pos x="251" y="19"/>
              </a:cxn>
              <a:cxn ang="0">
                <a:pos x="263" y="46"/>
              </a:cxn>
              <a:cxn ang="0">
                <a:pos x="270" y="78"/>
              </a:cxn>
              <a:cxn ang="0">
                <a:pos x="272" y="106"/>
              </a:cxn>
              <a:cxn ang="0">
                <a:pos x="272" y="127"/>
              </a:cxn>
              <a:cxn ang="0">
                <a:pos x="272" y="152"/>
              </a:cxn>
              <a:cxn ang="0">
                <a:pos x="270" y="179"/>
              </a:cxn>
              <a:cxn ang="0">
                <a:pos x="267" y="205"/>
              </a:cxn>
              <a:cxn ang="0">
                <a:pos x="263" y="234"/>
              </a:cxn>
              <a:cxn ang="0">
                <a:pos x="257" y="262"/>
              </a:cxn>
              <a:cxn ang="0">
                <a:pos x="249" y="293"/>
              </a:cxn>
              <a:cxn ang="0">
                <a:pos x="242" y="323"/>
              </a:cxn>
            </a:cxnLst>
            <a:rect l="0" t="0" r="r" b="b"/>
            <a:pathLst>
              <a:path w="274" h="599">
                <a:moveTo>
                  <a:pt x="240" y="331"/>
                </a:moveTo>
                <a:lnTo>
                  <a:pt x="238" y="338"/>
                </a:lnTo>
                <a:lnTo>
                  <a:pt x="234" y="346"/>
                </a:lnTo>
                <a:lnTo>
                  <a:pt x="232" y="354"/>
                </a:lnTo>
                <a:lnTo>
                  <a:pt x="230" y="361"/>
                </a:lnTo>
                <a:lnTo>
                  <a:pt x="227" y="367"/>
                </a:lnTo>
                <a:lnTo>
                  <a:pt x="225" y="375"/>
                </a:lnTo>
                <a:lnTo>
                  <a:pt x="221" y="382"/>
                </a:lnTo>
                <a:lnTo>
                  <a:pt x="219" y="390"/>
                </a:lnTo>
                <a:lnTo>
                  <a:pt x="217" y="397"/>
                </a:lnTo>
                <a:lnTo>
                  <a:pt x="213" y="403"/>
                </a:lnTo>
                <a:lnTo>
                  <a:pt x="211" y="411"/>
                </a:lnTo>
                <a:lnTo>
                  <a:pt x="208" y="416"/>
                </a:lnTo>
                <a:lnTo>
                  <a:pt x="206" y="424"/>
                </a:lnTo>
                <a:lnTo>
                  <a:pt x="202" y="430"/>
                </a:lnTo>
                <a:lnTo>
                  <a:pt x="200" y="437"/>
                </a:lnTo>
                <a:lnTo>
                  <a:pt x="196" y="445"/>
                </a:lnTo>
                <a:lnTo>
                  <a:pt x="192" y="451"/>
                </a:lnTo>
                <a:lnTo>
                  <a:pt x="191" y="456"/>
                </a:lnTo>
                <a:lnTo>
                  <a:pt x="187" y="462"/>
                </a:lnTo>
                <a:lnTo>
                  <a:pt x="183" y="468"/>
                </a:lnTo>
                <a:lnTo>
                  <a:pt x="179" y="473"/>
                </a:lnTo>
                <a:lnTo>
                  <a:pt x="177" y="479"/>
                </a:lnTo>
                <a:lnTo>
                  <a:pt x="173" y="485"/>
                </a:lnTo>
                <a:lnTo>
                  <a:pt x="172" y="492"/>
                </a:lnTo>
                <a:lnTo>
                  <a:pt x="168" y="496"/>
                </a:lnTo>
                <a:lnTo>
                  <a:pt x="164" y="502"/>
                </a:lnTo>
                <a:lnTo>
                  <a:pt x="162" y="508"/>
                </a:lnTo>
                <a:lnTo>
                  <a:pt x="158" y="513"/>
                </a:lnTo>
                <a:lnTo>
                  <a:pt x="153" y="523"/>
                </a:lnTo>
                <a:lnTo>
                  <a:pt x="147" y="532"/>
                </a:lnTo>
                <a:lnTo>
                  <a:pt x="139" y="540"/>
                </a:lnTo>
                <a:lnTo>
                  <a:pt x="134" y="548"/>
                </a:lnTo>
                <a:lnTo>
                  <a:pt x="126" y="555"/>
                </a:lnTo>
                <a:lnTo>
                  <a:pt x="120" y="563"/>
                </a:lnTo>
                <a:lnTo>
                  <a:pt x="113" y="568"/>
                </a:lnTo>
                <a:lnTo>
                  <a:pt x="107" y="576"/>
                </a:lnTo>
                <a:lnTo>
                  <a:pt x="99" y="580"/>
                </a:lnTo>
                <a:lnTo>
                  <a:pt x="94" y="586"/>
                </a:lnTo>
                <a:lnTo>
                  <a:pt x="88" y="589"/>
                </a:lnTo>
                <a:lnTo>
                  <a:pt x="82" y="593"/>
                </a:lnTo>
                <a:lnTo>
                  <a:pt x="75" y="595"/>
                </a:lnTo>
                <a:lnTo>
                  <a:pt x="69" y="597"/>
                </a:lnTo>
                <a:lnTo>
                  <a:pt x="63" y="597"/>
                </a:lnTo>
                <a:lnTo>
                  <a:pt x="59" y="599"/>
                </a:lnTo>
                <a:lnTo>
                  <a:pt x="54" y="597"/>
                </a:lnTo>
                <a:lnTo>
                  <a:pt x="48" y="597"/>
                </a:lnTo>
                <a:lnTo>
                  <a:pt x="42" y="595"/>
                </a:lnTo>
                <a:lnTo>
                  <a:pt x="37" y="591"/>
                </a:lnTo>
                <a:lnTo>
                  <a:pt x="33" y="587"/>
                </a:lnTo>
                <a:lnTo>
                  <a:pt x="29" y="584"/>
                </a:lnTo>
                <a:lnTo>
                  <a:pt x="25" y="578"/>
                </a:lnTo>
                <a:lnTo>
                  <a:pt x="21" y="574"/>
                </a:lnTo>
                <a:lnTo>
                  <a:pt x="18" y="567"/>
                </a:lnTo>
                <a:lnTo>
                  <a:pt x="16" y="561"/>
                </a:lnTo>
                <a:lnTo>
                  <a:pt x="12" y="553"/>
                </a:lnTo>
                <a:lnTo>
                  <a:pt x="8" y="546"/>
                </a:lnTo>
                <a:lnTo>
                  <a:pt x="6" y="536"/>
                </a:lnTo>
                <a:lnTo>
                  <a:pt x="6" y="529"/>
                </a:lnTo>
                <a:lnTo>
                  <a:pt x="4" y="523"/>
                </a:lnTo>
                <a:lnTo>
                  <a:pt x="2" y="519"/>
                </a:lnTo>
                <a:lnTo>
                  <a:pt x="2" y="513"/>
                </a:lnTo>
                <a:lnTo>
                  <a:pt x="2" y="508"/>
                </a:lnTo>
                <a:lnTo>
                  <a:pt x="2" y="502"/>
                </a:lnTo>
                <a:lnTo>
                  <a:pt x="2" y="498"/>
                </a:lnTo>
                <a:lnTo>
                  <a:pt x="2" y="492"/>
                </a:lnTo>
                <a:lnTo>
                  <a:pt x="2" y="487"/>
                </a:lnTo>
                <a:lnTo>
                  <a:pt x="0" y="481"/>
                </a:lnTo>
                <a:lnTo>
                  <a:pt x="0" y="475"/>
                </a:lnTo>
                <a:lnTo>
                  <a:pt x="0" y="470"/>
                </a:lnTo>
                <a:lnTo>
                  <a:pt x="0" y="464"/>
                </a:lnTo>
                <a:lnTo>
                  <a:pt x="0" y="456"/>
                </a:lnTo>
                <a:lnTo>
                  <a:pt x="0" y="451"/>
                </a:lnTo>
                <a:lnTo>
                  <a:pt x="0" y="445"/>
                </a:lnTo>
                <a:lnTo>
                  <a:pt x="2" y="439"/>
                </a:lnTo>
                <a:lnTo>
                  <a:pt x="2" y="432"/>
                </a:lnTo>
                <a:lnTo>
                  <a:pt x="2" y="426"/>
                </a:lnTo>
                <a:lnTo>
                  <a:pt x="4" y="418"/>
                </a:lnTo>
                <a:lnTo>
                  <a:pt x="4" y="413"/>
                </a:lnTo>
                <a:lnTo>
                  <a:pt x="4" y="405"/>
                </a:lnTo>
                <a:lnTo>
                  <a:pt x="6" y="399"/>
                </a:lnTo>
                <a:lnTo>
                  <a:pt x="6" y="392"/>
                </a:lnTo>
                <a:lnTo>
                  <a:pt x="8" y="386"/>
                </a:lnTo>
                <a:lnTo>
                  <a:pt x="8" y="378"/>
                </a:lnTo>
                <a:lnTo>
                  <a:pt x="10" y="371"/>
                </a:lnTo>
                <a:lnTo>
                  <a:pt x="12" y="363"/>
                </a:lnTo>
                <a:lnTo>
                  <a:pt x="14" y="357"/>
                </a:lnTo>
                <a:lnTo>
                  <a:pt x="14" y="350"/>
                </a:lnTo>
                <a:lnTo>
                  <a:pt x="16" y="342"/>
                </a:lnTo>
                <a:lnTo>
                  <a:pt x="18" y="335"/>
                </a:lnTo>
                <a:lnTo>
                  <a:pt x="19" y="329"/>
                </a:lnTo>
                <a:lnTo>
                  <a:pt x="21" y="319"/>
                </a:lnTo>
                <a:lnTo>
                  <a:pt x="23" y="314"/>
                </a:lnTo>
                <a:lnTo>
                  <a:pt x="25" y="306"/>
                </a:lnTo>
                <a:lnTo>
                  <a:pt x="27" y="299"/>
                </a:lnTo>
                <a:lnTo>
                  <a:pt x="29" y="291"/>
                </a:lnTo>
                <a:lnTo>
                  <a:pt x="31" y="283"/>
                </a:lnTo>
                <a:lnTo>
                  <a:pt x="35" y="276"/>
                </a:lnTo>
                <a:lnTo>
                  <a:pt x="37" y="270"/>
                </a:lnTo>
                <a:lnTo>
                  <a:pt x="38" y="260"/>
                </a:lnTo>
                <a:lnTo>
                  <a:pt x="40" y="253"/>
                </a:lnTo>
                <a:lnTo>
                  <a:pt x="42" y="245"/>
                </a:lnTo>
                <a:lnTo>
                  <a:pt x="46" y="238"/>
                </a:lnTo>
                <a:lnTo>
                  <a:pt x="48" y="230"/>
                </a:lnTo>
                <a:lnTo>
                  <a:pt x="52" y="224"/>
                </a:lnTo>
                <a:lnTo>
                  <a:pt x="54" y="217"/>
                </a:lnTo>
                <a:lnTo>
                  <a:pt x="56" y="209"/>
                </a:lnTo>
                <a:lnTo>
                  <a:pt x="59" y="202"/>
                </a:lnTo>
                <a:lnTo>
                  <a:pt x="61" y="196"/>
                </a:lnTo>
                <a:lnTo>
                  <a:pt x="63" y="188"/>
                </a:lnTo>
                <a:lnTo>
                  <a:pt x="67" y="183"/>
                </a:lnTo>
                <a:lnTo>
                  <a:pt x="69" y="175"/>
                </a:lnTo>
                <a:lnTo>
                  <a:pt x="73" y="169"/>
                </a:lnTo>
                <a:lnTo>
                  <a:pt x="75" y="162"/>
                </a:lnTo>
                <a:lnTo>
                  <a:pt x="78" y="156"/>
                </a:lnTo>
                <a:lnTo>
                  <a:pt x="82" y="150"/>
                </a:lnTo>
                <a:lnTo>
                  <a:pt x="84" y="143"/>
                </a:lnTo>
                <a:lnTo>
                  <a:pt x="88" y="137"/>
                </a:lnTo>
                <a:lnTo>
                  <a:pt x="90" y="131"/>
                </a:lnTo>
                <a:lnTo>
                  <a:pt x="94" y="126"/>
                </a:lnTo>
                <a:lnTo>
                  <a:pt x="97" y="120"/>
                </a:lnTo>
                <a:lnTo>
                  <a:pt x="99" y="114"/>
                </a:lnTo>
                <a:lnTo>
                  <a:pt x="103" y="108"/>
                </a:lnTo>
                <a:lnTo>
                  <a:pt x="107" y="103"/>
                </a:lnTo>
                <a:lnTo>
                  <a:pt x="109" y="97"/>
                </a:lnTo>
                <a:lnTo>
                  <a:pt x="113" y="91"/>
                </a:lnTo>
                <a:lnTo>
                  <a:pt x="116" y="86"/>
                </a:lnTo>
                <a:lnTo>
                  <a:pt x="122" y="78"/>
                </a:lnTo>
                <a:lnTo>
                  <a:pt x="130" y="68"/>
                </a:lnTo>
                <a:lnTo>
                  <a:pt x="135" y="59"/>
                </a:lnTo>
                <a:lnTo>
                  <a:pt x="143" y="51"/>
                </a:lnTo>
                <a:lnTo>
                  <a:pt x="149" y="42"/>
                </a:lnTo>
                <a:lnTo>
                  <a:pt x="156" y="36"/>
                </a:lnTo>
                <a:lnTo>
                  <a:pt x="162" y="29"/>
                </a:lnTo>
                <a:lnTo>
                  <a:pt x="168" y="25"/>
                </a:lnTo>
                <a:lnTo>
                  <a:pt x="173" y="19"/>
                </a:lnTo>
                <a:lnTo>
                  <a:pt x="181" y="15"/>
                </a:lnTo>
                <a:lnTo>
                  <a:pt x="187" y="10"/>
                </a:lnTo>
                <a:lnTo>
                  <a:pt x="194" y="8"/>
                </a:lnTo>
                <a:lnTo>
                  <a:pt x="200" y="4"/>
                </a:lnTo>
                <a:lnTo>
                  <a:pt x="206" y="2"/>
                </a:lnTo>
                <a:lnTo>
                  <a:pt x="211" y="0"/>
                </a:lnTo>
                <a:lnTo>
                  <a:pt x="217" y="0"/>
                </a:lnTo>
                <a:lnTo>
                  <a:pt x="223" y="0"/>
                </a:lnTo>
                <a:lnTo>
                  <a:pt x="229" y="4"/>
                </a:lnTo>
                <a:lnTo>
                  <a:pt x="238" y="8"/>
                </a:lnTo>
                <a:lnTo>
                  <a:pt x="248" y="15"/>
                </a:lnTo>
                <a:lnTo>
                  <a:pt x="251" y="19"/>
                </a:lnTo>
                <a:lnTo>
                  <a:pt x="255" y="25"/>
                </a:lnTo>
                <a:lnTo>
                  <a:pt x="257" y="30"/>
                </a:lnTo>
                <a:lnTo>
                  <a:pt x="261" y="38"/>
                </a:lnTo>
                <a:lnTo>
                  <a:pt x="263" y="46"/>
                </a:lnTo>
                <a:lnTo>
                  <a:pt x="267" y="53"/>
                </a:lnTo>
                <a:lnTo>
                  <a:pt x="267" y="61"/>
                </a:lnTo>
                <a:lnTo>
                  <a:pt x="268" y="70"/>
                </a:lnTo>
                <a:lnTo>
                  <a:pt x="270" y="78"/>
                </a:lnTo>
                <a:lnTo>
                  <a:pt x="272" y="89"/>
                </a:lnTo>
                <a:lnTo>
                  <a:pt x="272" y="95"/>
                </a:lnTo>
                <a:lnTo>
                  <a:pt x="272" y="101"/>
                </a:lnTo>
                <a:lnTo>
                  <a:pt x="272" y="106"/>
                </a:lnTo>
                <a:lnTo>
                  <a:pt x="274" y="112"/>
                </a:lnTo>
                <a:lnTo>
                  <a:pt x="272" y="116"/>
                </a:lnTo>
                <a:lnTo>
                  <a:pt x="272" y="122"/>
                </a:lnTo>
                <a:lnTo>
                  <a:pt x="272" y="127"/>
                </a:lnTo>
                <a:lnTo>
                  <a:pt x="272" y="133"/>
                </a:lnTo>
                <a:lnTo>
                  <a:pt x="272" y="139"/>
                </a:lnTo>
                <a:lnTo>
                  <a:pt x="272" y="146"/>
                </a:lnTo>
                <a:lnTo>
                  <a:pt x="272" y="152"/>
                </a:lnTo>
                <a:lnTo>
                  <a:pt x="272" y="160"/>
                </a:lnTo>
                <a:lnTo>
                  <a:pt x="272" y="165"/>
                </a:lnTo>
                <a:lnTo>
                  <a:pt x="270" y="171"/>
                </a:lnTo>
                <a:lnTo>
                  <a:pt x="270" y="179"/>
                </a:lnTo>
                <a:lnTo>
                  <a:pt x="270" y="184"/>
                </a:lnTo>
                <a:lnTo>
                  <a:pt x="268" y="192"/>
                </a:lnTo>
                <a:lnTo>
                  <a:pt x="268" y="198"/>
                </a:lnTo>
                <a:lnTo>
                  <a:pt x="267" y="205"/>
                </a:lnTo>
                <a:lnTo>
                  <a:pt x="267" y="213"/>
                </a:lnTo>
                <a:lnTo>
                  <a:pt x="267" y="219"/>
                </a:lnTo>
                <a:lnTo>
                  <a:pt x="265" y="226"/>
                </a:lnTo>
                <a:lnTo>
                  <a:pt x="263" y="234"/>
                </a:lnTo>
                <a:lnTo>
                  <a:pt x="261" y="241"/>
                </a:lnTo>
                <a:lnTo>
                  <a:pt x="261" y="247"/>
                </a:lnTo>
                <a:lnTo>
                  <a:pt x="259" y="255"/>
                </a:lnTo>
                <a:lnTo>
                  <a:pt x="257" y="262"/>
                </a:lnTo>
                <a:lnTo>
                  <a:pt x="257" y="270"/>
                </a:lnTo>
                <a:lnTo>
                  <a:pt x="253" y="278"/>
                </a:lnTo>
                <a:lnTo>
                  <a:pt x="251" y="285"/>
                </a:lnTo>
                <a:lnTo>
                  <a:pt x="249" y="293"/>
                </a:lnTo>
                <a:lnTo>
                  <a:pt x="248" y="300"/>
                </a:lnTo>
                <a:lnTo>
                  <a:pt x="246" y="308"/>
                </a:lnTo>
                <a:lnTo>
                  <a:pt x="244" y="316"/>
                </a:lnTo>
                <a:lnTo>
                  <a:pt x="242" y="323"/>
                </a:lnTo>
                <a:lnTo>
                  <a:pt x="240" y="331"/>
                </a:lnTo>
                <a:lnTo>
                  <a:pt x="240" y="33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2" name="Freeform 26"/>
          <p:cNvSpPr>
            <a:spLocks/>
          </p:cNvSpPr>
          <p:nvPr/>
        </p:nvSpPr>
        <p:spPr bwMode="auto">
          <a:xfrm>
            <a:off x="2338388" y="1549004"/>
            <a:ext cx="100012" cy="208359"/>
          </a:xfrm>
          <a:custGeom>
            <a:avLst/>
            <a:gdLst/>
            <a:ahLst/>
            <a:cxnLst>
              <a:cxn ang="0">
                <a:pos x="97" y="193"/>
              </a:cxn>
              <a:cxn ang="0">
                <a:pos x="91" y="211"/>
              </a:cxn>
              <a:cxn ang="0">
                <a:pos x="84" y="226"/>
              </a:cxn>
              <a:cxn ang="0">
                <a:pos x="78" y="243"/>
              </a:cxn>
              <a:cxn ang="0">
                <a:pos x="72" y="258"/>
              </a:cxn>
              <a:cxn ang="0">
                <a:pos x="67" y="271"/>
              </a:cxn>
              <a:cxn ang="0">
                <a:pos x="61" y="287"/>
              </a:cxn>
              <a:cxn ang="0">
                <a:pos x="55" y="298"/>
              </a:cxn>
              <a:cxn ang="0">
                <a:pos x="49" y="309"/>
              </a:cxn>
              <a:cxn ang="0">
                <a:pos x="44" y="319"/>
              </a:cxn>
              <a:cxn ang="0">
                <a:pos x="34" y="332"/>
              </a:cxn>
              <a:cxn ang="0">
                <a:pos x="25" y="344"/>
              </a:cxn>
              <a:cxn ang="0">
                <a:pos x="15" y="347"/>
              </a:cxn>
              <a:cxn ang="0">
                <a:pos x="8" y="346"/>
              </a:cxn>
              <a:cxn ang="0">
                <a:pos x="4" y="336"/>
              </a:cxn>
              <a:cxn ang="0">
                <a:pos x="2" y="327"/>
              </a:cxn>
              <a:cxn ang="0">
                <a:pos x="0" y="317"/>
              </a:cxn>
              <a:cxn ang="0">
                <a:pos x="0" y="306"/>
              </a:cxn>
              <a:cxn ang="0">
                <a:pos x="2" y="294"/>
              </a:cxn>
              <a:cxn ang="0">
                <a:pos x="4" y="283"/>
              </a:cxn>
              <a:cxn ang="0">
                <a:pos x="4" y="269"/>
              </a:cxn>
              <a:cxn ang="0">
                <a:pos x="6" y="254"/>
              </a:cxn>
              <a:cxn ang="0">
                <a:pos x="10" y="239"/>
              </a:cxn>
              <a:cxn ang="0">
                <a:pos x="13" y="224"/>
              </a:cxn>
              <a:cxn ang="0">
                <a:pos x="17" y="207"/>
              </a:cxn>
              <a:cxn ang="0">
                <a:pos x="23" y="190"/>
              </a:cxn>
              <a:cxn ang="0">
                <a:pos x="29" y="173"/>
              </a:cxn>
              <a:cxn ang="0">
                <a:pos x="34" y="155"/>
              </a:cxn>
              <a:cxn ang="0">
                <a:pos x="40" y="136"/>
              </a:cxn>
              <a:cxn ang="0">
                <a:pos x="46" y="119"/>
              </a:cxn>
              <a:cxn ang="0">
                <a:pos x="51" y="104"/>
              </a:cxn>
              <a:cxn ang="0">
                <a:pos x="57" y="87"/>
              </a:cxn>
              <a:cxn ang="0">
                <a:pos x="63" y="74"/>
              </a:cxn>
              <a:cxn ang="0">
                <a:pos x="69" y="60"/>
              </a:cxn>
              <a:cxn ang="0">
                <a:pos x="74" y="49"/>
              </a:cxn>
              <a:cxn ang="0">
                <a:pos x="82" y="38"/>
              </a:cxn>
              <a:cxn ang="0">
                <a:pos x="88" y="28"/>
              </a:cxn>
              <a:cxn ang="0">
                <a:pos x="95" y="15"/>
              </a:cxn>
              <a:cxn ang="0">
                <a:pos x="107" y="3"/>
              </a:cxn>
              <a:cxn ang="0">
                <a:pos x="114" y="0"/>
              </a:cxn>
              <a:cxn ang="0">
                <a:pos x="122" y="1"/>
              </a:cxn>
              <a:cxn ang="0">
                <a:pos x="126" y="11"/>
              </a:cxn>
              <a:cxn ang="0">
                <a:pos x="127" y="26"/>
              </a:cxn>
              <a:cxn ang="0">
                <a:pos x="127" y="41"/>
              </a:cxn>
              <a:cxn ang="0">
                <a:pos x="127" y="53"/>
              </a:cxn>
              <a:cxn ang="0">
                <a:pos x="126" y="64"/>
              </a:cxn>
              <a:cxn ang="0">
                <a:pos x="124" y="77"/>
              </a:cxn>
              <a:cxn ang="0">
                <a:pos x="122" y="91"/>
              </a:cxn>
              <a:cxn ang="0">
                <a:pos x="118" y="108"/>
              </a:cxn>
              <a:cxn ang="0">
                <a:pos x="114" y="123"/>
              </a:cxn>
              <a:cxn ang="0">
                <a:pos x="110" y="140"/>
              </a:cxn>
              <a:cxn ang="0">
                <a:pos x="107" y="157"/>
              </a:cxn>
              <a:cxn ang="0">
                <a:pos x="101" y="174"/>
              </a:cxn>
              <a:cxn ang="0">
                <a:pos x="99" y="184"/>
              </a:cxn>
            </a:cxnLst>
            <a:rect l="0" t="0" r="r" b="b"/>
            <a:pathLst>
              <a:path w="127" h="349">
                <a:moveTo>
                  <a:pt x="99" y="184"/>
                </a:moveTo>
                <a:lnTo>
                  <a:pt x="97" y="193"/>
                </a:lnTo>
                <a:lnTo>
                  <a:pt x="93" y="201"/>
                </a:lnTo>
                <a:lnTo>
                  <a:pt x="91" y="211"/>
                </a:lnTo>
                <a:lnTo>
                  <a:pt x="88" y="218"/>
                </a:lnTo>
                <a:lnTo>
                  <a:pt x="84" y="226"/>
                </a:lnTo>
                <a:lnTo>
                  <a:pt x="82" y="235"/>
                </a:lnTo>
                <a:lnTo>
                  <a:pt x="78" y="243"/>
                </a:lnTo>
                <a:lnTo>
                  <a:pt x="76" y="252"/>
                </a:lnTo>
                <a:lnTo>
                  <a:pt x="72" y="258"/>
                </a:lnTo>
                <a:lnTo>
                  <a:pt x="69" y="266"/>
                </a:lnTo>
                <a:lnTo>
                  <a:pt x="67" y="271"/>
                </a:lnTo>
                <a:lnTo>
                  <a:pt x="63" y="279"/>
                </a:lnTo>
                <a:lnTo>
                  <a:pt x="61" y="287"/>
                </a:lnTo>
                <a:lnTo>
                  <a:pt x="57" y="292"/>
                </a:lnTo>
                <a:lnTo>
                  <a:pt x="55" y="298"/>
                </a:lnTo>
                <a:lnTo>
                  <a:pt x="51" y="304"/>
                </a:lnTo>
                <a:lnTo>
                  <a:pt x="49" y="309"/>
                </a:lnTo>
                <a:lnTo>
                  <a:pt x="46" y="315"/>
                </a:lnTo>
                <a:lnTo>
                  <a:pt x="44" y="319"/>
                </a:lnTo>
                <a:lnTo>
                  <a:pt x="40" y="325"/>
                </a:lnTo>
                <a:lnTo>
                  <a:pt x="34" y="332"/>
                </a:lnTo>
                <a:lnTo>
                  <a:pt x="30" y="338"/>
                </a:lnTo>
                <a:lnTo>
                  <a:pt x="25" y="344"/>
                </a:lnTo>
                <a:lnTo>
                  <a:pt x="21" y="346"/>
                </a:lnTo>
                <a:lnTo>
                  <a:pt x="15" y="347"/>
                </a:lnTo>
                <a:lnTo>
                  <a:pt x="13" y="349"/>
                </a:lnTo>
                <a:lnTo>
                  <a:pt x="8" y="346"/>
                </a:lnTo>
                <a:lnTo>
                  <a:pt x="6" y="342"/>
                </a:lnTo>
                <a:lnTo>
                  <a:pt x="4" y="336"/>
                </a:lnTo>
                <a:lnTo>
                  <a:pt x="4" y="330"/>
                </a:lnTo>
                <a:lnTo>
                  <a:pt x="2" y="327"/>
                </a:lnTo>
                <a:lnTo>
                  <a:pt x="0" y="321"/>
                </a:lnTo>
                <a:lnTo>
                  <a:pt x="0" y="317"/>
                </a:lnTo>
                <a:lnTo>
                  <a:pt x="0" y="311"/>
                </a:lnTo>
                <a:lnTo>
                  <a:pt x="0" y="306"/>
                </a:lnTo>
                <a:lnTo>
                  <a:pt x="0" y="300"/>
                </a:lnTo>
                <a:lnTo>
                  <a:pt x="2" y="294"/>
                </a:lnTo>
                <a:lnTo>
                  <a:pt x="4" y="290"/>
                </a:lnTo>
                <a:lnTo>
                  <a:pt x="4" y="283"/>
                </a:lnTo>
                <a:lnTo>
                  <a:pt x="4" y="277"/>
                </a:lnTo>
                <a:lnTo>
                  <a:pt x="4" y="269"/>
                </a:lnTo>
                <a:lnTo>
                  <a:pt x="6" y="262"/>
                </a:lnTo>
                <a:lnTo>
                  <a:pt x="6" y="254"/>
                </a:lnTo>
                <a:lnTo>
                  <a:pt x="8" y="247"/>
                </a:lnTo>
                <a:lnTo>
                  <a:pt x="10" y="239"/>
                </a:lnTo>
                <a:lnTo>
                  <a:pt x="13" y="231"/>
                </a:lnTo>
                <a:lnTo>
                  <a:pt x="13" y="224"/>
                </a:lnTo>
                <a:lnTo>
                  <a:pt x="15" y="214"/>
                </a:lnTo>
                <a:lnTo>
                  <a:pt x="17" y="207"/>
                </a:lnTo>
                <a:lnTo>
                  <a:pt x="21" y="199"/>
                </a:lnTo>
                <a:lnTo>
                  <a:pt x="23" y="190"/>
                </a:lnTo>
                <a:lnTo>
                  <a:pt x="27" y="180"/>
                </a:lnTo>
                <a:lnTo>
                  <a:pt x="29" y="173"/>
                </a:lnTo>
                <a:lnTo>
                  <a:pt x="32" y="165"/>
                </a:lnTo>
                <a:lnTo>
                  <a:pt x="34" y="155"/>
                </a:lnTo>
                <a:lnTo>
                  <a:pt x="36" y="146"/>
                </a:lnTo>
                <a:lnTo>
                  <a:pt x="40" y="136"/>
                </a:lnTo>
                <a:lnTo>
                  <a:pt x="42" y="129"/>
                </a:lnTo>
                <a:lnTo>
                  <a:pt x="46" y="119"/>
                </a:lnTo>
                <a:lnTo>
                  <a:pt x="48" y="112"/>
                </a:lnTo>
                <a:lnTo>
                  <a:pt x="51" y="104"/>
                </a:lnTo>
                <a:lnTo>
                  <a:pt x="55" y="96"/>
                </a:lnTo>
                <a:lnTo>
                  <a:pt x="57" y="87"/>
                </a:lnTo>
                <a:lnTo>
                  <a:pt x="61" y="81"/>
                </a:lnTo>
                <a:lnTo>
                  <a:pt x="63" y="74"/>
                </a:lnTo>
                <a:lnTo>
                  <a:pt x="67" y="68"/>
                </a:lnTo>
                <a:lnTo>
                  <a:pt x="69" y="60"/>
                </a:lnTo>
                <a:lnTo>
                  <a:pt x="72" y="55"/>
                </a:lnTo>
                <a:lnTo>
                  <a:pt x="74" y="49"/>
                </a:lnTo>
                <a:lnTo>
                  <a:pt x="78" y="43"/>
                </a:lnTo>
                <a:lnTo>
                  <a:pt x="82" y="38"/>
                </a:lnTo>
                <a:lnTo>
                  <a:pt x="84" y="32"/>
                </a:lnTo>
                <a:lnTo>
                  <a:pt x="88" y="28"/>
                </a:lnTo>
                <a:lnTo>
                  <a:pt x="89" y="24"/>
                </a:lnTo>
                <a:lnTo>
                  <a:pt x="95" y="15"/>
                </a:lnTo>
                <a:lnTo>
                  <a:pt x="101" y="9"/>
                </a:lnTo>
                <a:lnTo>
                  <a:pt x="107" y="3"/>
                </a:lnTo>
                <a:lnTo>
                  <a:pt x="110" y="1"/>
                </a:lnTo>
                <a:lnTo>
                  <a:pt x="114" y="0"/>
                </a:lnTo>
                <a:lnTo>
                  <a:pt x="118" y="0"/>
                </a:lnTo>
                <a:lnTo>
                  <a:pt x="122" y="1"/>
                </a:lnTo>
                <a:lnTo>
                  <a:pt x="124" y="5"/>
                </a:lnTo>
                <a:lnTo>
                  <a:pt x="126" y="11"/>
                </a:lnTo>
                <a:lnTo>
                  <a:pt x="127" y="19"/>
                </a:lnTo>
                <a:lnTo>
                  <a:pt x="127" y="26"/>
                </a:lnTo>
                <a:lnTo>
                  <a:pt x="127" y="36"/>
                </a:lnTo>
                <a:lnTo>
                  <a:pt x="127" y="41"/>
                </a:lnTo>
                <a:lnTo>
                  <a:pt x="127" y="47"/>
                </a:lnTo>
                <a:lnTo>
                  <a:pt x="127" y="53"/>
                </a:lnTo>
                <a:lnTo>
                  <a:pt x="127" y="58"/>
                </a:lnTo>
                <a:lnTo>
                  <a:pt x="126" y="64"/>
                </a:lnTo>
                <a:lnTo>
                  <a:pt x="126" y="70"/>
                </a:lnTo>
                <a:lnTo>
                  <a:pt x="124" y="77"/>
                </a:lnTo>
                <a:lnTo>
                  <a:pt x="124" y="85"/>
                </a:lnTo>
                <a:lnTo>
                  <a:pt x="122" y="91"/>
                </a:lnTo>
                <a:lnTo>
                  <a:pt x="120" y="98"/>
                </a:lnTo>
                <a:lnTo>
                  <a:pt x="118" y="108"/>
                </a:lnTo>
                <a:lnTo>
                  <a:pt x="118" y="115"/>
                </a:lnTo>
                <a:lnTo>
                  <a:pt x="114" y="123"/>
                </a:lnTo>
                <a:lnTo>
                  <a:pt x="112" y="133"/>
                </a:lnTo>
                <a:lnTo>
                  <a:pt x="110" y="140"/>
                </a:lnTo>
                <a:lnTo>
                  <a:pt x="108" y="150"/>
                </a:lnTo>
                <a:lnTo>
                  <a:pt x="107" y="157"/>
                </a:lnTo>
                <a:lnTo>
                  <a:pt x="105" y="167"/>
                </a:lnTo>
                <a:lnTo>
                  <a:pt x="101" y="174"/>
                </a:lnTo>
                <a:lnTo>
                  <a:pt x="99" y="184"/>
                </a:lnTo>
                <a:lnTo>
                  <a:pt x="99" y="184"/>
                </a:lnTo>
                <a:close/>
              </a:path>
            </a:pathLst>
          </a:custGeom>
          <a:solidFill>
            <a:srgbClr val="B3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3" name="Freeform 27"/>
          <p:cNvSpPr>
            <a:spLocks/>
          </p:cNvSpPr>
          <p:nvPr/>
        </p:nvSpPr>
        <p:spPr bwMode="auto">
          <a:xfrm>
            <a:off x="2328863" y="1503760"/>
            <a:ext cx="1735137" cy="887015"/>
          </a:xfrm>
          <a:custGeom>
            <a:avLst/>
            <a:gdLst/>
            <a:ahLst/>
            <a:cxnLst>
              <a:cxn ang="0">
                <a:pos x="243" y="23"/>
              </a:cxn>
              <a:cxn ang="0">
                <a:pos x="382" y="65"/>
              </a:cxn>
              <a:cxn ang="0">
                <a:pos x="534" y="113"/>
              </a:cxn>
              <a:cxn ang="0">
                <a:pos x="650" y="147"/>
              </a:cxn>
              <a:cxn ang="0">
                <a:pos x="722" y="158"/>
              </a:cxn>
              <a:cxn ang="0">
                <a:pos x="872" y="151"/>
              </a:cxn>
              <a:cxn ang="0">
                <a:pos x="1091" y="139"/>
              </a:cxn>
              <a:cxn ang="0">
                <a:pos x="1321" y="126"/>
              </a:cxn>
              <a:cxn ang="0">
                <a:pos x="1503" y="116"/>
              </a:cxn>
              <a:cxn ang="0">
                <a:pos x="1621" y="113"/>
              </a:cxn>
              <a:cxn ang="0">
                <a:pos x="1756" y="107"/>
              </a:cxn>
              <a:cxn ang="0">
                <a:pos x="1893" y="105"/>
              </a:cxn>
              <a:cxn ang="0">
                <a:pos x="2009" y="115"/>
              </a:cxn>
              <a:cxn ang="0">
                <a:pos x="2087" y="137"/>
              </a:cxn>
              <a:cxn ang="0">
                <a:pos x="2154" y="257"/>
              </a:cxn>
              <a:cxn ang="0">
                <a:pos x="2184" y="436"/>
              </a:cxn>
              <a:cxn ang="0">
                <a:pos x="2175" y="653"/>
              </a:cxn>
              <a:cxn ang="0">
                <a:pos x="2125" y="881"/>
              </a:cxn>
              <a:cxn ang="0">
                <a:pos x="2041" y="1103"/>
              </a:cxn>
              <a:cxn ang="0">
                <a:pos x="1937" y="1276"/>
              </a:cxn>
              <a:cxn ang="0">
                <a:pos x="1844" y="1388"/>
              </a:cxn>
              <a:cxn ang="0">
                <a:pos x="1758" y="1455"/>
              </a:cxn>
              <a:cxn ang="0">
                <a:pos x="1682" y="1483"/>
              </a:cxn>
              <a:cxn ang="0">
                <a:pos x="1602" y="1485"/>
              </a:cxn>
              <a:cxn ang="0">
                <a:pos x="1420" y="1369"/>
              </a:cxn>
              <a:cxn ang="0">
                <a:pos x="1133" y="1156"/>
              </a:cxn>
              <a:cxn ang="0">
                <a:pos x="829" y="921"/>
              </a:cxn>
              <a:cxn ang="0">
                <a:pos x="595" y="738"/>
              </a:cxn>
              <a:cxn ang="0">
                <a:pos x="502" y="675"/>
              </a:cxn>
              <a:cxn ang="0">
                <a:pos x="397" y="635"/>
              </a:cxn>
              <a:cxn ang="0">
                <a:pos x="254" y="588"/>
              </a:cxn>
              <a:cxn ang="0">
                <a:pos x="112" y="540"/>
              </a:cxn>
              <a:cxn ang="0">
                <a:pos x="19" y="510"/>
              </a:cxn>
              <a:cxn ang="0">
                <a:pos x="83" y="449"/>
              </a:cxn>
              <a:cxn ang="0">
                <a:pos x="207" y="487"/>
              </a:cxn>
              <a:cxn ang="0">
                <a:pos x="359" y="538"/>
              </a:cxn>
              <a:cxn ang="0">
                <a:pos x="498" y="586"/>
              </a:cxn>
              <a:cxn ang="0">
                <a:pos x="578" y="622"/>
              </a:cxn>
              <a:cxn ang="0">
                <a:pos x="726" y="734"/>
              </a:cxn>
              <a:cxn ang="0">
                <a:pos x="996" y="940"/>
              </a:cxn>
              <a:cxn ang="0">
                <a:pos x="1292" y="1164"/>
              </a:cxn>
              <a:cxn ang="0">
                <a:pos x="1530" y="1337"/>
              </a:cxn>
              <a:cxn ang="0">
                <a:pos x="1633" y="1396"/>
              </a:cxn>
              <a:cxn ang="0">
                <a:pos x="1711" y="1367"/>
              </a:cxn>
              <a:cxn ang="0">
                <a:pos x="1794" y="1297"/>
              </a:cxn>
              <a:cxn ang="0">
                <a:pos x="1887" y="1183"/>
              </a:cxn>
              <a:cxn ang="0">
                <a:pos x="1977" y="1014"/>
              </a:cxn>
              <a:cxn ang="0">
                <a:pos x="2047" y="805"/>
              </a:cxn>
              <a:cxn ang="0">
                <a:pos x="2083" y="607"/>
              </a:cxn>
              <a:cxn ang="0">
                <a:pos x="2087" y="436"/>
              </a:cxn>
              <a:cxn ang="0">
                <a:pos x="2064" y="303"/>
              </a:cxn>
              <a:cxn ang="0">
                <a:pos x="2019" y="219"/>
              </a:cxn>
              <a:cxn ang="0">
                <a:pos x="1848" y="198"/>
              </a:cxn>
              <a:cxn ang="0">
                <a:pos x="1519" y="204"/>
              </a:cxn>
              <a:cxn ang="0">
                <a:pos x="1138" y="225"/>
              </a:cxn>
              <a:cxn ang="0">
                <a:pos x="823" y="244"/>
              </a:cxn>
              <a:cxn ang="0">
                <a:pos x="680" y="246"/>
              </a:cxn>
              <a:cxn ang="0">
                <a:pos x="580" y="219"/>
              </a:cxn>
              <a:cxn ang="0">
                <a:pos x="433" y="173"/>
              </a:cxn>
              <a:cxn ang="0">
                <a:pos x="287" y="128"/>
              </a:cxn>
              <a:cxn ang="0">
                <a:pos x="182" y="94"/>
              </a:cxn>
            </a:cxnLst>
            <a:rect l="0" t="0" r="r" b="b"/>
            <a:pathLst>
              <a:path w="2186" h="1491">
                <a:moveTo>
                  <a:pt x="165" y="0"/>
                </a:moveTo>
                <a:lnTo>
                  <a:pt x="167" y="0"/>
                </a:lnTo>
                <a:lnTo>
                  <a:pt x="171" y="0"/>
                </a:lnTo>
                <a:lnTo>
                  <a:pt x="176" y="2"/>
                </a:lnTo>
                <a:lnTo>
                  <a:pt x="186" y="6"/>
                </a:lnTo>
                <a:lnTo>
                  <a:pt x="192" y="6"/>
                </a:lnTo>
                <a:lnTo>
                  <a:pt x="197" y="8"/>
                </a:lnTo>
                <a:lnTo>
                  <a:pt x="203" y="10"/>
                </a:lnTo>
                <a:lnTo>
                  <a:pt x="211" y="14"/>
                </a:lnTo>
                <a:lnTo>
                  <a:pt x="218" y="16"/>
                </a:lnTo>
                <a:lnTo>
                  <a:pt x="226" y="18"/>
                </a:lnTo>
                <a:lnTo>
                  <a:pt x="233" y="21"/>
                </a:lnTo>
                <a:lnTo>
                  <a:pt x="243" y="23"/>
                </a:lnTo>
                <a:lnTo>
                  <a:pt x="253" y="25"/>
                </a:lnTo>
                <a:lnTo>
                  <a:pt x="262" y="29"/>
                </a:lnTo>
                <a:lnTo>
                  <a:pt x="272" y="31"/>
                </a:lnTo>
                <a:lnTo>
                  <a:pt x="281" y="35"/>
                </a:lnTo>
                <a:lnTo>
                  <a:pt x="291" y="37"/>
                </a:lnTo>
                <a:lnTo>
                  <a:pt x="302" y="40"/>
                </a:lnTo>
                <a:lnTo>
                  <a:pt x="313" y="44"/>
                </a:lnTo>
                <a:lnTo>
                  <a:pt x="323" y="48"/>
                </a:lnTo>
                <a:lnTo>
                  <a:pt x="334" y="50"/>
                </a:lnTo>
                <a:lnTo>
                  <a:pt x="346" y="54"/>
                </a:lnTo>
                <a:lnTo>
                  <a:pt x="357" y="57"/>
                </a:lnTo>
                <a:lnTo>
                  <a:pt x="370" y="61"/>
                </a:lnTo>
                <a:lnTo>
                  <a:pt x="382" y="65"/>
                </a:lnTo>
                <a:lnTo>
                  <a:pt x="393" y="69"/>
                </a:lnTo>
                <a:lnTo>
                  <a:pt x="406" y="73"/>
                </a:lnTo>
                <a:lnTo>
                  <a:pt x="418" y="77"/>
                </a:lnTo>
                <a:lnTo>
                  <a:pt x="429" y="80"/>
                </a:lnTo>
                <a:lnTo>
                  <a:pt x="441" y="84"/>
                </a:lnTo>
                <a:lnTo>
                  <a:pt x="452" y="88"/>
                </a:lnTo>
                <a:lnTo>
                  <a:pt x="465" y="92"/>
                </a:lnTo>
                <a:lnTo>
                  <a:pt x="477" y="94"/>
                </a:lnTo>
                <a:lnTo>
                  <a:pt x="488" y="97"/>
                </a:lnTo>
                <a:lnTo>
                  <a:pt x="500" y="101"/>
                </a:lnTo>
                <a:lnTo>
                  <a:pt x="513" y="105"/>
                </a:lnTo>
                <a:lnTo>
                  <a:pt x="522" y="109"/>
                </a:lnTo>
                <a:lnTo>
                  <a:pt x="534" y="113"/>
                </a:lnTo>
                <a:lnTo>
                  <a:pt x="543" y="115"/>
                </a:lnTo>
                <a:lnTo>
                  <a:pt x="555" y="118"/>
                </a:lnTo>
                <a:lnTo>
                  <a:pt x="564" y="122"/>
                </a:lnTo>
                <a:lnTo>
                  <a:pt x="576" y="126"/>
                </a:lnTo>
                <a:lnTo>
                  <a:pt x="585" y="128"/>
                </a:lnTo>
                <a:lnTo>
                  <a:pt x="597" y="132"/>
                </a:lnTo>
                <a:lnTo>
                  <a:pt x="604" y="134"/>
                </a:lnTo>
                <a:lnTo>
                  <a:pt x="614" y="135"/>
                </a:lnTo>
                <a:lnTo>
                  <a:pt x="621" y="139"/>
                </a:lnTo>
                <a:lnTo>
                  <a:pt x="629" y="143"/>
                </a:lnTo>
                <a:lnTo>
                  <a:pt x="637" y="143"/>
                </a:lnTo>
                <a:lnTo>
                  <a:pt x="644" y="145"/>
                </a:lnTo>
                <a:lnTo>
                  <a:pt x="650" y="147"/>
                </a:lnTo>
                <a:lnTo>
                  <a:pt x="657" y="151"/>
                </a:lnTo>
                <a:lnTo>
                  <a:pt x="663" y="151"/>
                </a:lnTo>
                <a:lnTo>
                  <a:pt x="669" y="153"/>
                </a:lnTo>
                <a:lnTo>
                  <a:pt x="673" y="154"/>
                </a:lnTo>
                <a:lnTo>
                  <a:pt x="676" y="156"/>
                </a:lnTo>
                <a:lnTo>
                  <a:pt x="684" y="158"/>
                </a:lnTo>
                <a:lnTo>
                  <a:pt x="688" y="160"/>
                </a:lnTo>
                <a:lnTo>
                  <a:pt x="690" y="158"/>
                </a:lnTo>
                <a:lnTo>
                  <a:pt x="697" y="158"/>
                </a:lnTo>
                <a:lnTo>
                  <a:pt x="701" y="158"/>
                </a:lnTo>
                <a:lnTo>
                  <a:pt x="709" y="158"/>
                </a:lnTo>
                <a:lnTo>
                  <a:pt x="714" y="158"/>
                </a:lnTo>
                <a:lnTo>
                  <a:pt x="722" y="158"/>
                </a:lnTo>
                <a:lnTo>
                  <a:pt x="728" y="158"/>
                </a:lnTo>
                <a:lnTo>
                  <a:pt x="737" y="158"/>
                </a:lnTo>
                <a:lnTo>
                  <a:pt x="747" y="156"/>
                </a:lnTo>
                <a:lnTo>
                  <a:pt x="756" y="156"/>
                </a:lnTo>
                <a:lnTo>
                  <a:pt x="768" y="156"/>
                </a:lnTo>
                <a:lnTo>
                  <a:pt x="779" y="156"/>
                </a:lnTo>
                <a:lnTo>
                  <a:pt x="791" y="156"/>
                </a:lnTo>
                <a:lnTo>
                  <a:pt x="804" y="156"/>
                </a:lnTo>
                <a:lnTo>
                  <a:pt x="817" y="154"/>
                </a:lnTo>
                <a:lnTo>
                  <a:pt x="829" y="154"/>
                </a:lnTo>
                <a:lnTo>
                  <a:pt x="844" y="153"/>
                </a:lnTo>
                <a:lnTo>
                  <a:pt x="857" y="153"/>
                </a:lnTo>
                <a:lnTo>
                  <a:pt x="872" y="151"/>
                </a:lnTo>
                <a:lnTo>
                  <a:pt x="887" y="151"/>
                </a:lnTo>
                <a:lnTo>
                  <a:pt x="903" y="149"/>
                </a:lnTo>
                <a:lnTo>
                  <a:pt x="920" y="149"/>
                </a:lnTo>
                <a:lnTo>
                  <a:pt x="935" y="147"/>
                </a:lnTo>
                <a:lnTo>
                  <a:pt x="952" y="147"/>
                </a:lnTo>
                <a:lnTo>
                  <a:pt x="969" y="145"/>
                </a:lnTo>
                <a:lnTo>
                  <a:pt x="986" y="145"/>
                </a:lnTo>
                <a:lnTo>
                  <a:pt x="1003" y="143"/>
                </a:lnTo>
                <a:lnTo>
                  <a:pt x="1019" y="143"/>
                </a:lnTo>
                <a:lnTo>
                  <a:pt x="1038" y="143"/>
                </a:lnTo>
                <a:lnTo>
                  <a:pt x="1057" y="143"/>
                </a:lnTo>
                <a:lnTo>
                  <a:pt x="1074" y="139"/>
                </a:lnTo>
                <a:lnTo>
                  <a:pt x="1091" y="139"/>
                </a:lnTo>
                <a:lnTo>
                  <a:pt x="1110" y="137"/>
                </a:lnTo>
                <a:lnTo>
                  <a:pt x="1127" y="137"/>
                </a:lnTo>
                <a:lnTo>
                  <a:pt x="1144" y="135"/>
                </a:lnTo>
                <a:lnTo>
                  <a:pt x="1163" y="135"/>
                </a:lnTo>
                <a:lnTo>
                  <a:pt x="1180" y="134"/>
                </a:lnTo>
                <a:lnTo>
                  <a:pt x="1199" y="134"/>
                </a:lnTo>
                <a:lnTo>
                  <a:pt x="1216" y="132"/>
                </a:lnTo>
                <a:lnTo>
                  <a:pt x="1234" y="130"/>
                </a:lnTo>
                <a:lnTo>
                  <a:pt x="1251" y="130"/>
                </a:lnTo>
                <a:lnTo>
                  <a:pt x="1270" y="130"/>
                </a:lnTo>
                <a:lnTo>
                  <a:pt x="1287" y="128"/>
                </a:lnTo>
                <a:lnTo>
                  <a:pt x="1304" y="128"/>
                </a:lnTo>
                <a:lnTo>
                  <a:pt x="1321" y="126"/>
                </a:lnTo>
                <a:lnTo>
                  <a:pt x="1336" y="126"/>
                </a:lnTo>
                <a:lnTo>
                  <a:pt x="1351" y="124"/>
                </a:lnTo>
                <a:lnTo>
                  <a:pt x="1368" y="124"/>
                </a:lnTo>
                <a:lnTo>
                  <a:pt x="1384" y="122"/>
                </a:lnTo>
                <a:lnTo>
                  <a:pt x="1399" y="122"/>
                </a:lnTo>
                <a:lnTo>
                  <a:pt x="1412" y="122"/>
                </a:lnTo>
                <a:lnTo>
                  <a:pt x="1426" y="120"/>
                </a:lnTo>
                <a:lnTo>
                  <a:pt x="1441" y="120"/>
                </a:lnTo>
                <a:lnTo>
                  <a:pt x="1454" y="120"/>
                </a:lnTo>
                <a:lnTo>
                  <a:pt x="1467" y="118"/>
                </a:lnTo>
                <a:lnTo>
                  <a:pt x="1481" y="118"/>
                </a:lnTo>
                <a:lnTo>
                  <a:pt x="1492" y="116"/>
                </a:lnTo>
                <a:lnTo>
                  <a:pt x="1503" y="116"/>
                </a:lnTo>
                <a:lnTo>
                  <a:pt x="1513" y="116"/>
                </a:lnTo>
                <a:lnTo>
                  <a:pt x="1522" y="116"/>
                </a:lnTo>
                <a:lnTo>
                  <a:pt x="1532" y="116"/>
                </a:lnTo>
                <a:lnTo>
                  <a:pt x="1541" y="116"/>
                </a:lnTo>
                <a:lnTo>
                  <a:pt x="1549" y="116"/>
                </a:lnTo>
                <a:lnTo>
                  <a:pt x="1559" y="115"/>
                </a:lnTo>
                <a:lnTo>
                  <a:pt x="1566" y="115"/>
                </a:lnTo>
                <a:lnTo>
                  <a:pt x="1576" y="115"/>
                </a:lnTo>
                <a:lnTo>
                  <a:pt x="1585" y="115"/>
                </a:lnTo>
                <a:lnTo>
                  <a:pt x="1593" y="113"/>
                </a:lnTo>
                <a:lnTo>
                  <a:pt x="1602" y="113"/>
                </a:lnTo>
                <a:lnTo>
                  <a:pt x="1614" y="113"/>
                </a:lnTo>
                <a:lnTo>
                  <a:pt x="1621" y="113"/>
                </a:lnTo>
                <a:lnTo>
                  <a:pt x="1631" y="111"/>
                </a:lnTo>
                <a:lnTo>
                  <a:pt x="1640" y="111"/>
                </a:lnTo>
                <a:lnTo>
                  <a:pt x="1652" y="111"/>
                </a:lnTo>
                <a:lnTo>
                  <a:pt x="1661" y="111"/>
                </a:lnTo>
                <a:lnTo>
                  <a:pt x="1673" y="109"/>
                </a:lnTo>
                <a:lnTo>
                  <a:pt x="1682" y="109"/>
                </a:lnTo>
                <a:lnTo>
                  <a:pt x="1694" y="109"/>
                </a:lnTo>
                <a:lnTo>
                  <a:pt x="1703" y="109"/>
                </a:lnTo>
                <a:lnTo>
                  <a:pt x="1714" y="109"/>
                </a:lnTo>
                <a:lnTo>
                  <a:pt x="1724" y="107"/>
                </a:lnTo>
                <a:lnTo>
                  <a:pt x="1735" y="107"/>
                </a:lnTo>
                <a:lnTo>
                  <a:pt x="1745" y="107"/>
                </a:lnTo>
                <a:lnTo>
                  <a:pt x="1756" y="107"/>
                </a:lnTo>
                <a:lnTo>
                  <a:pt x="1768" y="107"/>
                </a:lnTo>
                <a:lnTo>
                  <a:pt x="1779" y="107"/>
                </a:lnTo>
                <a:lnTo>
                  <a:pt x="1789" y="105"/>
                </a:lnTo>
                <a:lnTo>
                  <a:pt x="1800" y="105"/>
                </a:lnTo>
                <a:lnTo>
                  <a:pt x="1810" y="105"/>
                </a:lnTo>
                <a:lnTo>
                  <a:pt x="1821" y="105"/>
                </a:lnTo>
                <a:lnTo>
                  <a:pt x="1830" y="105"/>
                </a:lnTo>
                <a:lnTo>
                  <a:pt x="1842" y="105"/>
                </a:lnTo>
                <a:lnTo>
                  <a:pt x="1851" y="105"/>
                </a:lnTo>
                <a:lnTo>
                  <a:pt x="1863" y="105"/>
                </a:lnTo>
                <a:lnTo>
                  <a:pt x="1872" y="105"/>
                </a:lnTo>
                <a:lnTo>
                  <a:pt x="1884" y="105"/>
                </a:lnTo>
                <a:lnTo>
                  <a:pt x="1893" y="105"/>
                </a:lnTo>
                <a:lnTo>
                  <a:pt x="1903" y="105"/>
                </a:lnTo>
                <a:lnTo>
                  <a:pt x="1912" y="105"/>
                </a:lnTo>
                <a:lnTo>
                  <a:pt x="1922" y="105"/>
                </a:lnTo>
                <a:lnTo>
                  <a:pt x="1931" y="107"/>
                </a:lnTo>
                <a:lnTo>
                  <a:pt x="1941" y="107"/>
                </a:lnTo>
                <a:lnTo>
                  <a:pt x="1950" y="107"/>
                </a:lnTo>
                <a:lnTo>
                  <a:pt x="1958" y="107"/>
                </a:lnTo>
                <a:lnTo>
                  <a:pt x="1967" y="109"/>
                </a:lnTo>
                <a:lnTo>
                  <a:pt x="1977" y="109"/>
                </a:lnTo>
                <a:lnTo>
                  <a:pt x="1984" y="111"/>
                </a:lnTo>
                <a:lnTo>
                  <a:pt x="1992" y="111"/>
                </a:lnTo>
                <a:lnTo>
                  <a:pt x="2002" y="113"/>
                </a:lnTo>
                <a:lnTo>
                  <a:pt x="2009" y="115"/>
                </a:lnTo>
                <a:lnTo>
                  <a:pt x="2017" y="115"/>
                </a:lnTo>
                <a:lnTo>
                  <a:pt x="2022" y="116"/>
                </a:lnTo>
                <a:lnTo>
                  <a:pt x="2028" y="116"/>
                </a:lnTo>
                <a:lnTo>
                  <a:pt x="2036" y="118"/>
                </a:lnTo>
                <a:lnTo>
                  <a:pt x="2041" y="120"/>
                </a:lnTo>
                <a:lnTo>
                  <a:pt x="2049" y="122"/>
                </a:lnTo>
                <a:lnTo>
                  <a:pt x="2055" y="122"/>
                </a:lnTo>
                <a:lnTo>
                  <a:pt x="2061" y="126"/>
                </a:lnTo>
                <a:lnTo>
                  <a:pt x="2066" y="126"/>
                </a:lnTo>
                <a:lnTo>
                  <a:pt x="2072" y="128"/>
                </a:lnTo>
                <a:lnTo>
                  <a:pt x="2076" y="130"/>
                </a:lnTo>
                <a:lnTo>
                  <a:pt x="2080" y="134"/>
                </a:lnTo>
                <a:lnTo>
                  <a:pt x="2087" y="137"/>
                </a:lnTo>
                <a:lnTo>
                  <a:pt x="2095" y="143"/>
                </a:lnTo>
                <a:lnTo>
                  <a:pt x="2100" y="149"/>
                </a:lnTo>
                <a:lnTo>
                  <a:pt x="2106" y="156"/>
                </a:lnTo>
                <a:lnTo>
                  <a:pt x="2112" y="166"/>
                </a:lnTo>
                <a:lnTo>
                  <a:pt x="2118" y="173"/>
                </a:lnTo>
                <a:lnTo>
                  <a:pt x="2121" y="183"/>
                </a:lnTo>
                <a:lnTo>
                  <a:pt x="2127" y="192"/>
                </a:lnTo>
                <a:lnTo>
                  <a:pt x="2133" y="202"/>
                </a:lnTo>
                <a:lnTo>
                  <a:pt x="2138" y="213"/>
                </a:lnTo>
                <a:lnTo>
                  <a:pt x="2142" y="223"/>
                </a:lnTo>
                <a:lnTo>
                  <a:pt x="2146" y="234"/>
                </a:lnTo>
                <a:lnTo>
                  <a:pt x="2150" y="246"/>
                </a:lnTo>
                <a:lnTo>
                  <a:pt x="2154" y="257"/>
                </a:lnTo>
                <a:lnTo>
                  <a:pt x="2157" y="269"/>
                </a:lnTo>
                <a:lnTo>
                  <a:pt x="2161" y="282"/>
                </a:lnTo>
                <a:lnTo>
                  <a:pt x="2165" y="295"/>
                </a:lnTo>
                <a:lnTo>
                  <a:pt x="2169" y="308"/>
                </a:lnTo>
                <a:lnTo>
                  <a:pt x="2171" y="322"/>
                </a:lnTo>
                <a:lnTo>
                  <a:pt x="2173" y="335"/>
                </a:lnTo>
                <a:lnTo>
                  <a:pt x="2175" y="348"/>
                </a:lnTo>
                <a:lnTo>
                  <a:pt x="2176" y="364"/>
                </a:lnTo>
                <a:lnTo>
                  <a:pt x="2178" y="377"/>
                </a:lnTo>
                <a:lnTo>
                  <a:pt x="2180" y="390"/>
                </a:lnTo>
                <a:lnTo>
                  <a:pt x="2182" y="405"/>
                </a:lnTo>
                <a:lnTo>
                  <a:pt x="2184" y="423"/>
                </a:lnTo>
                <a:lnTo>
                  <a:pt x="2184" y="436"/>
                </a:lnTo>
                <a:lnTo>
                  <a:pt x="2184" y="453"/>
                </a:lnTo>
                <a:lnTo>
                  <a:pt x="2184" y="468"/>
                </a:lnTo>
                <a:lnTo>
                  <a:pt x="2186" y="485"/>
                </a:lnTo>
                <a:lnTo>
                  <a:pt x="2184" y="500"/>
                </a:lnTo>
                <a:lnTo>
                  <a:pt x="2184" y="518"/>
                </a:lnTo>
                <a:lnTo>
                  <a:pt x="2184" y="535"/>
                </a:lnTo>
                <a:lnTo>
                  <a:pt x="2184" y="552"/>
                </a:lnTo>
                <a:lnTo>
                  <a:pt x="2182" y="567"/>
                </a:lnTo>
                <a:lnTo>
                  <a:pt x="2182" y="584"/>
                </a:lnTo>
                <a:lnTo>
                  <a:pt x="2180" y="601"/>
                </a:lnTo>
                <a:lnTo>
                  <a:pt x="2178" y="618"/>
                </a:lnTo>
                <a:lnTo>
                  <a:pt x="2176" y="635"/>
                </a:lnTo>
                <a:lnTo>
                  <a:pt x="2175" y="653"/>
                </a:lnTo>
                <a:lnTo>
                  <a:pt x="2173" y="670"/>
                </a:lnTo>
                <a:lnTo>
                  <a:pt x="2171" y="689"/>
                </a:lnTo>
                <a:lnTo>
                  <a:pt x="2167" y="706"/>
                </a:lnTo>
                <a:lnTo>
                  <a:pt x="2163" y="721"/>
                </a:lnTo>
                <a:lnTo>
                  <a:pt x="2159" y="740"/>
                </a:lnTo>
                <a:lnTo>
                  <a:pt x="2157" y="757"/>
                </a:lnTo>
                <a:lnTo>
                  <a:pt x="2154" y="774"/>
                </a:lnTo>
                <a:lnTo>
                  <a:pt x="2150" y="793"/>
                </a:lnTo>
                <a:lnTo>
                  <a:pt x="2146" y="810"/>
                </a:lnTo>
                <a:lnTo>
                  <a:pt x="2142" y="829"/>
                </a:lnTo>
                <a:lnTo>
                  <a:pt x="2137" y="846"/>
                </a:lnTo>
                <a:lnTo>
                  <a:pt x="2131" y="864"/>
                </a:lnTo>
                <a:lnTo>
                  <a:pt x="2125" y="881"/>
                </a:lnTo>
                <a:lnTo>
                  <a:pt x="2121" y="900"/>
                </a:lnTo>
                <a:lnTo>
                  <a:pt x="2116" y="917"/>
                </a:lnTo>
                <a:lnTo>
                  <a:pt x="2110" y="934"/>
                </a:lnTo>
                <a:lnTo>
                  <a:pt x="2104" y="951"/>
                </a:lnTo>
                <a:lnTo>
                  <a:pt x="2099" y="968"/>
                </a:lnTo>
                <a:lnTo>
                  <a:pt x="2091" y="985"/>
                </a:lnTo>
                <a:lnTo>
                  <a:pt x="2085" y="1002"/>
                </a:lnTo>
                <a:lnTo>
                  <a:pt x="2078" y="1019"/>
                </a:lnTo>
                <a:lnTo>
                  <a:pt x="2072" y="1037"/>
                </a:lnTo>
                <a:lnTo>
                  <a:pt x="2064" y="1054"/>
                </a:lnTo>
                <a:lnTo>
                  <a:pt x="2057" y="1069"/>
                </a:lnTo>
                <a:lnTo>
                  <a:pt x="2049" y="1086"/>
                </a:lnTo>
                <a:lnTo>
                  <a:pt x="2041" y="1103"/>
                </a:lnTo>
                <a:lnTo>
                  <a:pt x="2032" y="1118"/>
                </a:lnTo>
                <a:lnTo>
                  <a:pt x="2024" y="1134"/>
                </a:lnTo>
                <a:lnTo>
                  <a:pt x="2017" y="1149"/>
                </a:lnTo>
                <a:lnTo>
                  <a:pt x="2009" y="1164"/>
                </a:lnTo>
                <a:lnTo>
                  <a:pt x="2000" y="1177"/>
                </a:lnTo>
                <a:lnTo>
                  <a:pt x="1992" y="1191"/>
                </a:lnTo>
                <a:lnTo>
                  <a:pt x="1984" y="1204"/>
                </a:lnTo>
                <a:lnTo>
                  <a:pt x="1977" y="1217"/>
                </a:lnTo>
                <a:lnTo>
                  <a:pt x="1969" y="1229"/>
                </a:lnTo>
                <a:lnTo>
                  <a:pt x="1960" y="1242"/>
                </a:lnTo>
                <a:lnTo>
                  <a:pt x="1952" y="1253"/>
                </a:lnTo>
                <a:lnTo>
                  <a:pt x="1945" y="1265"/>
                </a:lnTo>
                <a:lnTo>
                  <a:pt x="1937" y="1276"/>
                </a:lnTo>
                <a:lnTo>
                  <a:pt x="1929" y="1288"/>
                </a:lnTo>
                <a:lnTo>
                  <a:pt x="1922" y="1297"/>
                </a:lnTo>
                <a:lnTo>
                  <a:pt x="1916" y="1307"/>
                </a:lnTo>
                <a:lnTo>
                  <a:pt x="1908" y="1316"/>
                </a:lnTo>
                <a:lnTo>
                  <a:pt x="1901" y="1326"/>
                </a:lnTo>
                <a:lnTo>
                  <a:pt x="1893" y="1335"/>
                </a:lnTo>
                <a:lnTo>
                  <a:pt x="1886" y="1345"/>
                </a:lnTo>
                <a:lnTo>
                  <a:pt x="1878" y="1352"/>
                </a:lnTo>
                <a:lnTo>
                  <a:pt x="1872" y="1360"/>
                </a:lnTo>
                <a:lnTo>
                  <a:pt x="1865" y="1367"/>
                </a:lnTo>
                <a:lnTo>
                  <a:pt x="1857" y="1375"/>
                </a:lnTo>
                <a:lnTo>
                  <a:pt x="1849" y="1383"/>
                </a:lnTo>
                <a:lnTo>
                  <a:pt x="1844" y="1388"/>
                </a:lnTo>
                <a:lnTo>
                  <a:pt x="1836" y="1396"/>
                </a:lnTo>
                <a:lnTo>
                  <a:pt x="1829" y="1402"/>
                </a:lnTo>
                <a:lnTo>
                  <a:pt x="1823" y="1407"/>
                </a:lnTo>
                <a:lnTo>
                  <a:pt x="1817" y="1413"/>
                </a:lnTo>
                <a:lnTo>
                  <a:pt x="1810" y="1419"/>
                </a:lnTo>
                <a:lnTo>
                  <a:pt x="1804" y="1424"/>
                </a:lnTo>
                <a:lnTo>
                  <a:pt x="1796" y="1428"/>
                </a:lnTo>
                <a:lnTo>
                  <a:pt x="1791" y="1434"/>
                </a:lnTo>
                <a:lnTo>
                  <a:pt x="1783" y="1438"/>
                </a:lnTo>
                <a:lnTo>
                  <a:pt x="1777" y="1443"/>
                </a:lnTo>
                <a:lnTo>
                  <a:pt x="1770" y="1447"/>
                </a:lnTo>
                <a:lnTo>
                  <a:pt x="1764" y="1451"/>
                </a:lnTo>
                <a:lnTo>
                  <a:pt x="1758" y="1455"/>
                </a:lnTo>
                <a:lnTo>
                  <a:pt x="1753" y="1459"/>
                </a:lnTo>
                <a:lnTo>
                  <a:pt x="1745" y="1461"/>
                </a:lnTo>
                <a:lnTo>
                  <a:pt x="1739" y="1464"/>
                </a:lnTo>
                <a:lnTo>
                  <a:pt x="1734" y="1466"/>
                </a:lnTo>
                <a:lnTo>
                  <a:pt x="1728" y="1470"/>
                </a:lnTo>
                <a:lnTo>
                  <a:pt x="1722" y="1472"/>
                </a:lnTo>
                <a:lnTo>
                  <a:pt x="1716" y="1474"/>
                </a:lnTo>
                <a:lnTo>
                  <a:pt x="1711" y="1476"/>
                </a:lnTo>
                <a:lnTo>
                  <a:pt x="1705" y="1478"/>
                </a:lnTo>
                <a:lnTo>
                  <a:pt x="1699" y="1480"/>
                </a:lnTo>
                <a:lnTo>
                  <a:pt x="1694" y="1481"/>
                </a:lnTo>
                <a:lnTo>
                  <a:pt x="1688" y="1481"/>
                </a:lnTo>
                <a:lnTo>
                  <a:pt x="1682" y="1483"/>
                </a:lnTo>
                <a:lnTo>
                  <a:pt x="1676" y="1485"/>
                </a:lnTo>
                <a:lnTo>
                  <a:pt x="1671" y="1485"/>
                </a:lnTo>
                <a:lnTo>
                  <a:pt x="1667" y="1487"/>
                </a:lnTo>
                <a:lnTo>
                  <a:pt x="1661" y="1489"/>
                </a:lnTo>
                <a:lnTo>
                  <a:pt x="1656" y="1489"/>
                </a:lnTo>
                <a:lnTo>
                  <a:pt x="1650" y="1489"/>
                </a:lnTo>
                <a:lnTo>
                  <a:pt x="1646" y="1489"/>
                </a:lnTo>
                <a:lnTo>
                  <a:pt x="1640" y="1491"/>
                </a:lnTo>
                <a:lnTo>
                  <a:pt x="1631" y="1491"/>
                </a:lnTo>
                <a:lnTo>
                  <a:pt x="1623" y="1491"/>
                </a:lnTo>
                <a:lnTo>
                  <a:pt x="1616" y="1491"/>
                </a:lnTo>
                <a:lnTo>
                  <a:pt x="1612" y="1489"/>
                </a:lnTo>
                <a:lnTo>
                  <a:pt x="1602" y="1485"/>
                </a:lnTo>
                <a:lnTo>
                  <a:pt x="1595" y="1481"/>
                </a:lnTo>
                <a:lnTo>
                  <a:pt x="1585" y="1476"/>
                </a:lnTo>
                <a:lnTo>
                  <a:pt x="1574" y="1470"/>
                </a:lnTo>
                <a:lnTo>
                  <a:pt x="1562" y="1464"/>
                </a:lnTo>
                <a:lnTo>
                  <a:pt x="1551" y="1457"/>
                </a:lnTo>
                <a:lnTo>
                  <a:pt x="1536" y="1447"/>
                </a:lnTo>
                <a:lnTo>
                  <a:pt x="1521" y="1440"/>
                </a:lnTo>
                <a:lnTo>
                  <a:pt x="1507" y="1428"/>
                </a:lnTo>
                <a:lnTo>
                  <a:pt x="1490" y="1419"/>
                </a:lnTo>
                <a:lnTo>
                  <a:pt x="1473" y="1407"/>
                </a:lnTo>
                <a:lnTo>
                  <a:pt x="1456" y="1396"/>
                </a:lnTo>
                <a:lnTo>
                  <a:pt x="1437" y="1383"/>
                </a:lnTo>
                <a:lnTo>
                  <a:pt x="1420" y="1369"/>
                </a:lnTo>
                <a:lnTo>
                  <a:pt x="1401" y="1354"/>
                </a:lnTo>
                <a:lnTo>
                  <a:pt x="1380" y="1341"/>
                </a:lnTo>
                <a:lnTo>
                  <a:pt x="1359" y="1326"/>
                </a:lnTo>
                <a:lnTo>
                  <a:pt x="1338" y="1310"/>
                </a:lnTo>
                <a:lnTo>
                  <a:pt x="1315" y="1293"/>
                </a:lnTo>
                <a:lnTo>
                  <a:pt x="1294" y="1278"/>
                </a:lnTo>
                <a:lnTo>
                  <a:pt x="1272" y="1261"/>
                </a:lnTo>
                <a:lnTo>
                  <a:pt x="1251" y="1246"/>
                </a:lnTo>
                <a:lnTo>
                  <a:pt x="1226" y="1227"/>
                </a:lnTo>
                <a:lnTo>
                  <a:pt x="1205" y="1210"/>
                </a:lnTo>
                <a:lnTo>
                  <a:pt x="1180" y="1191"/>
                </a:lnTo>
                <a:lnTo>
                  <a:pt x="1157" y="1173"/>
                </a:lnTo>
                <a:lnTo>
                  <a:pt x="1133" y="1156"/>
                </a:lnTo>
                <a:lnTo>
                  <a:pt x="1110" y="1137"/>
                </a:lnTo>
                <a:lnTo>
                  <a:pt x="1085" y="1120"/>
                </a:lnTo>
                <a:lnTo>
                  <a:pt x="1062" y="1101"/>
                </a:lnTo>
                <a:lnTo>
                  <a:pt x="1038" y="1082"/>
                </a:lnTo>
                <a:lnTo>
                  <a:pt x="1015" y="1065"/>
                </a:lnTo>
                <a:lnTo>
                  <a:pt x="990" y="1044"/>
                </a:lnTo>
                <a:lnTo>
                  <a:pt x="967" y="1027"/>
                </a:lnTo>
                <a:lnTo>
                  <a:pt x="943" y="1008"/>
                </a:lnTo>
                <a:lnTo>
                  <a:pt x="920" y="989"/>
                </a:lnTo>
                <a:lnTo>
                  <a:pt x="897" y="972"/>
                </a:lnTo>
                <a:lnTo>
                  <a:pt x="874" y="955"/>
                </a:lnTo>
                <a:lnTo>
                  <a:pt x="851" y="938"/>
                </a:lnTo>
                <a:lnTo>
                  <a:pt x="829" y="921"/>
                </a:lnTo>
                <a:lnTo>
                  <a:pt x="808" y="904"/>
                </a:lnTo>
                <a:lnTo>
                  <a:pt x="789" y="886"/>
                </a:lnTo>
                <a:lnTo>
                  <a:pt x="766" y="869"/>
                </a:lnTo>
                <a:lnTo>
                  <a:pt x="747" y="854"/>
                </a:lnTo>
                <a:lnTo>
                  <a:pt x="726" y="839"/>
                </a:lnTo>
                <a:lnTo>
                  <a:pt x="709" y="826"/>
                </a:lnTo>
                <a:lnTo>
                  <a:pt x="690" y="810"/>
                </a:lnTo>
                <a:lnTo>
                  <a:pt x="673" y="797"/>
                </a:lnTo>
                <a:lnTo>
                  <a:pt x="656" y="784"/>
                </a:lnTo>
                <a:lnTo>
                  <a:pt x="638" y="772"/>
                </a:lnTo>
                <a:lnTo>
                  <a:pt x="623" y="759"/>
                </a:lnTo>
                <a:lnTo>
                  <a:pt x="608" y="750"/>
                </a:lnTo>
                <a:lnTo>
                  <a:pt x="595" y="738"/>
                </a:lnTo>
                <a:lnTo>
                  <a:pt x="583" y="729"/>
                </a:lnTo>
                <a:lnTo>
                  <a:pt x="570" y="721"/>
                </a:lnTo>
                <a:lnTo>
                  <a:pt x="560" y="713"/>
                </a:lnTo>
                <a:lnTo>
                  <a:pt x="549" y="706"/>
                </a:lnTo>
                <a:lnTo>
                  <a:pt x="541" y="700"/>
                </a:lnTo>
                <a:lnTo>
                  <a:pt x="534" y="694"/>
                </a:lnTo>
                <a:lnTo>
                  <a:pt x="528" y="689"/>
                </a:lnTo>
                <a:lnTo>
                  <a:pt x="522" y="687"/>
                </a:lnTo>
                <a:lnTo>
                  <a:pt x="519" y="685"/>
                </a:lnTo>
                <a:lnTo>
                  <a:pt x="515" y="681"/>
                </a:lnTo>
                <a:lnTo>
                  <a:pt x="511" y="679"/>
                </a:lnTo>
                <a:lnTo>
                  <a:pt x="505" y="677"/>
                </a:lnTo>
                <a:lnTo>
                  <a:pt x="502" y="675"/>
                </a:lnTo>
                <a:lnTo>
                  <a:pt x="494" y="673"/>
                </a:lnTo>
                <a:lnTo>
                  <a:pt x="488" y="670"/>
                </a:lnTo>
                <a:lnTo>
                  <a:pt x="483" y="668"/>
                </a:lnTo>
                <a:lnTo>
                  <a:pt x="475" y="666"/>
                </a:lnTo>
                <a:lnTo>
                  <a:pt x="467" y="662"/>
                </a:lnTo>
                <a:lnTo>
                  <a:pt x="460" y="658"/>
                </a:lnTo>
                <a:lnTo>
                  <a:pt x="450" y="656"/>
                </a:lnTo>
                <a:lnTo>
                  <a:pt x="443" y="653"/>
                </a:lnTo>
                <a:lnTo>
                  <a:pt x="433" y="649"/>
                </a:lnTo>
                <a:lnTo>
                  <a:pt x="424" y="647"/>
                </a:lnTo>
                <a:lnTo>
                  <a:pt x="416" y="643"/>
                </a:lnTo>
                <a:lnTo>
                  <a:pt x="406" y="639"/>
                </a:lnTo>
                <a:lnTo>
                  <a:pt x="397" y="635"/>
                </a:lnTo>
                <a:lnTo>
                  <a:pt x="386" y="632"/>
                </a:lnTo>
                <a:lnTo>
                  <a:pt x="376" y="628"/>
                </a:lnTo>
                <a:lnTo>
                  <a:pt x="365" y="624"/>
                </a:lnTo>
                <a:lnTo>
                  <a:pt x="353" y="620"/>
                </a:lnTo>
                <a:lnTo>
                  <a:pt x="344" y="616"/>
                </a:lnTo>
                <a:lnTo>
                  <a:pt x="332" y="613"/>
                </a:lnTo>
                <a:lnTo>
                  <a:pt x="321" y="609"/>
                </a:lnTo>
                <a:lnTo>
                  <a:pt x="310" y="605"/>
                </a:lnTo>
                <a:lnTo>
                  <a:pt x="300" y="601"/>
                </a:lnTo>
                <a:lnTo>
                  <a:pt x="289" y="597"/>
                </a:lnTo>
                <a:lnTo>
                  <a:pt x="277" y="594"/>
                </a:lnTo>
                <a:lnTo>
                  <a:pt x="266" y="592"/>
                </a:lnTo>
                <a:lnTo>
                  <a:pt x="254" y="588"/>
                </a:lnTo>
                <a:lnTo>
                  <a:pt x="243" y="584"/>
                </a:lnTo>
                <a:lnTo>
                  <a:pt x="232" y="580"/>
                </a:lnTo>
                <a:lnTo>
                  <a:pt x="220" y="577"/>
                </a:lnTo>
                <a:lnTo>
                  <a:pt x="209" y="573"/>
                </a:lnTo>
                <a:lnTo>
                  <a:pt x="197" y="569"/>
                </a:lnTo>
                <a:lnTo>
                  <a:pt x="186" y="565"/>
                </a:lnTo>
                <a:lnTo>
                  <a:pt x="175" y="561"/>
                </a:lnTo>
                <a:lnTo>
                  <a:pt x="163" y="557"/>
                </a:lnTo>
                <a:lnTo>
                  <a:pt x="154" y="554"/>
                </a:lnTo>
                <a:lnTo>
                  <a:pt x="144" y="550"/>
                </a:lnTo>
                <a:lnTo>
                  <a:pt x="133" y="546"/>
                </a:lnTo>
                <a:lnTo>
                  <a:pt x="123" y="544"/>
                </a:lnTo>
                <a:lnTo>
                  <a:pt x="112" y="540"/>
                </a:lnTo>
                <a:lnTo>
                  <a:pt x="104" y="537"/>
                </a:lnTo>
                <a:lnTo>
                  <a:pt x="95" y="535"/>
                </a:lnTo>
                <a:lnTo>
                  <a:pt x="87" y="531"/>
                </a:lnTo>
                <a:lnTo>
                  <a:pt x="78" y="529"/>
                </a:lnTo>
                <a:lnTo>
                  <a:pt x="70" y="527"/>
                </a:lnTo>
                <a:lnTo>
                  <a:pt x="62" y="523"/>
                </a:lnTo>
                <a:lnTo>
                  <a:pt x="55" y="521"/>
                </a:lnTo>
                <a:lnTo>
                  <a:pt x="47" y="519"/>
                </a:lnTo>
                <a:lnTo>
                  <a:pt x="40" y="518"/>
                </a:lnTo>
                <a:lnTo>
                  <a:pt x="34" y="514"/>
                </a:lnTo>
                <a:lnTo>
                  <a:pt x="28" y="514"/>
                </a:lnTo>
                <a:lnTo>
                  <a:pt x="22" y="512"/>
                </a:lnTo>
                <a:lnTo>
                  <a:pt x="19" y="510"/>
                </a:lnTo>
                <a:lnTo>
                  <a:pt x="9" y="508"/>
                </a:lnTo>
                <a:lnTo>
                  <a:pt x="5" y="506"/>
                </a:lnTo>
                <a:lnTo>
                  <a:pt x="2" y="504"/>
                </a:lnTo>
                <a:lnTo>
                  <a:pt x="0" y="504"/>
                </a:lnTo>
                <a:lnTo>
                  <a:pt x="40" y="436"/>
                </a:lnTo>
                <a:lnTo>
                  <a:pt x="40" y="436"/>
                </a:lnTo>
                <a:lnTo>
                  <a:pt x="43" y="436"/>
                </a:lnTo>
                <a:lnTo>
                  <a:pt x="51" y="438"/>
                </a:lnTo>
                <a:lnTo>
                  <a:pt x="60" y="442"/>
                </a:lnTo>
                <a:lnTo>
                  <a:pt x="64" y="443"/>
                </a:lnTo>
                <a:lnTo>
                  <a:pt x="70" y="445"/>
                </a:lnTo>
                <a:lnTo>
                  <a:pt x="76" y="447"/>
                </a:lnTo>
                <a:lnTo>
                  <a:pt x="83" y="449"/>
                </a:lnTo>
                <a:lnTo>
                  <a:pt x="91" y="451"/>
                </a:lnTo>
                <a:lnTo>
                  <a:pt x="99" y="455"/>
                </a:lnTo>
                <a:lnTo>
                  <a:pt x="106" y="457"/>
                </a:lnTo>
                <a:lnTo>
                  <a:pt x="116" y="461"/>
                </a:lnTo>
                <a:lnTo>
                  <a:pt x="123" y="462"/>
                </a:lnTo>
                <a:lnTo>
                  <a:pt x="133" y="464"/>
                </a:lnTo>
                <a:lnTo>
                  <a:pt x="142" y="468"/>
                </a:lnTo>
                <a:lnTo>
                  <a:pt x="154" y="470"/>
                </a:lnTo>
                <a:lnTo>
                  <a:pt x="163" y="474"/>
                </a:lnTo>
                <a:lnTo>
                  <a:pt x="173" y="478"/>
                </a:lnTo>
                <a:lnTo>
                  <a:pt x="184" y="480"/>
                </a:lnTo>
                <a:lnTo>
                  <a:pt x="195" y="485"/>
                </a:lnTo>
                <a:lnTo>
                  <a:pt x="207" y="487"/>
                </a:lnTo>
                <a:lnTo>
                  <a:pt x="216" y="493"/>
                </a:lnTo>
                <a:lnTo>
                  <a:pt x="228" y="495"/>
                </a:lnTo>
                <a:lnTo>
                  <a:pt x="241" y="499"/>
                </a:lnTo>
                <a:lnTo>
                  <a:pt x="253" y="502"/>
                </a:lnTo>
                <a:lnTo>
                  <a:pt x="264" y="506"/>
                </a:lnTo>
                <a:lnTo>
                  <a:pt x="277" y="510"/>
                </a:lnTo>
                <a:lnTo>
                  <a:pt x="289" y="516"/>
                </a:lnTo>
                <a:lnTo>
                  <a:pt x="300" y="518"/>
                </a:lnTo>
                <a:lnTo>
                  <a:pt x="313" y="523"/>
                </a:lnTo>
                <a:lnTo>
                  <a:pt x="323" y="525"/>
                </a:lnTo>
                <a:lnTo>
                  <a:pt x="336" y="531"/>
                </a:lnTo>
                <a:lnTo>
                  <a:pt x="348" y="535"/>
                </a:lnTo>
                <a:lnTo>
                  <a:pt x="359" y="538"/>
                </a:lnTo>
                <a:lnTo>
                  <a:pt x="370" y="542"/>
                </a:lnTo>
                <a:lnTo>
                  <a:pt x="384" y="546"/>
                </a:lnTo>
                <a:lnTo>
                  <a:pt x="393" y="550"/>
                </a:lnTo>
                <a:lnTo>
                  <a:pt x="405" y="554"/>
                </a:lnTo>
                <a:lnTo>
                  <a:pt x="416" y="557"/>
                </a:lnTo>
                <a:lnTo>
                  <a:pt x="427" y="561"/>
                </a:lnTo>
                <a:lnTo>
                  <a:pt x="437" y="565"/>
                </a:lnTo>
                <a:lnTo>
                  <a:pt x="448" y="569"/>
                </a:lnTo>
                <a:lnTo>
                  <a:pt x="460" y="573"/>
                </a:lnTo>
                <a:lnTo>
                  <a:pt x="469" y="577"/>
                </a:lnTo>
                <a:lnTo>
                  <a:pt x="479" y="580"/>
                </a:lnTo>
                <a:lnTo>
                  <a:pt x="488" y="584"/>
                </a:lnTo>
                <a:lnTo>
                  <a:pt x="498" y="586"/>
                </a:lnTo>
                <a:lnTo>
                  <a:pt x="505" y="590"/>
                </a:lnTo>
                <a:lnTo>
                  <a:pt x="513" y="594"/>
                </a:lnTo>
                <a:lnTo>
                  <a:pt x="521" y="596"/>
                </a:lnTo>
                <a:lnTo>
                  <a:pt x="528" y="599"/>
                </a:lnTo>
                <a:lnTo>
                  <a:pt x="536" y="601"/>
                </a:lnTo>
                <a:lnTo>
                  <a:pt x="541" y="603"/>
                </a:lnTo>
                <a:lnTo>
                  <a:pt x="547" y="607"/>
                </a:lnTo>
                <a:lnTo>
                  <a:pt x="553" y="607"/>
                </a:lnTo>
                <a:lnTo>
                  <a:pt x="559" y="611"/>
                </a:lnTo>
                <a:lnTo>
                  <a:pt x="566" y="615"/>
                </a:lnTo>
                <a:lnTo>
                  <a:pt x="572" y="618"/>
                </a:lnTo>
                <a:lnTo>
                  <a:pt x="574" y="618"/>
                </a:lnTo>
                <a:lnTo>
                  <a:pt x="578" y="622"/>
                </a:lnTo>
                <a:lnTo>
                  <a:pt x="583" y="624"/>
                </a:lnTo>
                <a:lnTo>
                  <a:pt x="591" y="630"/>
                </a:lnTo>
                <a:lnTo>
                  <a:pt x="597" y="635"/>
                </a:lnTo>
                <a:lnTo>
                  <a:pt x="606" y="641"/>
                </a:lnTo>
                <a:lnTo>
                  <a:pt x="616" y="649"/>
                </a:lnTo>
                <a:lnTo>
                  <a:pt x="627" y="658"/>
                </a:lnTo>
                <a:lnTo>
                  <a:pt x="638" y="666"/>
                </a:lnTo>
                <a:lnTo>
                  <a:pt x="650" y="675"/>
                </a:lnTo>
                <a:lnTo>
                  <a:pt x="663" y="687"/>
                </a:lnTo>
                <a:lnTo>
                  <a:pt x="678" y="698"/>
                </a:lnTo>
                <a:lnTo>
                  <a:pt x="694" y="710"/>
                </a:lnTo>
                <a:lnTo>
                  <a:pt x="711" y="721"/>
                </a:lnTo>
                <a:lnTo>
                  <a:pt x="726" y="734"/>
                </a:lnTo>
                <a:lnTo>
                  <a:pt x="745" y="748"/>
                </a:lnTo>
                <a:lnTo>
                  <a:pt x="762" y="761"/>
                </a:lnTo>
                <a:lnTo>
                  <a:pt x="783" y="776"/>
                </a:lnTo>
                <a:lnTo>
                  <a:pt x="802" y="789"/>
                </a:lnTo>
                <a:lnTo>
                  <a:pt x="821" y="807"/>
                </a:lnTo>
                <a:lnTo>
                  <a:pt x="842" y="820"/>
                </a:lnTo>
                <a:lnTo>
                  <a:pt x="863" y="835"/>
                </a:lnTo>
                <a:lnTo>
                  <a:pt x="884" y="852"/>
                </a:lnTo>
                <a:lnTo>
                  <a:pt x="907" y="869"/>
                </a:lnTo>
                <a:lnTo>
                  <a:pt x="927" y="886"/>
                </a:lnTo>
                <a:lnTo>
                  <a:pt x="950" y="904"/>
                </a:lnTo>
                <a:lnTo>
                  <a:pt x="973" y="921"/>
                </a:lnTo>
                <a:lnTo>
                  <a:pt x="996" y="940"/>
                </a:lnTo>
                <a:lnTo>
                  <a:pt x="1019" y="955"/>
                </a:lnTo>
                <a:lnTo>
                  <a:pt x="1041" y="974"/>
                </a:lnTo>
                <a:lnTo>
                  <a:pt x="1066" y="991"/>
                </a:lnTo>
                <a:lnTo>
                  <a:pt x="1089" y="1010"/>
                </a:lnTo>
                <a:lnTo>
                  <a:pt x="1112" y="1027"/>
                </a:lnTo>
                <a:lnTo>
                  <a:pt x="1135" y="1044"/>
                </a:lnTo>
                <a:lnTo>
                  <a:pt x="1157" y="1059"/>
                </a:lnTo>
                <a:lnTo>
                  <a:pt x="1182" y="1078"/>
                </a:lnTo>
                <a:lnTo>
                  <a:pt x="1205" y="1096"/>
                </a:lnTo>
                <a:lnTo>
                  <a:pt x="1226" y="1113"/>
                </a:lnTo>
                <a:lnTo>
                  <a:pt x="1249" y="1130"/>
                </a:lnTo>
                <a:lnTo>
                  <a:pt x="1272" y="1147"/>
                </a:lnTo>
                <a:lnTo>
                  <a:pt x="1292" y="1164"/>
                </a:lnTo>
                <a:lnTo>
                  <a:pt x="1315" y="1179"/>
                </a:lnTo>
                <a:lnTo>
                  <a:pt x="1334" y="1194"/>
                </a:lnTo>
                <a:lnTo>
                  <a:pt x="1357" y="1210"/>
                </a:lnTo>
                <a:lnTo>
                  <a:pt x="1376" y="1225"/>
                </a:lnTo>
                <a:lnTo>
                  <a:pt x="1397" y="1240"/>
                </a:lnTo>
                <a:lnTo>
                  <a:pt x="1416" y="1255"/>
                </a:lnTo>
                <a:lnTo>
                  <a:pt x="1435" y="1269"/>
                </a:lnTo>
                <a:lnTo>
                  <a:pt x="1452" y="1282"/>
                </a:lnTo>
                <a:lnTo>
                  <a:pt x="1469" y="1293"/>
                </a:lnTo>
                <a:lnTo>
                  <a:pt x="1484" y="1305"/>
                </a:lnTo>
                <a:lnTo>
                  <a:pt x="1502" y="1318"/>
                </a:lnTo>
                <a:lnTo>
                  <a:pt x="1515" y="1327"/>
                </a:lnTo>
                <a:lnTo>
                  <a:pt x="1530" y="1337"/>
                </a:lnTo>
                <a:lnTo>
                  <a:pt x="1543" y="1346"/>
                </a:lnTo>
                <a:lnTo>
                  <a:pt x="1557" y="1356"/>
                </a:lnTo>
                <a:lnTo>
                  <a:pt x="1566" y="1364"/>
                </a:lnTo>
                <a:lnTo>
                  <a:pt x="1578" y="1371"/>
                </a:lnTo>
                <a:lnTo>
                  <a:pt x="1585" y="1377"/>
                </a:lnTo>
                <a:lnTo>
                  <a:pt x="1595" y="1383"/>
                </a:lnTo>
                <a:lnTo>
                  <a:pt x="1600" y="1386"/>
                </a:lnTo>
                <a:lnTo>
                  <a:pt x="1608" y="1390"/>
                </a:lnTo>
                <a:lnTo>
                  <a:pt x="1612" y="1392"/>
                </a:lnTo>
                <a:lnTo>
                  <a:pt x="1616" y="1396"/>
                </a:lnTo>
                <a:lnTo>
                  <a:pt x="1621" y="1396"/>
                </a:lnTo>
                <a:lnTo>
                  <a:pt x="1627" y="1398"/>
                </a:lnTo>
                <a:lnTo>
                  <a:pt x="1633" y="1396"/>
                </a:lnTo>
                <a:lnTo>
                  <a:pt x="1642" y="1396"/>
                </a:lnTo>
                <a:lnTo>
                  <a:pt x="1650" y="1394"/>
                </a:lnTo>
                <a:lnTo>
                  <a:pt x="1659" y="1392"/>
                </a:lnTo>
                <a:lnTo>
                  <a:pt x="1663" y="1390"/>
                </a:lnTo>
                <a:lnTo>
                  <a:pt x="1669" y="1388"/>
                </a:lnTo>
                <a:lnTo>
                  <a:pt x="1675" y="1386"/>
                </a:lnTo>
                <a:lnTo>
                  <a:pt x="1680" y="1385"/>
                </a:lnTo>
                <a:lnTo>
                  <a:pt x="1684" y="1383"/>
                </a:lnTo>
                <a:lnTo>
                  <a:pt x="1690" y="1379"/>
                </a:lnTo>
                <a:lnTo>
                  <a:pt x="1695" y="1377"/>
                </a:lnTo>
                <a:lnTo>
                  <a:pt x="1701" y="1373"/>
                </a:lnTo>
                <a:lnTo>
                  <a:pt x="1707" y="1369"/>
                </a:lnTo>
                <a:lnTo>
                  <a:pt x="1711" y="1367"/>
                </a:lnTo>
                <a:lnTo>
                  <a:pt x="1718" y="1364"/>
                </a:lnTo>
                <a:lnTo>
                  <a:pt x="1724" y="1360"/>
                </a:lnTo>
                <a:lnTo>
                  <a:pt x="1730" y="1354"/>
                </a:lnTo>
                <a:lnTo>
                  <a:pt x="1735" y="1350"/>
                </a:lnTo>
                <a:lnTo>
                  <a:pt x="1741" y="1345"/>
                </a:lnTo>
                <a:lnTo>
                  <a:pt x="1749" y="1341"/>
                </a:lnTo>
                <a:lnTo>
                  <a:pt x="1754" y="1335"/>
                </a:lnTo>
                <a:lnTo>
                  <a:pt x="1762" y="1329"/>
                </a:lnTo>
                <a:lnTo>
                  <a:pt x="1768" y="1324"/>
                </a:lnTo>
                <a:lnTo>
                  <a:pt x="1775" y="1318"/>
                </a:lnTo>
                <a:lnTo>
                  <a:pt x="1781" y="1310"/>
                </a:lnTo>
                <a:lnTo>
                  <a:pt x="1789" y="1305"/>
                </a:lnTo>
                <a:lnTo>
                  <a:pt x="1794" y="1297"/>
                </a:lnTo>
                <a:lnTo>
                  <a:pt x="1802" y="1291"/>
                </a:lnTo>
                <a:lnTo>
                  <a:pt x="1810" y="1284"/>
                </a:lnTo>
                <a:lnTo>
                  <a:pt x="1817" y="1276"/>
                </a:lnTo>
                <a:lnTo>
                  <a:pt x="1823" y="1267"/>
                </a:lnTo>
                <a:lnTo>
                  <a:pt x="1830" y="1259"/>
                </a:lnTo>
                <a:lnTo>
                  <a:pt x="1836" y="1250"/>
                </a:lnTo>
                <a:lnTo>
                  <a:pt x="1844" y="1242"/>
                </a:lnTo>
                <a:lnTo>
                  <a:pt x="1851" y="1232"/>
                </a:lnTo>
                <a:lnTo>
                  <a:pt x="1859" y="1223"/>
                </a:lnTo>
                <a:lnTo>
                  <a:pt x="1865" y="1212"/>
                </a:lnTo>
                <a:lnTo>
                  <a:pt x="1872" y="1202"/>
                </a:lnTo>
                <a:lnTo>
                  <a:pt x="1880" y="1192"/>
                </a:lnTo>
                <a:lnTo>
                  <a:pt x="1887" y="1183"/>
                </a:lnTo>
                <a:lnTo>
                  <a:pt x="1895" y="1172"/>
                </a:lnTo>
                <a:lnTo>
                  <a:pt x="1901" y="1160"/>
                </a:lnTo>
                <a:lnTo>
                  <a:pt x="1908" y="1147"/>
                </a:lnTo>
                <a:lnTo>
                  <a:pt x="1916" y="1135"/>
                </a:lnTo>
                <a:lnTo>
                  <a:pt x="1922" y="1122"/>
                </a:lnTo>
                <a:lnTo>
                  <a:pt x="1929" y="1111"/>
                </a:lnTo>
                <a:lnTo>
                  <a:pt x="1935" y="1097"/>
                </a:lnTo>
                <a:lnTo>
                  <a:pt x="1943" y="1084"/>
                </a:lnTo>
                <a:lnTo>
                  <a:pt x="1950" y="1071"/>
                </a:lnTo>
                <a:lnTo>
                  <a:pt x="1956" y="1058"/>
                </a:lnTo>
                <a:lnTo>
                  <a:pt x="1964" y="1042"/>
                </a:lnTo>
                <a:lnTo>
                  <a:pt x="1971" y="1029"/>
                </a:lnTo>
                <a:lnTo>
                  <a:pt x="1977" y="1014"/>
                </a:lnTo>
                <a:lnTo>
                  <a:pt x="1984" y="999"/>
                </a:lnTo>
                <a:lnTo>
                  <a:pt x="1990" y="981"/>
                </a:lnTo>
                <a:lnTo>
                  <a:pt x="1998" y="966"/>
                </a:lnTo>
                <a:lnTo>
                  <a:pt x="2003" y="951"/>
                </a:lnTo>
                <a:lnTo>
                  <a:pt x="2009" y="934"/>
                </a:lnTo>
                <a:lnTo>
                  <a:pt x="2015" y="919"/>
                </a:lnTo>
                <a:lnTo>
                  <a:pt x="2021" y="902"/>
                </a:lnTo>
                <a:lnTo>
                  <a:pt x="2024" y="885"/>
                </a:lnTo>
                <a:lnTo>
                  <a:pt x="2030" y="869"/>
                </a:lnTo>
                <a:lnTo>
                  <a:pt x="2036" y="852"/>
                </a:lnTo>
                <a:lnTo>
                  <a:pt x="2040" y="837"/>
                </a:lnTo>
                <a:lnTo>
                  <a:pt x="2043" y="820"/>
                </a:lnTo>
                <a:lnTo>
                  <a:pt x="2047" y="805"/>
                </a:lnTo>
                <a:lnTo>
                  <a:pt x="2051" y="788"/>
                </a:lnTo>
                <a:lnTo>
                  <a:pt x="2057" y="772"/>
                </a:lnTo>
                <a:lnTo>
                  <a:pt x="2059" y="757"/>
                </a:lnTo>
                <a:lnTo>
                  <a:pt x="2062" y="742"/>
                </a:lnTo>
                <a:lnTo>
                  <a:pt x="2066" y="725"/>
                </a:lnTo>
                <a:lnTo>
                  <a:pt x="2070" y="711"/>
                </a:lnTo>
                <a:lnTo>
                  <a:pt x="2072" y="696"/>
                </a:lnTo>
                <a:lnTo>
                  <a:pt x="2074" y="681"/>
                </a:lnTo>
                <a:lnTo>
                  <a:pt x="2076" y="666"/>
                </a:lnTo>
                <a:lnTo>
                  <a:pt x="2078" y="651"/>
                </a:lnTo>
                <a:lnTo>
                  <a:pt x="2080" y="635"/>
                </a:lnTo>
                <a:lnTo>
                  <a:pt x="2081" y="620"/>
                </a:lnTo>
                <a:lnTo>
                  <a:pt x="2083" y="607"/>
                </a:lnTo>
                <a:lnTo>
                  <a:pt x="2085" y="594"/>
                </a:lnTo>
                <a:lnTo>
                  <a:pt x="2085" y="578"/>
                </a:lnTo>
                <a:lnTo>
                  <a:pt x="2087" y="565"/>
                </a:lnTo>
                <a:lnTo>
                  <a:pt x="2087" y="550"/>
                </a:lnTo>
                <a:lnTo>
                  <a:pt x="2089" y="537"/>
                </a:lnTo>
                <a:lnTo>
                  <a:pt x="2089" y="523"/>
                </a:lnTo>
                <a:lnTo>
                  <a:pt x="2089" y="510"/>
                </a:lnTo>
                <a:lnTo>
                  <a:pt x="2089" y="497"/>
                </a:lnTo>
                <a:lnTo>
                  <a:pt x="2089" y="485"/>
                </a:lnTo>
                <a:lnTo>
                  <a:pt x="2089" y="472"/>
                </a:lnTo>
                <a:lnTo>
                  <a:pt x="2087" y="461"/>
                </a:lnTo>
                <a:lnTo>
                  <a:pt x="2087" y="447"/>
                </a:lnTo>
                <a:lnTo>
                  <a:pt x="2087" y="436"/>
                </a:lnTo>
                <a:lnTo>
                  <a:pt x="2085" y="423"/>
                </a:lnTo>
                <a:lnTo>
                  <a:pt x="2085" y="411"/>
                </a:lnTo>
                <a:lnTo>
                  <a:pt x="2083" y="400"/>
                </a:lnTo>
                <a:lnTo>
                  <a:pt x="2083" y="390"/>
                </a:lnTo>
                <a:lnTo>
                  <a:pt x="2081" y="379"/>
                </a:lnTo>
                <a:lnTo>
                  <a:pt x="2080" y="367"/>
                </a:lnTo>
                <a:lnTo>
                  <a:pt x="2078" y="358"/>
                </a:lnTo>
                <a:lnTo>
                  <a:pt x="2076" y="348"/>
                </a:lnTo>
                <a:lnTo>
                  <a:pt x="2074" y="339"/>
                </a:lnTo>
                <a:lnTo>
                  <a:pt x="2072" y="329"/>
                </a:lnTo>
                <a:lnTo>
                  <a:pt x="2070" y="320"/>
                </a:lnTo>
                <a:lnTo>
                  <a:pt x="2068" y="312"/>
                </a:lnTo>
                <a:lnTo>
                  <a:pt x="2064" y="303"/>
                </a:lnTo>
                <a:lnTo>
                  <a:pt x="2062" y="295"/>
                </a:lnTo>
                <a:lnTo>
                  <a:pt x="2059" y="286"/>
                </a:lnTo>
                <a:lnTo>
                  <a:pt x="2057" y="280"/>
                </a:lnTo>
                <a:lnTo>
                  <a:pt x="2053" y="272"/>
                </a:lnTo>
                <a:lnTo>
                  <a:pt x="2051" y="265"/>
                </a:lnTo>
                <a:lnTo>
                  <a:pt x="2047" y="259"/>
                </a:lnTo>
                <a:lnTo>
                  <a:pt x="2045" y="253"/>
                </a:lnTo>
                <a:lnTo>
                  <a:pt x="2041" y="248"/>
                </a:lnTo>
                <a:lnTo>
                  <a:pt x="2038" y="242"/>
                </a:lnTo>
                <a:lnTo>
                  <a:pt x="2034" y="236"/>
                </a:lnTo>
                <a:lnTo>
                  <a:pt x="2032" y="232"/>
                </a:lnTo>
                <a:lnTo>
                  <a:pt x="2024" y="225"/>
                </a:lnTo>
                <a:lnTo>
                  <a:pt x="2019" y="219"/>
                </a:lnTo>
                <a:lnTo>
                  <a:pt x="2013" y="215"/>
                </a:lnTo>
                <a:lnTo>
                  <a:pt x="2007" y="211"/>
                </a:lnTo>
                <a:lnTo>
                  <a:pt x="2000" y="210"/>
                </a:lnTo>
                <a:lnTo>
                  <a:pt x="1990" y="208"/>
                </a:lnTo>
                <a:lnTo>
                  <a:pt x="1979" y="206"/>
                </a:lnTo>
                <a:lnTo>
                  <a:pt x="1967" y="204"/>
                </a:lnTo>
                <a:lnTo>
                  <a:pt x="1952" y="202"/>
                </a:lnTo>
                <a:lnTo>
                  <a:pt x="1939" y="202"/>
                </a:lnTo>
                <a:lnTo>
                  <a:pt x="1922" y="200"/>
                </a:lnTo>
                <a:lnTo>
                  <a:pt x="1907" y="198"/>
                </a:lnTo>
                <a:lnTo>
                  <a:pt x="1887" y="198"/>
                </a:lnTo>
                <a:lnTo>
                  <a:pt x="1868" y="198"/>
                </a:lnTo>
                <a:lnTo>
                  <a:pt x="1848" y="198"/>
                </a:lnTo>
                <a:lnTo>
                  <a:pt x="1827" y="198"/>
                </a:lnTo>
                <a:lnTo>
                  <a:pt x="1806" y="198"/>
                </a:lnTo>
                <a:lnTo>
                  <a:pt x="1783" y="198"/>
                </a:lnTo>
                <a:lnTo>
                  <a:pt x="1758" y="198"/>
                </a:lnTo>
                <a:lnTo>
                  <a:pt x="1734" y="198"/>
                </a:lnTo>
                <a:lnTo>
                  <a:pt x="1709" y="198"/>
                </a:lnTo>
                <a:lnTo>
                  <a:pt x="1684" y="198"/>
                </a:lnTo>
                <a:lnTo>
                  <a:pt x="1657" y="198"/>
                </a:lnTo>
                <a:lnTo>
                  <a:pt x="1631" y="200"/>
                </a:lnTo>
                <a:lnTo>
                  <a:pt x="1604" y="200"/>
                </a:lnTo>
                <a:lnTo>
                  <a:pt x="1576" y="202"/>
                </a:lnTo>
                <a:lnTo>
                  <a:pt x="1547" y="202"/>
                </a:lnTo>
                <a:lnTo>
                  <a:pt x="1519" y="204"/>
                </a:lnTo>
                <a:lnTo>
                  <a:pt x="1490" y="206"/>
                </a:lnTo>
                <a:lnTo>
                  <a:pt x="1462" y="208"/>
                </a:lnTo>
                <a:lnTo>
                  <a:pt x="1431" y="208"/>
                </a:lnTo>
                <a:lnTo>
                  <a:pt x="1403" y="210"/>
                </a:lnTo>
                <a:lnTo>
                  <a:pt x="1372" y="211"/>
                </a:lnTo>
                <a:lnTo>
                  <a:pt x="1344" y="213"/>
                </a:lnTo>
                <a:lnTo>
                  <a:pt x="1315" y="215"/>
                </a:lnTo>
                <a:lnTo>
                  <a:pt x="1285" y="217"/>
                </a:lnTo>
                <a:lnTo>
                  <a:pt x="1254" y="217"/>
                </a:lnTo>
                <a:lnTo>
                  <a:pt x="1226" y="219"/>
                </a:lnTo>
                <a:lnTo>
                  <a:pt x="1197" y="221"/>
                </a:lnTo>
                <a:lnTo>
                  <a:pt x="1167" y="223"/>
                </a:lnTo>
                <a:lnTo>
                  <a:pt x="1138" y="225"/>
                </a:lnTo>
                <a:lnTo>
                  <a:pt x="1112" y="227"/>
                </a:lnTo>
                <a:lnTo>
                  <a:pt x="1083" y="227"/>
                </a:lnTo>
                <a:lnTo>
                  <a:pt x="1057" y="229"/>
                </a:lnTo>
                <a:lnTo>
                  <a:pt x="1030" y="230"/>
                </a:lnTo>
                <a:lnTo>
                  <a:pt x="1005" y="232"/>
                </a:lnTo>
                <a:lnTo>
                  <a:pt x="979" y="234"/>
                </a:lnTo>
                <a:lnTo>
                  <a:pt x="954" y="236"/>
                </a:lnTo>
                <a:lnTo>
                  <a:pt x="931" y="238"/>
                </a:lnTo>
                <a:lnTo>
                  <a:pt x="908" y="240"/>
                </a:lnTo>
                <a:lnTo>
                  <a:pt x="886" y="240"/>
                </a:lnTo>
                <a:lnTo>
                  <a:pt x="863" y="242"/>
                </a:lnTo>
                <a:lnTo>
                  <a:pt x="842" y="242"/>
                </a:lnTo>
                <a:lnTo>
                  <a:pt x="823" y="244"/>
                </a:lnTo>
                <a:lnTo>
                  <a:pt x="806" y="244"/>
                </a:lnTo>
                <a:lnTo>
                  <a:pt x="789" y="246"/>
                </a:lnTo>
                <a:lnTo>
                  <a:pt x="772" y="246"/>
                </a:lnTo>
                <a:lnTo>
                  <a:pt x="758" y="248"/>
                </a:lnTo>
                <a:lnTo>
                  <a:pt x="743" y="248"/>
                </a:lnTo>
                <a:lnTo>
                  <a:pt x="730" y="248"/>
                </a:lnTo>
                <a:lnTo>
                  <a:pt x="718" y="248"/>
                </a:lnTo>
                <a:lnTo>
                  <a:pt x="711" y="250"/>
                </a:lnTo>
                <a:lnTo>
                  <a:pt x="701" y="250"/>
                </a:lnTo>
                <a:lnTo>
                  <a:pt x="695" y="250"/>
                </a:lnTo>
                <a:lnTo>
                  <a:pt x="690" y="250"/>
                </a:lnTo>
                <a:lnTo>
                  <a:pt x="688" y="250"/>
                </a:lnTo>
                <a:lnTo>
                  <a:pt x="680" y="246"/>
                </a:lnTo>
                <a:lnTo>
                  <a:pt x="671" y="244"/>
                </a:lnTo>
                <a:lnTo>
                  <a:pt x="665" y="242"/>
                </a:lnTo>
                <a:lnTo>
                  <a:pt x="659" y="240"/>
                </a:lnTo>
                <a:lnTo>
                  <a:pt x="652" y="238"/>
                </a:lnTo>
                <a:lnTo>
                  <a:pt x="646" y="238"/>
                </a:lnTo>
                <a:lnTo>
                  <a:pt x="638" y="234"/>
                </a:lnTo>
                <a:lnTo>
                  <a:pt x="631" y="232"/>
                </a:lnTo>
                <a:lnTo>
                  <a:pt x="621" y="230"/>
                </a:lnTo>
                <a:lnTo>
                  <a:pt x="614" y="229"/>
                </a:lnTo>
                <a:lnTo>
                  <a:pt x="606" y="227"/>
                </a:lnTo>
                <a:lnTo>
                  <a:pt x="597" y="223"/>
                </a:lnTo>
                <a:lnTo>
                  <a:pt x="587" y="221"/>
                </a:lnTo>
                <a:lnTo>
                  <a:pt x="580" y="219"/>
                </a:lnTo>
                <a:lnTo>
                  <a:pt x="568" y="215"/>
                </a:lnTo>
                <a:lnTo>
                  <a:pt x="559" y="211"/>
                </a:lnTo>
                <a:lnTo>
                  <a:pt x="547" y="208"/>
                </a:lnTo>
                <a:lnTo>
                  <a:pt x="536" y="206"/>
                </a:lnTo>
                <a:lnTo>
                  <a:pt x="524" y="202"/>
                </a:lnTo>
                <a:lnTo>
                  <a:pt x="513" y="198"/>
                </a:lnTo>
                <a:lnTo>
                  <a:pt x="503" y="194"/>
                </a:lnTo>
                <a:lnTo>
                  <a:pt x="492" y="192"/>
                </a:lnTo>
                <a:lnTo>
                  <a:pt x="481" y="187"/>
                </a:lnTo>
                <a:lnTo>
                  <a:pt x="469" y="185"/>
                </a:lnTo>
                <a:lnTo>
                  <a:pt x="458" y="179"/>
                </a:lnTo>
                <a:lnTo>
                  <a:pt x="446" y="177"/>
                </a:lnTo>
                <a:lnTo>
                  <a:pt x="433" y="173"/>
                </a:lnTo>
                <a:lnTo>
                  <a:pt x="422" y="170"/>
                </a:lnTo>
                <a:lnTo>
                  <a:pt x="410" y="166"/>
                </a:lnTo>
                <a:lnTo>
                  <a:pt x="401" y="162"/>
                </a:lnTo>
                <a:lnTo>
                  <a:pt x="387" y="158"/>
                </a:lnTo>
                <a:lnTo>
                  <a:pt x="376" y="154"/>
                </a:lnTo>
                <a:lnTo>
                  <a:pt x="365" y="151"/>
                </a:lnTo>
                <a:lnTo>
                  <a:pt x="353" y="147"/>
                </a:lnTo>
                <a:lnTo>
                  <a:pt x="340" y="143"/>
                </a:lnTo>
                <a:lnTo>
                  <a:pt x="329" y="139"/>
                </a:lnTo>
                <a:lnTo>
                  <a:pt x="319" y="135"/>
                </a:lnTo>
                <a:lnTo>
                  <a:pt x="308" y="134"/>
                </a:lnTo>
                <a:lnTo>
                  <a:pt x="298" y="130"/>
                </a:lnTo>
                <a:lnTo>
                  <a:pt x="287" y="128"/>
                </a:lnTo>
                <a:lnTo>
                  <a:pt x="277" y="124"/>
                </a:lnTo>
                <a:lnTo>
                  <a:pt x="268" y="120"/>
                </a:lnTo>
                <a:lnTo>
                  <a:pt x="258" y="118"/>
                </a:lnTo>
                <a:lnTo>
                  <a:pt x="249" y="115"/>
                </a:lnTo>
                <a:lnTo>
                  <a:pt x="239" y="113"/>
                </a:lnTo>
                <a:lnTo>
                  <a:pt x="232" y="111"/>
                </a:lnTo>
                <a:lnTo>
                  <a:pt x="222" y="107"/>
                </a:lnTo>
                <a:lnTo>
                  <a:pt x="214" y="105"/>
                </a:lnTo>
                <a:lnTo>
                  <a:pt x="207" y="101"/>
                </a:lnTo>
                <a:lnTo>
                  <a:pt x="201" y="99"/>
                </a:lnTo>
                <a:lnTo>
                  <a:pt x="194" y="97"/>
                </a:lnTo>
                <a:lnTo>
                  <a:pt x="188" y="96"/>
                </a:lnTo>
                <a:lnTo>
                  <a:pt x="182" y="94"/>
                </a:lnTo>
                <a:lnTo>
                  <a:pt x="178" y="92"/>
                </a:lnTo>
                <a:lnTo>
                  <a:pt x="169" y="90"/>
                </a:lnTo>
                <a:lnTo>
                  <a:pt x="163" y="88"/>
                </a:lnTo>
                <a:lnTo>
                  <a:pt x="159" y="86"/>
                </a:lnTo>
                <a:lnTo>
                  <a:pt x="157" y="86"/>
                </a:lnTo>
                <a:lnTo>
                  <a:pt x="165" y="0"/>
                </a:lnTo>
                <a:lnTo>
                  <a:pt x="16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4" name="Freeform 28"/>
          <p:cNvSpPr>
            <a:spLocks/>
          </p:cNvSpPr>
          <p:nvPr/>
        </p:nvSpPr>
        <p:spPr bwMode="auto">
          <a:xfrm>
            <a:off x="2465389" y="1678782"/>
            <a:ext cx="98425" cy="89297"/>
          </a:xfrm>
          <a:custGeom>
            <a:avLst/>
            <a:gdLst/>
            <a:ahLst/>
            <a:cxnLst>
              <a:cxn ang="0">
                <a:pos x="59" y="0"/>
              </a:cxn>
              <a:cxn ang="0">
                <a:pos x="57" y="0"/>
              </a:cxn>
              <a:cxn ang="0">
                <a:pos x="57" y="4"/>
              </a:cxn>
              <a:cxn ang="0">
                <a:pos x="55" y="6"/>
              </a:cxn>
              <a:cxn ang="0">
                <a:pos x="55" y="12"/>
              </a:cxn>
              <a:cxn ang="0">
                <a:pos x="51" y="17"/>
              </a:cxn>
              <a:cxn ang="0">
                <a:pos x="49" y="25"/>
              </a:cxn>
              <a:cxn ang="0">
                <a:pos x="45" y="32"/>
              </a:cxn>
              <a:cxn ang="0">
                <a:pos x="43" y="44"/>
              </a:cxn>
              <a:cxn ang="0">
                <a:pos x="40" y="48"/>
              </a:cxn>
              <a:cxn ang="0">
                <a:pos x="40" y="51"/>
              </a:cxn>
              <a:cxn ang="0">
                <a:pos x="38" y="57"/>
              </a:cxn>
              <a:cxn ang="0">
                <a:pos x="34" y="63"/>
              </a:cxn>
              <a:cxn ang="0">
                <a:pos x="32" y="69"/>
              </a:cxn>
              <a:cxn ang="0">
                <a:pos x="30" y="74"/>
              </a:cxn>
              <a:cxn ang="0">
                <a:pos x="28" y="80"/>
              </a:cxn>
              <a:cxn ang="0">
                <a:pos x="26" y="86"/>
              </a:cxn>
              <a:cxn ang="0">
                <a:pos x="22" y="91"/>
              </a:cxn>
              <a:cxn ang="0">
                <a:pos x="19" y="99"/>
              </a:cxn>
              <a:cxn ang="0">
                <a:pos x="17" y="105"/>
              </a:cxn>
              <a:cxn ang="0">
                <a:pos x="13" y="112"/>
              </a:cxn>
              <a:cxn ang="0">
                <a:pos x="9" y="118"/>
              </a:cxn>
              <a:cxn ang="0">
                <a:pos x="7" y="124"/>
              </a:cxn>
              <a:cxn ang="0">
                <a:pos x="3" y="131"/>
              </a:cxn>
              <a:cxn ang="0">
                <a:pos x="0" y="139"/>
              </a:cxn>
              <a:cxn ang="0">
                <a:pos x="68" y="150"/>
              </a:cxn>
              <a:cxn ang="0">
                <a:pos x="68" y="148"/>
              </a:cxn>
              <a:cxn ang="0">
                <a:pos x="68" y="147"/>
              </a:cxn>
              <a:cxn ang="0">
                <a:pos x="70" y="143"/>
              </a:cxn>
              <a:cxn ang="0">
                <a:pos x="74" y="139"/>
              </a:cxn>
              <a:cxn ang="0">
                <a:pos x="78" y="131"/>
              </a:cxn>
              <a:cxn ang="0">
                <a:pos x="81" y="126"/>
              </a:cxn>
              <a:cxn ang="0">
                <a:pos x="85" y="118"/>
              </a:cxn>
              <a:cxn ang="0">
                <a:pos x="91" y="110"/>
              </a:cxn>
              <a:cxn ang="0">
                <a:pos x="95" y="101"/>
              </a:cxn>
              <a:cxn ang="0">
                <a:pos x="99" y="91"/>
              </a:cxn>
              <a:cxn ang="0">
                <a:pos x="100" y="86"/>
              </a:cxn>
              <a:cxn ang="0">
                <a:pos x="104" y="80"/>
              </a:cxn>
              <a:cxn ang="0">
                <a:pos x="106" y="74"/>
              </a:cxn>
              <a:cxn ang="0">
                <a:pos x="108" y="69"/>
              </a:cxn>
              <a:cxn ang="0">
                <a:pos x="110" y="63"/>
              </a:cxn>
              <a:cxn ang="0">
                <a:pos x="112" y="57"/>
              </a:cxn>
              <a:cxn ang="0">
                <a:pos x="114" y="50"/>
              </a:cxn>
              <a:cxn ang="0">
                <a:pos x="116" y="44"/>
              </a:cxn>
              <a:cxn ang="0">
                <a:pos x="118" y="36"/>
              </a:cxn>
              <a:cxn ang="0">
                <a:pos x="119" y="31"/>
              </a:cxn>
              <a:cxn ang="0">
                <a:pos x="121" y="23"/>
              </a:cxn>
              <a:cxn ang="0">
                <a:pos x="123" y="17"/>
              </a:cxn>
              <a:cxn ang="0">
                <a:pos x="59" y="0"/>
              </a:cxn>
              <a:cxn ang="0">
                <a:pos x="59" y="0"/>
              </a:cxn>
            </a:cxnLst>
            <a:rect l="0" t="0" r="r" b="b"/>
            <a:pathLst>
              <a:path w="123" h="150">
                <a:moveTo>
                  <a:pt x="59" y="0"/>
                </a:moveTo>
                <a:lnTo>
                  <a:pt x="57" y="0"/>
                </a:lnTo>
                <a:lnTo>
                  <a:pt x="57" y="4"/>
                </a:lnTo>
                <a:lnTo>
                  <a:pt x="55" y="6"/>
                </a:lnTo>
                <a:lnTo>
                  <a:pt x="55" y="12"/>
                </a:lnTo>
                <a:lnTo>
                  <a:pt x="51" y="17"/>
                </a:lnTo>
                <a:lnTo>
                  <a:pt x="49" y="25"/>
                </a:lnTo>
                <a:lnTo>
                  <a:pt x="45" y="32"/>
                </a:lnTo>
                <a:lnTo>
                  <a:pt x="43" y="44"/>
                </a:lnTo>
                <a:lnTo>
                  <a:pt x="40" y="48"/>
                </a:lnTo>
                <a:lnTo>
                  <a:pt x="40" y="51"/>
                </a:lnTo>
                <a:lnTo>
                  <a:pt x="38" y="57"/>
                </a:lnTo>
                <a:lnTo>
                  <a:pt x="34" y="63"/>
                </a:lnTo>
                <a:lnTo>
                  <a:pt x="32" y="69"/>
                </a:lnTo>
                <a:lnTo>
                  <a:pt x="30" y="74"/>
                </a:lnTo>
                <a:lnTo>
                  <a:pt x="28" y="80"/>
                </a:lnTo>
                <a:lnTo>
                  <a:pt x="26" y="86"/>
                </a:lnTo>
                <a:lnTo>
                  <a:pt x="22" y="91"/>
                </a:lnTo>
                <a:lnTo>
                  <a:pt x="19" y="99"/>
                </a:lnTo>
                <a:lnTo>
                  <a:pt x="17" y="105"/>
                </a:lnTo>
                <a:lnTo>
                  <a:pt x="13" y="112"/>
                </a:lnTo>
                <a:lnTo>
                  <a:pt x="9" y="118"/>
                </a:lnTo>
                <a:lnTo>
                  <a:pt x="7" y="124"/>
                </a:lnTo>
                <a:lnTo>
                  <a:pt x="3" y="131"/>
                </a:lnTo>
                <a:lnTo>
                  <a:pt x="0" y="139"/>
                </a:lnTo>
                <a:lnTo>
                  <a:pt x="68" y="150"/>
                </a:lnTo>
                <a:lnTo>
                  <a:pt x="68" y="148"/>
                </a:lnTo>
                <a:lnTo>
                  <a:pt x="68" y="147"/>
                </a:lnTo>
                <a:lnTo>
                  <a:pt x="70" y="143"/>
                </a:lnTo>
                <a:lnTo>
                  <a:pt x="74" y="139"/>
                </a:lnTo>
                <a:lnTo>
                  <a:pt x="78" y="131"/>
                </a:lnTo>
                <a:lnTo>
                  <a:pt x="81" y="126"/>
                </a:lnTo>
                <a:lnTo>
                  <a:pt x="85" y="118"/>
                </a:lnTo>
                <a:lnTo>
                  <a:pt x="91" y="110"/>
                </a:lnTo>
                <a:lnTo>
                  <a:pt x="95" y="101"/>
                </a:lnTo>
                <a:lnTo>
                  <a:pt x="99" y="91"/>
                </a:lnTo>
                <a:lnTo>
                  <a:pt x="100" y="86"/>
                </a:lnTo>
                <a:lnTo>
                  <a:pt x="104" y="80"/>
                </a:lnTo>
                <a:lnTo>
                  <a:pt x="106" y="74"/>
                </a:lnTo>
                <a:lnTo>
                  <a:pt x="108" y="69"/>
                </a:lnTo>
                <a:lnTo>
                  <a:pt x="110" y="63"/>
                </a:lnTo>
                <a:lnTo>
                  <a:pt x="112" y="57"/>
                </a:lnTo>
                <a:lnTo>
                  <a:pt x="114" y="50"/>
                </a:lnTo>
                <a:lnTo>
                  <a:pt x="116" y="44"/>
                </a:lnTo>
                <a:lnTo>
                  <a:pt x="118" y="36"/>
                </a:lnTo>
                <a:lnTo>
                  <a:pt x="119" y="31"/>
                </a:lnTo>
                <a:lnTo>
                  <a:pt x="121" y="23"/>
                </a:lnTo>
                <a:lnTo>
                  <a:pt x="123" y="17"/>
                </a:lnTo>
                <a:lnTo>
                  <a:pt x="59" y="0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5" name="Freeform 29"/>
          <p:cNvSpPr>
            <a:spLocks/>
          </p:cNvSpPr>
          <p:nvPr/>
        </p:nvSpPr>
        <p:spPr bwMode="auto">
          <a:xfrm>
            <a:off x="2776538" y="1741885"/>
            <a:ext cx="114300" cy="104775"/>
          </a:xfrm>
          <a:custGeom>
            <a:avLst/>
            <a:gdLst/>
            <a:ahLst/>
            <a:cxnLst>
              <a:cxn ang="0">
                <a:pos x="0" y="127"/>
              </a:cxn>
              <a:cxn ang="0">
                <a:pos x="2" y="125"/>
              </a:cxn>
              <a:cxn ang="0">
                <a:pos x="6" y="121"/>
              </a:cxn>
              <a:cxn ang="0">
                <a:pos x="10" y="117"/>
              </a:cxn>
              <a:cxn ang="0">
                <a:pos x="14" y="114"/>
              </a:cxn>
              <a:cxn ang="0">
                <a:pos x="19" y="108"/>
              </a:cxn>
              <a:cxn ang="0">
                <a:pos x="25" y="102"/>
              </a:cxn>
              <a:cxn ang="0">
                <a:pos x="29" y="95"/>
              </a:cxn>
              <a:cxn ang="0">
                <a:pos x="36" y="85"/>
              </a:cxn>
              <a:cxn ang="0">
                <a:pos x="38" y="79"/>
              </a:cxn>
              <a:cxn ang="0">
                <a:pos x="42" y="76"/>
              </a:cxn>
              <a:cxn ang="0">
                <a:pos x="44" y="70"/>
              </a:cxn>
              <a:cxn ang="0">
                <a:pos x="50" y="64"/>
              </a:cxn>
              <a:cxn ang="0">
                <a:pos x="52" y="57"/>
              </a:cxn>
              <a:cxn ang="0">
                <a:pos x="57" y="49"/>
              </a:cxn>
              <a:cxn ang="0">
                <a:pos x="59" y="41"/>
              </a:cxn>
              <a:cxn ang="0">
                <a:pos x="65" y="34"/>
              </a:cxn>
              <a:cxn ang="0">
                <a:pos x="69" y="26"/>
              </a:cxn>
              <a:cxn ang="0">
                <a:pos x="73" y="17"/>
              </a:cxn>
              <a:cxn ang="0">
                <a:pos x="76" y="7"/>
              </a:cxn>
              <a:cxn ang="0">
                <a:pos x="82" y="0"/>
              </a:cxn>
              <a:cxn ang="0">
                <a:pos x="145" y="30"/>
              </a:cxn>
              <a:cxn ang="0">
                <a:pos x="143" y="30"/>
              </a:cxn>
              <a:cxn ang="0">
                <a:pos x="143" y="32"/>
              </a:cxn>
              <a:cxn ang="0">
                <a:pos x="139" y="38"/>
              </a:cxn>
              <a:cxn ang="0">
                <a:pos x="137" y="43"/>
              </a:cxn>
              <a:cxn ang="0">
                <a:pos x="133" y="51"/>
              </a:cxn>
              <a:cxn ang="0">
                <a:pos x="130" y="60"/>
              </a:cxn>
              <a:cxn ang="0">
                <a:pos x="128" y="64"/>
              </a:cxn>
              <a:cxn ang="0">
                <a:pos x="126" y="70"/>
              </a:cxn>
              <a:cxn ang="0">
                <a:pos x="122" y="76"/>
              </a:cxn>
              <a:cxn ang="0">
                <a:pos x="120" y="79"/>
              </a:cxn>
              <a:cxn ang="0">
                <a:pos x="116" y="85"/>
              </a:cxn>
              <a:cxn ang="0">
                <a:pos x="114" y="91"/>
              </a:cxn>
              <a:cxn ang="0">
                <a:pos x="111" y="97"/>
              </a:cxn>
              <a:cxn ang="0">
                <a:pos x="109" y="102"/>
              </a:cxn>
              <a:cxn ang="0">
                <a:pos x="105" y="108"/>
              </a:cxn>
              <a:cxn ang="0">
                <a:pos x="101" y="114"/>
              </a:cxn>
              <a:cxn ang="0">
                <a:pos x="97" y="121"/>
              </a:cxn>
              <a:cxn ang="0">
                <a:pos x="93" y="127"/>
              </a:cxn>
              <a:cxn ang="0">
                <a:pos x="88" y="133"/>
              </a:cxn>
              <a:cxn ang="0">
                <a:pos x="84" y="138"/>
              </a:cxn>
              <a:cxn ang="0">
                <a:pos x="80" y="144"/>
              </a:cxn>
              <a:cxn ang="0">
                <a:pos x="76" y="152"/>
              </a:cxn>
              <a:cxn ang="0">
                <a:pos x="71" y="157"/>
              </a:cxn>
              <a:cxn ang="0">
                <a:pos x="67" y="163"/>
              </a:cxn>
              <a:cxn ang="0">
                <a:pos x="61" y="169"/>
              </a:cxn>
              <a:cxn ang="0">
                <a:pos x="57" y="175"/>
              </a:cxn>
              <a:cxn ang="0">
                <a:pos x="0" y="127"/>
              </a:cxn>
              <a:cxn ang="0">
                <a:pos x="0" y="127"/>
              </a:cxn>
            </a:cxnLst>
            <a:rect l="0" t="0" r="r" b="b"/>
            <a:pathLst>
              <a:path w="145" h="175">
                <a:moveTo>
                  <a:pt x="0" y="127"/>
                </a:moveTo>
                <a:lnTo>
                  <a:pt x="2" y="125"/>
                </a:lnTo>
                <a:lnTo>
                  <a:pt x="6" y="121"/>
                </a:lnTo>
                <a:lnTo>
                  <a:pt x="10" y="117"/>
                </a:lnTo>
                <a:lnTo>
                  <a:pt x="14" y="114"/>
                </a:lnTo>
                <a:lnTo>
                  <a:pt x="19" y="108"/>
                </a:lnTo>
                <a:lnTo>
                  <a:pt x="25" y="102"/>
                </a:lnTo>
                <a:lnTo>
                  <a:pt x="29" y="95"/>
                </a:lnTo>
                <a:lnTo>
                  <a:pt x="36" y="85"/>
                </a:lnTo>
                <a:lnTo>
                  <a:pt x="38" y="79"/>
                </a:lnTo>
                <a:lnTo>
                  <a:pt x="42" y="76"/>
                </a:lnTo>
                <a:lnTo>
                  <a:pt x="44" y="70"/>
                </a:lnTo>
                <a:lnTo>
                  <a:pt x="50" y="64"/>
                </a:lnTo>
                <a:lnTo>
                  <a:pt x="52" y="57"/>
                </a:lnTo>
                <a:lnTo>
                  <a:pt x="57" y="49"/>
                </a:lnTo>
                <a:lnTo>
                  <a:pt x="59" y="41"/>
                </a:lnTo>
                <a:lnTo>
                  <a:pt x="65" y="34"/>
                </a:lnTo>
                <a:lnTo>
                  <a:pt x="69" y="26"/>
                </a:lnTo>
                <a:lnTo>
                  <a:pt x="73" y="17"/>
                </a:lnTo>
                <a:lnTo>
                  <a:pt x="76" y="7"/>
                </a:lnTo>
                <a:lnTo>
                  <a:pt x="82" y="0"/>
                </a:lnTo>
                <a:lnTo>
                  <a:pt x="145" y="30"/>
                </a:lnTo>
                <a:lnTo>
                  <a:pt x="143" y="30"/>
                </a:lnTo>
                <a:lnTo>
                  <a:pt x="143" y="32"/>
                </a:lnTo>
                <a:lnTo>
                  <a:pt x="139" y="38"/>
                </a:lnTo>
                <a:lnTo>
                  <a:pt x="137" y="43"/>
                </a:lnTo>
                <a:lnTo>
                  <a:pt x="133" y="51"/>
                </a:lnTo>
                <a:lnTo>
                  <a:pt x="130" y="60"/>
                </a:lnTo>
                <a:lnTo>
                  <a:pt x="128" y="64"/>
                </a:lnTo>
                <a:lnTo>
                  <a:pt x="126" y="70"/>
                </a:lnTo>
                <a:lnTo>
                  <a:pt x="122" y="76"/>
                </a:lnTo>
                <a:lnTo>
                  <a:pt x="120" y="79"/>
                </a:lnTo>
                <a:lnTo>
                  <a:pt x="116" y="85"/>
                </a:lnTo>
                <a:lnTo>
                  <a:pt x="114" y="91"/>
                </a:lnTo>
                <a:lnTo>
                  <a:pt x="111" y="97"/>
                </a:lnTo>
                <a:lnTo>
                  <a:pt x="109" y="102"/>
                </a:lnTo>
                <a:lnTo>
                  <a:pt x="105" y="108"/>
                </a:lnTo>
                <a:lnTo>
                  <a:pt x="101" y="114"/>
                </a:lnTo>
                <a:lnTo>
                  <a:pt x="97" y="121"/>
                </a:lnTo>
                <a:lnTo>
                  <a:pt x="93" y="127"/>
                </a:lnTo>
                <a:lnTo>
                  <a:pt x="88" y="133"/>
                </a:lnTo>
                <a:lnTo>
                  <a:pt x="84" y="138"/>
                </a:lnTo>
                <a:lnTo>
                  <a:pt x="80" y="144"/>
                </a:lnTo>
                <a:lnTo>
                  <a:pt x="76" y="152"/>
                </a:lnTo>
                <a:lnTo>
                  <a:pt x="71" y="157"/>
                </a:lnTo>
                <a:lnTo>
                  <a:pt x="67" y="163"/>
                </a:lnTo>
                <a:lnTo>
                  <a:pt x="61" y="169"/>
                </a:lnTo>
                <a:lnTo>
                  <a:pt x="57" y="175"/>
                </a:lnTo>
                <a:lnTo>
                  <a:pt x="0" y="127"/>
                </a:lnTo>
                <a:lnTo>
                  <a:pt x="0" y="12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6" name="Freeform 30"/>
          <p:cNvSpPr>
            <a:spLocks/>
          </p:cNvSpPr>
          <p:nvPr/>
        </p:nvSpPr>
        <p:spPr bwMode="auto">
          <a:xfrm>
            <a:off x="2462214" y="1732360"/>
            <a:ext cx="1216025" cy="561975"/>
          </a:xfrm>
          <a:custGeom>
            <a:avLst/>
            <a:gdLst/>
            <a:ahLst/>
            <a:cxnLst>
              <a:cxn ang="0">
                <a:pos x="17" y="58"/>
              </a:cxn>
              <a:cxn ang="0">
                <a:pos x="36" y="63"/>
              </a:cxn>
              <a:cxn ang="0">
                <a:pos x="63" y="71"/>
              </a:cxn>
              <a:cxn ang="0">
                <a:pos x="93" y="80"/>
              </a:cxn>
              <a:cxn ang="0">
                <a:pos x="127" y="90"/>
              </a:cxn>
              <a:cxn ang="0">
                <a:pos x="163" y="101"/>
              </a:cxn>
              <a:cxn ang="0">
                <a:pos x="201" y="113"/>
              </a:cxn>
              <a:cxn ang="0">
                <a:pos x="239" y="124"/>
              </a:cxn>
              <a:cxn ang="0">
                <a:pos x="277" y="135"/>
              </a:cxn>
              <a:cxn ang="0">
                <a:pos x="312" y="145"/>
              </a:cxn>
              <a:cxn ang="0">
                <a:pos x="344" y="156"/>
              </a:cxn>
              <a:cxn ang="0">
                <a:pos x="372" y="166"/>
              </a:cxn>
              <a:cxn ang="0">
                <a:pos x="393" y="173"/>
              </a:cxn>
              <a:cxn ang="0">
                <a:pos x="418" y="183"/>
              </a:cxn>
              <a:cxn ang="0">
                <a:pos x="433" y="193"/>
              </a:cxn>
              <a:cxn ang="0">
                <a:pos x="468" y="219"/>
              </a:cxn>
              <a:cxn ang="0">
                <a:pos x="523" y="257"/>
              </a:cxn>
              <a:cxn ang="0">
                <a:pos x="591" y="308"/>
              </a:cxn>
              <a:cxn ang="0">
                <a:pos x="671" y="366"/>
              </a:cxn>
              <a:cxn ang="0">
                <a:pos x="760" y="430"/>
              </a:cxn>
              <a:cxn ang="0">
                <a:pos x="857" y="497"/>
              </a:cxn>
              <a:cxn ang="0">
                <a:pos x="956" y="569"/>
              </a:cxn>
              <a:cxn ang="0">
                <a:pos x="1053" y="639"/>
              </a:cxn>
              <a:cxn ang="0">
                <a:pos x="1148" y="706"/>
              </a:cxn>
              <a:cxn ang="0">
                <a:pos x="1238" y="770"/>
              </a:cxn>
              <a:cxn ang="0">
                <a:pos x="1317" y="828"/>
              </a:cxn>
              <a:cxn ang="0">
                <a:pos x="1384" y="875"/>
              </a:cxn>
              <a:cxn ang="0">
                <a:pos x="1437" y="911"/>
              </a:cxn>
              <a:cxn ang="0">
                <a:pos x="1469" y="936"/>
              </a:cxn>
              <a:cxn ang="0">
                <a:pos x="1483" y="945"/>
              </a:cxn>
              <a:cxn ang="0">
                <a:pos x="1523" y="898"/>
              </a:cxn>
              <a:cxn ang="0">
                <a:pos x="1492" y="877"/>
              </a:cxn>
              <a:cxn ang="0">
                <a:pos x="1443" y="841"/>
              </a:cxn>
              <a:cxn ang="0">
                <a:pos x="1378" y="795"/>
              </a:cxn>
              <a:cxn ang="0">
                <a:pos x="1300" y="738"/>
              </a:cxn>
              <a:cxn ang="0">
                <a:pos x="1211" y="675"/>
              </a:cxn>
              <a:cxn ang="0">
                <a:pos x="1116" y="605"/>
              </a:cxn>
              <a:cxn ang="0">
                <a:pos x="1015" y="535"/>
              </a:cxn>
              <a:cxn ang="0">
                <a:pos x="914" y="461"/>
              </a:cxn>
              <a:cxn ang="0">
                <a:pos x="815" y="392"/>
              </a:cxn>
              <a:cxn ang="0">
                <a:pos x="722" y="324"/>
              </a:cxn>
              <a:cxn ang="0">
                <a:pos x="637" y="263"/>
              </a:cxn>
              <a:cxn ang="0">
                <a:pos x="563" y="210"/>
              </a:cxn>
              <a:cxn ang="0">
                <a:pos x="504" y="170"/>
              </a:cxn>
              <a:cxn ang="0">
                <a:pos x="462" y="141"/>
              </a:cxn>
              <a:cxn ang="0">
                <a:pos x="443" y="128"/>
              </a:cxn>
              <a:cxn ang="0">
                <a:pos x="420" y="120"/>
              </a:cxn>
              <a:cxn ang="0">
                <a:pos x="399" y="113"/>
              </a:cxn>
              <a:cxn ang="0">
                <a:pos x="371" y="105"/>
              </a:cxn>
              <a:cxn ang="0">
                <a:pos x="340" y="96"/>
              </a:cxn>
              <a:cxn ang="0">
                <a:pos x="304" y="86"/>
              </a:cxn>
              <a:cxn ang="0">
                <a:pos x="268" y="73"/>
              </a:cxn>
              <a:cxn ang="0">
                <a:pos x="232" y="61"/>
              </a:cxn>
              <a:cxn ang="0">
                <a:pos x="192" y="50"/>
              </a:cxn>
              <a:cxn ang="0">
                <a:pos x="156" y="39"/>
              </a:cxn>
              <a:cxn ang="0">
                <a:pos x="122" y="27"/>
              </a:cxn>
              <a:cxn ang="0">
                <a:pos x="93" y="20"/>
              </a:cxn>
              <a:cxn ang="0">
                <a:pos x="66" y="10"/>
              </a:cxn>
              <a:cxn ang="0">
                <a:pos x="47" y="4"/>
              </a:cxn>
              <a:cxn ang="0">
                <a:pos x="0" y="54"/>
              </a:cxn>
            </a:cxnLst>
            <a:rect l="0" t="0" r="r" b="b"/>
            <a:pathLst>
              <a:path w="1530" h="945">
                <a:moveTo>
                  <a:pt x="0" y="54"/>
                </a:moveTo>
                <a:lnTo>
                  <a:pt x="4" y="54"/>
                </a:lnTo>
                <a:lnTo>
                  <a:pt x="9" y="56"/>
                </a:lnTo>
                <a:lnTo>
                  <a:pt x="17" y="58"/>
                </a:lnTo>
                <a:lnTo>
                  <a:pt x="21" y="58"/>
                </a:lnTo>
                <a:lnTo>
                  <a:pt x="25" y="59"/>
                </a:lnTo>
                <a:lnTo>
                  <a:pt x="30" y="61"/>
                </a:lnTo>
                <a:lnTo>
                  <a:pt x="36" y="63"/>
                </a:lnTo>
                <a:lnTo>
                  <a:pt x="42" y="65"/>
                </a:lnTo>
                <a:lnTo>
                  <a:pt x="47" y="67"/>
                </a:lnTo>
                <a:lnTo>
                  <a:pt x="55" y="69"/>
                </a:lnTo>
                <a:lnTo>
                  <a:pt x="63" y="71"/>
                </a:lnTo>
                <a:lnTo>
                  <a:pt x="68" y="73"/>
                </a:lnTo>
                <a:lnTo>
                  <a:pt x="76" y="75"/>
                </a:lnTo>
                <a:lnTo>
                  <a:pt x="84" y="77"/>
                </a:lnTo>
                <a:lnTo>
                  <a:pt x="93" y="80"/>
                </a:lnTo>
                <a:lnTo>
                  <a:pt x="101" y="82"/>
                </a:lnTo>
                <a:lnTo>
                  <a:pt x="108" y="84"/>
                </a:lnTo>
                <a:lnTo>
                  <a:pt x="118" y="88"/>
                </a:lnTo>
                <a:lnTo>
                  <a:pt x="127" y="90"/>
                </a:lnTo>
                <a:lnTo>
                  <a:pt x="135" y="94"/>
                </a:lnTo>
                <a:lnTo>
                  <a:pt x="144" y="96"/>
                </a:lnTo>
                <a:lnTo>
                  <a:pt x="154" y="97"/>
                </a:lnTo>
                <a:lnTo>
                  <a:pt x="163" y="101"/>
                </a:lnTo>
                <a:lnTo>
                  <a:pt x="173" y="103"/>
                </a:lnTo>
                <a:lnTo>
                  <a:pt x="182" y="107"/>
                </a:lnTo>
                <a:lnTo>
                  <a:pt x="192" y="109"/>
                </a:lnTo>
                <a:lnTo>
                  <a:pt x="201" y="113"/>
                </a:lnTo>
                <a:lnTo>
                  <a:pt x="211" y="115"/>
                </a:lnTo>
                <a:lnTo>
                  <a:pt x="220" y="118"/>
                </a:lnTo>
                <a:lnTo>
                  <a:pt x="230" y="120"/>
                </a:lnTo>
                <a:lnTo>
                  <a:pt x="239" y="124"/>
                </a:lnTo>
                <a:lnTo>
                  <a:pt x="247" y="126"/>
                </a:lnTo>
                <a:lnTo>
                  <a:pt x="258" y="130"/>
                </a:lnTo>
                <a:lnTo>
                  <a:pt x="266" y="132"/>
                </a:lnTo>
                <a:lnTo>
                  <a:pt x="277" y="135"/>
                </a:lnTo>
                <a:lnTo>
                  <a:pt x="285" y="137"/>
                </a:lnTo>
                <a:lnTo>
                  <a:pt x="295" y="139"/>
                </a:lnTo>
                <a:lnTo>
                  <a:pt x="302" y="143"/>
                </a:lnTo>
                <a:lnTo>
                  <a:pt x="312" y="145"/>
                </a:lnTo>
                <a:lnTo>
                  <a:pt x="319" y="149"/>
                </a:lnTo>
                <a:lnTo>
                  <a:pt x="329" y="151"/>
                </a:lnTo>
                <a:lnTo>
                  <a:pt x="336" y="154"/>
                </a:lnTo>
                <a:lnTo>
                  <a:pt x="344" y="156"/>
                </a:lnTo>
                <a:lnTo>
                  <a:pt x="352" y="158"/>
                </a:lnTo>
                <a:lnTo>
                  <a:pt x="357" y="160"/>
                </a:lnTo>
                <a:lnTo>
                  <a:pt x="365" y="162"/>
                </a:lnTo>
                <a:lnTo>
                  <a:pt x="372" y="166"/>
                </a:lnTo>
                <a:lnTo>
                  <a:pt x="376" y="168"/>
                </a:lnTo>
                <a:lnTo>
                  <a:pt x="382" y="170"/>
                </a:lnTo>
                <a:lnTo>
                  <a:pt x="388" y="172"/>
                </a:lnTo>
                <a:lnTo>
                  <a:pt x="393" y="173"/>
                </a:lnTo>
                <a:lnTo>
                  <a:pt x="403" y="175"/>
                </a:lnTo>
                <a:lnTo>
                  <a:pt x="411" y="179"/>
                </a:lnTo>
                <a:lnTo>
                  <a:pt x="414" y="181"/>
                </a:lnTo>
                <a:lnTo>
                  <a:pt x="418" y="183"/>
                </a:lnTo>
                <a:lnTo>
                  <a:pt x="420" y="183"/>
                </a:lnTo>
                <a:lnTo>
                  <a:pt x="422" y="185"/>
                </a:lnTo>
                <a:lnTo>
                  <a:pt x="426" y="189"/>
                </a:lnTo>
                <a:lnTo>
                  <a:pt x="433" y="193"/>
                </a:lnTo>
                <a:lnTo>
                  <a:pt x="439" y="198"/>
                </a:lnTo>
                <a:lnTo>
                  <a:pt x="447" y="204"/>
                </a:lnTo>
                <a:lnTo>
                  <a:pt x="456" y="210"/>
                </a:lnTo>
                <a:lnTo>
                  <a:pt x="468" y="219"/>
                </a:lnTo>
                <a:lnTo>
                  <a:pt x="479" y="227"/>
                </a:lnTo>
                <a:lnTo>
                  <a:pt x="492" y="236"/>
                </a:lnTo>
                <a:lnTo>
                  <a:pt x="506" y="246"/>
                </a:lnTo>
                <a:lnTo>
                  <a:pt x="523" y="257"/>
                </a:lnTo>
                <a:lnTo>
                  <a:pt x="538" y="269"/>
                </a:lnTo>
                <a:lnTo>
                  <a:pt x="553" y="280"/>
                </a:lnTo>
                <a:lnTo>
                  <a:pt x="570" y="293"/>
                </a:lnTo>
                <a:lnTo>
                  <a:pt x="591" y="308"/>
                </a:lnTo>
                <a:lnTo>
                  <a:pt x="608" y="322"/>
                </a:lnTo>
                <a:lnTo>
                  <a:pt x="629" y="335"/>
                </a:lnTo>
                <a:lnTo>
                  <a:pt x="650" y="348"/>
                </a:lnTo>
                <a:lnTo>
                  <a:pt x="671" y="366"/>
                </a:lnTo>
                <a:lnTo>
                  <a:pt x="692" y="379"/>
                </a:lnTo>
                <a:lnTo>
                  <a:pt x="715" y="396"/>
                </a:lnTo>
                <a:lnTo>
                  <a:pt x="738" y="413"/>
                </a:lnTo>
                <a:lnTo>
                  <a:pt x="760" y="430"/>
                </a:lnTo>
                <a:lnTo>
                  <a:pt x="783" y="445"/>
                </a:lnTo>
                <a:lnTo>
                  <a:pt x="808" y="462"/>
                </a:lnTo>
                <a:lnTo>
                  <a:pt x="833" y="480"/>
                </a:lnTo>
                <a:lnTo>
                  <a:pt x="857" y="497"/>
                </a:lnTo>
                <a:lnTo>
                  <a:pt x="880" y="514"/>
                </a:lnTo>
                <a:lnTo>
                  <a:pt x="907" y="533"/>
                </a:lnTo>
                <a:lnTo>
                  <a:pt x="931" y="550"/>
                </a:lnTo>
                <a:lnTo>
                  <a:pt x="956" y="569"/>
                </a:lnTo>
                <a:lnTo>
                  <a:pt x="981" y="586"/>
                </a:lnTo>
                <a:lnTo>
                  <a:pt x="1006" y="603"/>
                </a:lnTo>
                <a:lnTo>
                  <a:pt x="1030" y="620"/>
                </a:lnTo>
                <a:lnTo>
                  <a:pt x="1053" y="639"/>
                </a:lnTo>
                <a:lnTo>
                  <a:pt x="1078" y="656"/>
                </a:lnTo>
                <a:lnTo>
                  <a:pt x="1101" y="674"/>
                </a:lnTo>
                <a:lnTo>
                  <a:pt x="1125" y="689"/>
                </a:lnTo>
                <a:lnTo>
                  <a:pt x="1148" y="706"/>
                </a:lnTo>
                <a:lnTo>
                  <a:pt x="1171" y="723"/>
                </a:lnTo>
                <a:lnTo>
                  <a:pt x="1194" y="738"/>
                </a:lnTo>
                <a:lnTo>
                  <a:pt x="1217" y="753"/>
                </a:lnTo>
                <a:lnTo>
                  <a:pt x="1238" y="770"/>
                </a:lnTo>
                <a:lnTo>
                  <a:pt x="1258" y="784"/>
                </a:lnTo>
                <a:lnTo>
                  <a:pt x="1279" y="799"/>
                </a:lnTo>
                <a:lnTo>
                  <a:pt x="1298" y="812"/>
                </a:lnTo>
                <a:lnTo>
                  <a:pt x="1317" y="828"/>
                </a:lnTo>
                <a:lnTo>
                  <a:pt x="1334" y="839"/>
                </a:lnTo>
                <a:lnTo>
                  <a:pt x="1352" y="852"/>
                </a:lnTo>
                <a:lnTo>
                  <a:pt x="1369" y="864"/>
                </a:lnTo>
                <a:lnTo>
                  <a:pt x="1384" y="875"/>
                </a:lnTo>
                <a:lnTo>
                  <a:pt x="1397" y="885"/>
                </a:lnTo>
                <a:lnTo>
                  <a:pt x="1412" y="894"/>
                </a:lnTo>
                <a:lnTo>
                  <a:pt x="1424" y="904"/>
                </a:lnTo>
                <a:lnTo>
                  <a:pt x="1437" y="911"/>
                </a:lnTo>
                <a:lnTo>
                  <a:pt x="1447" y="919"/>
                </a:lnTo>
                <a:lnTo>
                  <a:pt x="1454" y="924"/>
                </a:lnTo>
                <a:lnTo>
                  <a:pt x="1462" y="930"/>
                </a:lnTo>
                <a:lnTo>
                  <a:pt x="1469" y="936"/>
                </a:lnTo>
                <a:lnTo>
                  <a:pt x="1475" y="938"/>
                </a:lnTo>
                <a:lnTo>
                  <a:pt x="1479" y="942"/>
                </a:lnTo>
                <a:lnTo>
                  <a:pt x="1481" y="943"/>
                </a:lnTo>
                <a:lnTo>
                  <a:pt x="1483" y="945"/>
                </a:lnTo>
                <a:lnTo>
                  <a:pt x="1530" y="904"/>
                </a:lnTo>
                <a:lnTo>
                  <a:pt x="1528" y="904"/>
                </a:lnTo>
                <a:lnTo>
                  <a:pt x="1526" y="902"/>
                </a:lnTo>
                <a:lnTo>
                  <a:pt x="1523" y="898"/>
                </a:lnTo>
                <a:lnTo>
                  <a:pt x="1517" y="894"/>
                </a:lnTo>
                <a:lnTo>
                  <a:pt x="1509" y="888"/>
                </a:lnTo>
                <a:lnTo>
                  <a:pt x="1502" y="883"/>
                </a:lnTo>
                <a:lnTo>
                  <a:pt x="1492" y="877"/>
                </a:lnTo>
                <a:lnTo>
                  <a:pt x="1483" y="869"/>
                </a:lnTo>
                <a:lnTo>
                  <a:pt x="1469" y="860"/>
                </a:lnTo>
                <a:lnTo>
                  <a:pt x="1456" y="850"/>
                </a:lnTo>
                <a:lnTo>
                  <a:pt x="1443" y="841"/>
                </a:lnTo>
                <a:lnTo>
                  <a:pt x="1430" y="831"/>
                </a:lnTo>
                <a:lnTo>
                  <a:pt x="1412" y="818"/>
                </a:lnTo>
                <a:lnTo>
                  <a:pt x="1395" y="807"/>
                </a:lnTo>
                <a:lnTo>
                  <a:pt x="1378" y="795"/>
                </a:lnTo>
                <a:lnTo>
                  <a:pt x="1361" y="782"/>
                </a:lnTo>
                <a:lnTo>
                  <a:pt x="1342" y="769"/>
                </a:lnTo>
                <a:lnTo>
                  <a:pt x="1321" y="753"/>
                </a:lnTo>
                <a:lnTo>
                  <a:pt x="1300" y="738"/>
                </a:lnTo>
                <a:lnTo>
                  <a:pt x="1279" y="723"/>
                </a:lnTo>
                <a:lnTo>
                  <a:pt x="1257" y="708"/>
                </a:lnTo>
                <a:lnTo>
                  <a:pt x="1234" y="691"/>
                </a:lnTo>
                <a:lnTo>
                  <a:pt x="1211" y="675"/>
                </a:lnTo>
                <a:lnTo>
                  <a:pt x="1188" y="658"/>
                </a:lnTo>
                <a:lnTo>
                  <a:pt x="1163" y="641"/>
                </a:lnTo>
                <a:lnTo>
                  <a:pt x="1141" y="624"/>
                </a:lnTo>
                <a:lnTo>
                  <a:pt x="1116" y="605"/>
                </a:lnTo>
                <a:lnTo>
                  <a:pt x="1091" y="588"/>
                </a:lnTo>
                <a:lnTo>
                  <a:pt x="1065" y="569"/>
                </a:lnTo>
                <a:lnTo>
                  <a:pt x="1042" y="554"/>
                </a:lnTo>
                <a:lnTo>
                  <a:pt x="1015" y="535"/>
                </a:lnTo>
                <a:lnTo>
                  <a:pt x="990" y="518"/>
                </a:lnTo>
                <a:lnTo>
                  <a:pt x="966" y="499"/>
                </a:lnTo>
                <a:lnTo>
                  <a:pt x="941" y="480"/>
                </a:lnTo>
                <a:lnTo>
                  <a:pt x="914" y="461"/>
                </a:lnTo>
                <a:lnTo>
                  <a:pt x="890" y="445"/>
                </a:lnTo>
                <a:lnTo>
                  <a:pt x="863" y="426"/>
                </a:lnTo>
                <a:lnTo>
                  <a:pt x="840" y="409"/>
                </a:lnTo>
                <a:lnTo>
                  <a:pt x="815" y="392"/>
                </a:lnTo>
                <a:lnTo>
                  <a:pt x="791" y="375"/>
                </a:lnTo>
                <a:lnTo>
                  <a:pt x="766" y="358"/>
                </a:lnTo>
                <a:lnTo>
                  <a:pt x="745" y="341"/>
                </a:lnTo>
                <a:lnTo>
                  <a:pt x="722" y="324"/>
                </a:lnTo>
                <a:lnTo>
                  <a:pt x="699" y="308"/>
                </a:lnTo>
                <a:lnTo>
                  <a:pt x="677" y="293"/>
                </a:lnTo>
                <a:lnTo>
                  <a:pt x="658" y="278"/>
                </a:lnTo>
                <a:lnTo>
                  <a:pt x="637" y="263"/>
                </a:lnTo>
                <a:lnTo>
                  <a:pt x="618" y="250"/>
                </a:lnTo>
                <a:lnTo>
                  <a:pt x="599" y="236"/>
                </a:lnTo>
                <a:lnTo>
                  <a:pt x="580" y="223"/>
                </a:lnTo>
                <a:lnTo>
                  <a:pt x="563" y="210"/>
                </a:lnTo>
                <a:lnTo>
                  <a:pt x="547" y="200"/>
                </a:lnTo>
                <a:lnTo>
                  <a:pt x="530" y="189"/>
                </a:lnTo>
                <a:lnTo>
                  <a:pt x="517" y="179"/>
                </a:lnTo>
                <a:lnTo>
                  <a:pt x="504" y="170"/>
                </a:lnTo>
                <a:lnTo>
                  <a:pt x="492" y="162"/>
                </a:lnTo>
                <a:lnTo>
                  <a:pt x="481" y="154"/>
                </a:lnTo>
                <a:lnTo>
                  <a:pt x="471" y="147"/>
                </a:lnTo>
                <a:lnTo>
                  <a:pt x="462" y="141"/>
                </a:lnTo>
                <a:lnTo>
                  <a:pt x="456" y="137"/>
                </a:lnTo>
                <a:lnTo>
                  <a:pt x="449" y="132"/>
                </a:lnTo>
                <a:lnTo>
                  <a:pt x="445" y="130"/>
                </a:lnTo>
                <a:lnTo>
                  <a:pt x="443" y="128"/>
                </a:lnTo>
                <a:lnTo>
                  <a:pt x="439" y="126"/>
                </a:lnTo>
                <a:lnTo>
                  <a:pt x="435" y="126"/>
                </a:lnTo>
                <a:lnTo>
                  <a:pt x="428" y="122"/>
                </a:lnTo>
                <a:lnTo>
                  <a:pt x="420" y="120"/>
                </a:lnTo>
                <a:lnTo>
                  <a:pt x="414" y="118"/>
                </a:lnTo>
                <a:lnTo>
                  <a:pt x="409" y="116"/>
                </a:lnTo>
                <a:lnTo>
                  <a:pt x="403" y="115"/>
                </a:lnTo>
                <a:lnTo>
                  <a:pt x="399" y="113"/>
                </a:lnTo>
                <a:lnTo>
                  <a:pt x="391" y="111"/>
                </a:lnTo>
                <a:lnTo>
                  <a:pt x="384" y="109"/>
                </a:lnTo>
                <a:lnTo>
                  <a:pt x="378" y="109"/>
                </a:lnTo>
                <a:lnTo>
                  <a:pt x="371" y="105"/>
                </a:lnTo>
                <a:lnTo>
                  <a:pt x="363" y="103"/>
                </a:lnTo>
                <a:lnTo>
                  <a:pt x="355" y="101"/>
                </a:lnTo>
                <a:lnTo>
                  <a:pt x="346" y="97"/>
                </a:lnTo>
                <a:lnTo>
                  <a:pt x="340" y="96"/>
                </a:lnTo>
                <a:lnTo>
                  <a:pt x="331" y="94"/>
                </a:lnTo>
                <a:lnTo>
                  <a:pt x="321" y="90"/>
                </a:lnTo>
                <a:lnTo>
                  <a:pt x="314" y="88"/>
                </a:lnTo>
                <a:lnTo>
                  <a:pt x="304" y="86"/>
                </a:lnTo>
                <a:lnTo>
                  <a:pt x="295" y="82"/>
                </a:lnTo>
                <a:lnTo>
                  <a:pt x="285" y="78"/>
                </a:lnTo>
                <a:lnTo>
                  <a:pt x="276" y="77"/>
                </a:lnTo>
                <a:lnTo>
                  <a:pt x="268" y="73"/>
                </a:lnTo>
                <a:lnTo>
                  <a:pt x="258" y="71"/>
                </a:lnTo>
                <a:lnTo>
                  <a:pt x="249" y="67"/>
                </a:lnTo>
                <a:lnTo>
                  <a:pt x="239" y="65"/>
                </a:lnTo>
                <a:lnTo>
                  <a:pt x="232" y="61"/>
                </a:lnTo>
                <a:lnTo>
                  <a:pt x="220" y="58"/>
                </a:lnTo>
                <a:lnTo>
                  <a:pt x="211" y="56"/>
                </a:lnTo>
                <a:lnTo>
                  <a:pt x="201" y="52"/>
                </a:lnTo>
                <a:lnTo>
                  <a:pt x="192" y="50"/>
                </a:lnTo>
                <a:lnTo>
                  <a:pt x="182" y="46"/>
                </a:lnTo>
                <a:lnTo>
                  <a:pt x="173" y="44"/>
                </a:lnTo>
                <a:lnTo>
                  <a:pt x="163" y="40"/>
                </a:lnTo>
                <a:lnTo>
                  <a:pt x="156" y="39"/>
                </a:lnTo>
                <a:lnTo>
                  <a:pt x="146" y="35"/>
                </a:lnTo>
                <a:lnTo>
                  <a:pt x="139" y="33"/>
                </a:lnTo>
                <a:lnTo>
                  <a:pt x="129" y="29"/>
                </a:lnTo>
                <a:lnTo>
                  <a:pt x="122" y="27"/>
                </a:lnTo>
                <a:lnTo>
                  <a:pt x="114" y="25"/>
                </a:lnTo>
                <a:lnTo>
                  <a:pt x="106" y="23"/>
                </a:lnTo>
                <a:lnTo>
                  <a:pt x="99" y="21"/>
                </a:lnTo>
                <a:lnTo>
                  <a:pt x="93" y="20"/>
                </a:lnTo>
                <a:lnTo>
                  <a:pt x="85" y="16"/>
                </a:lnTo>
                <a:lnTo>
                  <a:pt x="78" y="14"/>
                </a:lnTo>
                <a:lnTo>
                  <a:pt x="72" y="12"/>
                </a:lnTo>
                <a:lnTo>
                  <a:pt x="66" y="10"/>
                </a:lnTo>
                <a:lnTo>
                  <a:pt x="61" y="8"/>
                </a:lnTo>
                <a:lnTo>
                  <a:pt x="55" y="8"/>
                </a:lnTo>
                <a:lnTo>
                  <a:pt x="49" y="6"/>
                </a:lnTo>
                <a:lnTo>
                  <a:pt x="47" y="4"/>
                </a:lnTo>
                <a:lnTo>
                  <a:pt x="38" y="2"/>
                </a:lnTo>
                <a:lnTo>
                  <a:pt x="34" y="0"/>
                </a:lnTo>
                <a:lnTo>
                  <a:pt x="30" y="0"/>
                </a:lnTo>
                <a:lnTo>
                  <a:pt x="0" y="54"/>
                </a:lnTo>
                <a:lnTo>
                  <a:pt x="0" y="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7" name="Freeform 31"/>
          <p:cNvSpPr>
            <a:spLocks/>
          </p:cNvSpPr>
          <p:nvPr/>
        </p:nvSpPr>
        <p:spPr bwMode="auto">
          <a:xfrm>
            <a:off x="2571751" y="1701404"/>
            <a:ext cx="98425" cy="88106"/>
          </a:xfrm>
          <a:custGeom>
            <a:avLst/>
            <a:gdLst/>
            <a:ahLst/>
            <a:cxnLst>
              <a:cxn ang="0">
                <a:pos x="59" y="0"/>
              </a:cxn>
              <a:cxn ang="0">
                <a:pos x="59" y="0"/>
              </a:cxn>
              <a:cxn ang="0">
                <a:pos x="57" y="4"/>
              </a:cxn>
              <a:cxn ang="0">
                <a:pos x="57" y="6"/>
              </a:cxn>
              <a:cxn ang="0">
                <a:pos x="55" y="12"/>
              </a:cxn>
              <a:cxn ang="0">
                <a:pos x="53" y="17"/>
              </a:cxn>
              <a:cxn ang="0">
                <a:pos x="49" y="25"/>
              </a:cxn>
              <a:cxn ang="0">
                <a:pos x="47" y="32"/>
              </a:cxn>
              <a:cxn ang="0">
                <a:pos x="43" y="42"/>
              </a:cxn>
              <a:cxn ang="0">
                <a:pos x="42" y="46"/>
              </a:cxn>
              <a:cxn ang="0">
                <a:pos x="40" y="51"/>
              </a:cxn>
              <a:cxn ang="0">
                <a:pos x="38" y="57"/>
              </a:cxn>
              <a:cxn ang="0">
                <a:pos x="36" y="63"/>
              </a:cxn>
              <a:cxn ang="0">
                <a:pos x="32" y="69"/>
              </a:cxn>
              <a:cxn ang="0">
                <a:pos x="30" y="74"/>
              </a:cxn>
              <a:cxn ang="0">
                <a:pos x="26" y="80"/>
              </a:cxn>
              <a:cxn ang="0">
                <a:pos x="24" y="86"/>
              </a:cxn>
              <a:cxn ang="0">
                <a:pos x="21" y="91"/>
              </a:cxn>
              <a:cxn ang="0">
                <a:pos x="19" y="99"/>
              </a:cxn>
              <a:cxn ang="0">
                <a:pos x="15" y="105"/>
              </a:cxn>
              <a:cxn ang="0">
                <a:pos x="13" y="112"/>
              </a:cxn>
              <a:cxn ang="0">
                <a:pos x="9" y="118"/>
              </a:cxn>
              <a:cxn ang="0">
                <a:pos x="5" y="124"/>
              </a:cxn>
              <a:cxn ang="0">
                <a:pos x="2" y="131"/>
              </a:cxn>
              <a:cxn ang="0">
                <a:pos x="0" y="139"/>
              </a:cxn>
              <a:cxn ang="0">
                <a:pos x="68" y="148"/>
              </a:cxn>
              <a:cxn ang="0">
                <a:pos x="70" y="147"/>
              </a:cxn>
              <a:cxn ang="0">
                <a:pos x="76" y="139"/>
              </a:cxn>
              <a:cxn ang="0">
                <a:pos x="78" y="133"/>
              </a:cxn>
              <a:cxn ang="0">
                <a:pos x="81" y="128"/>
              </a:cxn>
              <a:cxn ang="0">
                <a:pos x="85" y="120"/>
              </a:cxn>
              <a:cxn ang="0">
                <a:pos x="91" y="112"/>
              </a:cxn>
              <a:cxn ang="0">
                <a:pos x="95" y="101"/>
              </a:cxn>
              <a:cxn ang="0">
                <a:pos x="99" y="91"/>
              </a:cxn>
              <a:cxn ang="0">
                <a:pos x="100" y="86"/>
              </a:cxn>
              <a:cxn ang="0">
                <a:pos x="104" y="80"/>
              </a:cxn>
              <a:cxn ang="0">
                <a:pos x="104" y="74"/>
              </a:cxn>
              <a:cxn ang="0">
                <a:pos x="108" y="69"/>
              </a:cxn>
              <a:cxn ang="0">
                <a:pos x="110" y="63"/>
              </a:cxn>
              <a:cxn ang="0">
                <a:pos x="112" y="55"/>
              </a:cxn>
              <a:cxn ang="0">
                <a:pos x="114" y="50"/>
              </a:cxn>
              <a:cxn ang="0">
                <a:pos x="116" y="44"/>
              </a:cxn>
              <a:cxn ang="0">
                <a:pos x="118" y="38"/>
              </a:cxn>
              <a:cxn ang="0">
                <a:pos x="120" y="31"/>
              </a:cxn>
              <a:cxn ang="0">
                <a:pos x="121" y="25"/>
              </a:cxn>
              <a:cxn ang="0">
                <a:pos x="123" y="17"/>
              </a:cxn>
              <a:cxn ang="0">
                <a:pos x="59" y="0"/>
              </a:cxn>
              <a:cxn ang="0">
                <a:pos x="59" y="0"/>
              </a:cxn>
            </a:cxnLst>
            <a:rect l="0" t="0" r="r" b="b"/>
            <a:pathLst>
              <a:path w="123" h="148">
                <a:moveTo>
                  <a:pt x="59" y="0"/>
                </a:moveTo>
                <a:lnTo>
                  <a:pt x="59" y="0"/>
                </a:lnTo>
                <a:lnTo>
                  <a:pt x="57" y="4"/>
                </a:lnTo>
                <a:lnTo>
                  <a:pt x="57" y="6"/>
                </a:lnTo>
                <a:lnTo>
                  <a:pt x="55" y="12"/>
                </a:lnTo>
                <a:lnTo>
                  <a:pt x="53" y="17"/>
                </a:lnTo>
                <a:lnTo>
                  <a:pt x="49" y="25"/>
                </a:lnTo>
                <a:lnTo>
                  <a:pt x="47" y="32"/>
                </a:lnTo>
                <a:lnTo>
                  <a:pt x="43" y="42"/>
                </a:lnTo>
                <a:lnTo>
                  <a:pt x="42" y="46"/>
                </a:lnTo>
                <a:lnTo>
                  <a:pt x="40" y="51"/>
                </a:lnTo>
                <a:lnTo>
                  <a:pt x="38" y="57"/>
                </a:lnTo>
                <a:lnTo>
                  <a:pt x="36" y="63"/>
                </a:lnTo>
                <a:lnTo>
                  <a:pt x="32" y="69"/>
                </a:lnTo>
                <a:lnTo>
                  <a:pt x="30" y="74"/>
                </a:lnTo>
                <a:lnTo>
                  <a:pt x="26" y="80"/>
                </a:lnTo>
                <a:lnTo>
                  <a:pt x="24" y="86"/>
                </a:lnTo>
                <a:lnTo>
                  <a:pt x="21" y="91"/>
                </a:lnTo>
                <a:lnTo>
                  <a:pt x="19" y="99"/>
                </a:lnTo>
                <a:lnTo>
                  <a:pt x="15" y="105"/>
                </a:lnTo>
                <a:lnTo>
                  <a:pt x="13" y="112"/>
                </a:lnTo>
                <a:lnTo>
                  <a:pt x="9" y="118"/>
                </a:lnTo>
                <a:lnTo>
                  <a:pt x="5" y="124"/>
                </a:lnTo>
                <a:lnTo>
                  <a:pt x="2" y="131"/>
                </a:lnTo>
                <a:lnTo>
                  <a:pt x="0" y="139"/>
                </a:lnTo>
                <a:lnTo>
                  <a:pt x="68" y="148"/>
                </a:lnTo>
                <a:lnTo>
                  <a:pt x="70" y="147"/>
                </a:lnTo>
                <a:lnTo>
                  <a:pt x="76" y="139"/>
                </a:lnTo>
                <a:lnTo>
                  <a:pt x="78" y="133"/>
                </a:lnTo>
                <a:lnTo>
                  <a:pt x="81" y="128"/>
                </a:lnTo>
                <a:lnTo>
                  <a:pt x="85" y="120"/>
                </a:lnTo>
                <a:lnTo>
                  <a:pt x="91" y="112"/>
                </a:lnTo>
                <a:lnTo>
                  <a:pt x="95" y="101"/>
                </a:lnTo>
                <a:lnTo>
                  <a:pt x="99" y="91"/>
                </a:lnTo>
                <a:lnTo>
                  <a:pt x="100" y="86"/>
                </a:lnTo>
                <a:lnTo>
                  <a:pt x="104" y="80"/>
                </a:lnTo>
                <a:lnTo>
                  <a:pt x="104" y="74"/>
                </a:lnTo>
                <a:lnTo>
                  <a:pt x="108" y="69"/>
                </a:lnTo>
                <a:lnTo>
                  <a:pt x="110" y="63"/>
                </a:lnTo>
                <a:lnTo>
                  <a:pt x="112" y="55"/>
                </a:lnTo>
                <a:lnTo>
                  <a:pt x="114" y="50"/>
                </a:lnTo>
                <a:lnTo>
                  <a:pt x="116" y="44"/>
                </a:lnTo>
                <a:lnTo>
                  <a:pt x="118" y="38"/>
                </a:lnTo>
                <a:lnTo>
                  <a:pt x="120" y="31"/>
                </a:lnTo>
                <a:lnTo>
                  <a:pt x="121" y="25"/>
                </a:lnTo>
                <a:lnTo>
                  <a:pt x="123" y="17"/>
                </a:lnTo>
                <a:lnTo>
                  <a:pt x="59" y="0"/>
                </a:lnTo>
                <a:lnTo>
                  <a:pt x="59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8" name="Freeform 32"/>
          <p:cNvSpPr>
            <a:spLocks/>
          </p:cNvSpPr>
          <p:nvPr/>
        </p:nvSpPr>
        <p:spPr bwMode="auto">
          <a:xfrm>
            <a:off x="2674939" y="1726407"/>
            <a:ext cx="98425" cy="88106"/>
          </a:xfrm>
          <a:custGeom>
            <a:avLst/>
            <a:gdLst/>
            <a:ahLst/>
            <a:cxnLst>
              <a:cxn ang="0">
                <a:pos x="61" y="0"/>
              </a:cxn>
              <a:cxn ang="0">
                <a:pos x="59" y="0"/>
              </a:cxn>
              <a:cxn ang="0">
                <a:pos x="59" y="2"/>
              </a:cxn>
              <a:cxn ang="0">
                <a:pos x="57" y="6"/>
              </a:cxn>
              <a:cxn ang="0">
                <a:pos x="57" y="11"/>
              </a:cxn>
              <a:cxn ang="0">
                <a:pos x="53" y="17"/>
              </a:cxn>
              <a:cxn ang="0">
                <a:pos x="51" y="25"/>
              </a:cxn>
              <a:cxn ang="0">
                <a:pos x="47" y="32"/>
              </a:cxn>
              <a:cxn ang="0">
                <a:pos x="46" y="42"/>
              </a:cxn>
              <a:cxn ang="0">
                <a:pos x="42" y="46"/>
              </a:cxn>
              <a:cxn ang="0">
                <a:pos x="40" y="51"/>
              </a:cxn>
              <a:cxn ang="0">
                <a:pos x="38" y="57"/>
              </a:cxn>
              <a:cxn ang="0">
                <a:pos x="36" y="63"/>
              </a:cxn>
              <a:cxn ang="0">
                <a:pos x="34" y="68"/>
              </a:cxn>
              <a:cxn ang="0">
                <a:pos x="30" y="74"/>
              </a:cxn>
              <a:cxn ang="0">
                <a:pos x="28" y="80"/>
              </a:cxn>
              <a:cxn ang="0">
                <a:pos x="27" y="86"/>
              </a:cxn>
              <a:cxn ang="0">
                <a:pos x="23" y="91"/>
              </a:cxn>
              <a:cxn ang="0">
                <a:pos x="19" y="99"/>
              </a:cxn>
              <a:cxn ang="0">
                <a:pos x="17" y="105"/>
              </a:cxn>
              <a:cxn ang="0">
                <a:pos x="13" y="110"/>
              </a:cxn>
              <a:cxn ang="0">
                <a:pos x="9" y="118"/>
              </a:cxn>
              <a:cxn ang="0">
                <a:pos x="6" y="124"/>
              </a:cxn>
              <a:cxn ang="0">
                <a:pos x="2" y="129"/>
              </a:cxn>
              <a:cxn ang="0">
                <a:pos x="0" y="137"/>
              </a:cxn>
              <a:cxn ang="0">
                <a:pos x="68" y="148"/>
              </a:cxn>
              <a:cxn ang="0">
                <a:pos x="70" y="146"/>
              </a:cxn>
              <a:cxn ang="0">
                <a:pos x="76" y="139"/>
              </a:cxn>
              <a:cxn ang="0">
                <a:pos x="78" y="131"/>
              </a:cxn>
              <a:cxn ang="0">
                <a:pos x="82" y="125"/>
              </a:cxn>
              <a:cxn ang="0">
                <a:pos x="85" y="118"/>
              </a:cxn>
              <a:cxn ang="0">
                <a:pos x="91" y="110"/>
              </a:cxn>
              <a:cxn ang="0">
                <a:pos x="95" y="101"/>
              </a:cxn>
              <a:cxn ang="0">
                <a:pos x="99" y="91"/>
              </a:cxn>
              <a:cxn ang="0">
                <a:pos x="101" y="86"/>
              </a:cxn>
              <a:cxn ang="0">
                <a:pos x="104" y="80"/>
              </a:cxn>
              <a:cxn ang="0">
                <a:pos x="106" y="74"/>
              </a:cxn>
              <a:cxn ang="0">
                <a:pos x="108" y="68"/>
              </a:cxn>
              <a:cxn ang="0">
                <a:pos x="110" y="63"/>
              </a:cxn>
              <a:cxn ang="0">
                <a:pos x="112" y="55"/>
              </a:cxn>
              <a:cxn ang="0">
                <a:pos x="114" y="49"/>
              </a:cxn>
              <a:cxn ang="0">
                <a:pos x="118" y="44"/>
              </a:cxn>
              <a:cxn ang="0">
                <a:pos x="118" y="36"/>
              </a:cxn>
              <a:cxn ang="0">
                <a:pos x="120" y="30"/>
              </a:cxn>
              <a:cxn ang="0">
                <a:pos x="122" y="23"/>
              </a:cxn>
              <a:cxn ang="0">
                <a:pos x="123" y="17"/>
              </a:cxn>
              <a:cxn ang="0">
                <a:pos x="61" y="0"/>
              </a:cxn>
              <a:cxn ang="0">
                <a:pos x="61" y="0"/>
              </a:cxn>
            </a:cxnLst>
            <a:rect l="0" t="0" r="r" b="b"/>
            <a:pathLst>
              <a:path w="123" h="148">
                <a:moveTo>
                  <a:pt x="61" y="0"/>
                </a:moveTo>
                <a:lnTo>
                  <a:pt x="59" y="0"/>
                </a:lnTo>
                <a:lnTo>
                  <a:pt x="59" y="2"/>
                </a:lnTo>
                <a:lnTo>
                  <a:pt x="57" y="6"/>
                </a:lnTo>
                <a:lnTo>
                  <a:pt x="57" y="11"/>
                </a:lnTo>
                <a:lnTo>
                  <a:pt x="53" y="17"/>
                </a:lnTo>
                <a:lnTo>
                  <a:pt x="51" y="25"/>
                </a:lnTo>
                <a:lnTo>
                  <a:pt x="47" y="32"/>
                </a:lnTo>
                <a:lnTo>
                  <a:pt x="46" y="42"/>
                </a:lnTo>
                <a:lnTo>
                  <a:pt x="42" y="46"/>
                </a:lnTo>
                <a:lnTo>
                  <a:pt x="40" y="51"/>
                </a:lnTo>
                <a:lnTo>
                  <a:pt x="38" y="57"/>
                </a:lnTo>
                <a:lnTo>
                  <a:pt x="36" y="63"/>
                </a:lnTo>
                <a:lnTo>
                  <a:pt x="34" y="68"/>
                </a:lnTo>
                <a:lnTo>
                  <a:pt x="30" y="74"/>
                </a:lnTo>
                <a:lnTo>
                  <a:pt x="28" y="80"/>
                </a:lnTo>
                <a:lnTo>
                  <a:pt x="27" y="86"/>
                </a:lnTo>
                <a:lnTo>
                  <a:pt x="23" y="91"/>
                </a:lnTo>
                <a:lnTo>
                  <a:pt x="19" y="99"/>
                </a:lnTo>
                <a:lnTo>
                  <a:pt x="17" y="105"/>
                </a:lnTo>
                <a:lnTo>
                  <a:pt x="13" y="110"/>
                </a:lnTo>
                <a:lnTo>
                  <a:pt x="9" y="118"/>
                </a:lnTo>
                <a:lnTo>
                  <a:pt x="6" y="124"/>
                </a:lnTo>
                <a:lnTo>
                  <a:pt x="2" y="129"/>
                </a:lnTo>
                <a:lnTo>
                  <a:pt x="0" y="137"/>
                </a:lnTo>
                <a:lnTo>
                  <a:pt x="68" y="148"/>
                </a:lnTo>
                <a:lnTo>
                  <a:pt x="70" y="146"/>
                </a:lnTo>
                <a:lnTo>
                  <a:pt x="76" y="139"/>
                </a:lnTo>
                <a:lnTo>
                  <a:pt x="78" y="131"/>
                </a:lnTo>
                <a:lnTo>
                  <a:pt x="82" y="125"/>
                </a:lnTo>
                <a:lnTo>
                  <a:pt x="85" y="118"/>
                </a:lnTo>
                <a:lnTo>
                  <a:pt x="91" y="110"/>
                </a:lnTo>
                <a:lnTo>
                  <a:pt x="95" y="101"/>
                </a:lnTo>
                <a:lnTo>
                  <a:pt x="99" y="91"/>
                </a:lnTo>
                <a:lnTo>
                  <a:pt x="101" y="86"/>
                </a:lnTo>
                <a:lnTo>
                  <a:pt x="104" y="80"/>
                </a:lnTo>
                <a:lnTo>
                  <a:pt x="106" y="74"/>
                </a:lnTo>
                <a:lnTo>
                  <a:pt x="108" y="68"/>
                </a:lnTo>
                <a:lnTo>
                  <a:pt x="110" y="63"/>
                </a:lnTo>
                <a:lnTo>
                  <a:pt x="112" y="55"/>
                </a:lnTo>
                <a:lnTo>
                  <a:pt x="114" y="49"/>
                </a:lnTo>
                <a:lnTo>
                  <a:pt x="118" y="44"/>
                </a:lnTo>
                <a:lnTo>
                  <a:pt x="118" y="36"/>
                </a:lnTo>
                <a:lnTo>
                  <a:pt x="120" y="30"/>
                </a:lnTo>
                <a:lnTo>
                  <a:pt x="122" y="23"/>
                </a:lnTo>
                <a:lnTo>
                  <a:pt x="123" y="17"/>
                </a:lnTo>
                <a:lnTo>
                  <a:pt x="61" y="0"/>
                </a:lnTo>
                <a:lnTo>
                  <a:pt x="6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09" name="Freeform 33"/>
          <p:cNvSpPr>
            <a:spLocks/>
          </p:cNvSpPr>
          <p:nvPr/>
        </p:nvSpPr>
        <p:spPr bwMode="auto">
          <a:xfrm>
            <a:off x="2862264" y="1777604"/>
            <a:ext cx="134937" cy="110728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2" y="135"/>
              </a:cxn>
              <a:cxn ang="0">
                <a:pos x="7" y="131"/>
              </a:cxn>
              <a:cxn ang="0">
                <a:pos x="11" y="127"/>
              </a:cxn>
              <a:cxn ang="0">
                <a:pos x="17" y="121"/>
              </a:cxn>
              <a:cxn ang="0">
                <a:pos x="22" y="116"/>
              </a:cxn>
              <a:cxn ang="0">
                <a:pos x="30" y="110"/>
              </a:cxn>
              <a:cxn ang="0">
                <a:pos x="32" y="106"/>
              </a:cxn>
              <a:cxn ang="0">
                <a:pos x="36" y="100"/>
              </a:cxn>
              <a:cxn ang="0">
                <a:pos x="38" y="96"/>
              </a:cxn>
              <a:cxn ang="0">
                <a:pos x="43" y="91"/>
              </a:cxn>
              <a:cxn ang="0">
                <a:pos x="45" y="85"/>
              </a:cxn>
              <a:cxn ang="0">
                <a:pos x="51" y="79"/>
              </a:cxn>
              <a:cxn ang="0">
                <a:pos x="55" y="74"/>
              </a:cxn>
              <a:cxn ang="0">
                <a:pos x="59" y="68"/>
              </a:cxn>
              <a:cxn ang="0">
                <a:pos x="62" y="60"/>
              </a:cxn>
              <a:cxn ang="0">
                <a:pos x="68" y="53"/>
              </a:cxn>
              <a:cxn ang="0">
                <a:pos x="72" y="43"/>
              </a:cxn>
              <a:cxn ang="0">
                <a:pos x="76" y="36"/>
              </a:cxn>
              <a:cxn ang="0">
                <a:pos x="80" y="26"/>
              </a:cxn>
              <a:cxn ang="0">
                <a:pos x="85" y="19"/>
              </a:cxn>
              <a:cxn ang="0">
                <a:pos x="89" y="9"/>
              </a:cxn>
              <a:cxn ang="0">
                <a:pos x="95" y="0"/>
              </a:cxn>
              <a:cxn ang="0">
                <a:pos x="169" y="34"/>
              </a:cxn>
              <a:cxn ang="0">
                <a:pos x="167" y="34"/>
              </a:cxn>
              <a:cxn ang="0">
                <a:pos x="165" y="38"/>
              </a:cxn>
              <a:cxn ang="0">
                <a:pos x="163" y="43"/>
              </a:cxn>
              <a:cxn ang="0">
                <a:pos x="159" y="49"/>
              </a:cxn>
              <a:cxn ang="0">
                <a:pos x="154" y="57"/>
              </a:cxn>
              <a:cxn ang="0">
                <a:pos x="150" y="66"/>
              </a:cxn>
              <a:cxn ang="0">
                <a:pos x="146" y="70"/>
              </a:cxn>
              <a:cxn ang="0">
                <a:pos x="144" y="76"/>
              </a:cxn>
              <a:cxn ang="0">
                <a:pos x="140" y="81"/>
              </a:cxn>
              <a:cxn ang="0">
                <a:pos x="138" y="87"/>
              </a:cxn>
              <a:cxn ang="0">
                <a:pos x="133" y="93"/>
              </a:cxn>
              <a:cxn ang="0">
                <a:pos x="131" y="98"/>
              </a:cxn>
              <a:cxn ang="0">
                <a:pos x="125" y="104"/>
              </a:cxn>
              <a:cxn ang="0">
                <a:pos x="123" y="112"/>
              </a:cxn>
              <a:cxn ang="0">
                <a:pos x="118" y="117"/>
              </a:cxn>
              <a:cxn ang="0">
                <a:pos x="114" y="123"/>
              </a:cxn>
              <a:cxn ang="0">
                <a:pos x="110" y="131"/>
              </a:cxn>
              <a:cxn ang="0">
                <a:pos x="106" y="136"/>
              </a:cxn>
              <a:cxn ang="0">
                <a:pos x="100" y="142"/>
              </a:cxn>
              <a:cxn ang="0">
                <a:pos x="95" y="148"/>
              </a:cxn>
              <a:cxn ang="0">
                <a:pos x="91" y="154"/>
              </a:cxn>
              <a:cxn ang="0">
                <a:pos x="85" y="161"/>
              </a:cxn>
              <a:cxn ang="0">
                <a:pos x="81" y="167"/>
              </a:cxn>
              <a:cxn ang="0">
                <a:pos x="76" y="173"/>
              </a:cxn>
              <a:cxn ang="0">
                <a:pos x="72" y="178"/>
              </a:cxn>
              <a:cxn ang="0">
                <a:pos x="66" y="186"/>
              </a:cxn>
              <a:cxn ang="0">
                <a:pos x="0" y="136"/>
              </a:cxn>
              <a:cxn ang="0">
                <a:pos x="0" y="136"/>
              </a:cxn>
            </a:cxnLst>
            <a:rect l="0" t="0" r="r" b="b"/>
            <a:pathLst>
              <a:path w="169" h="186">
                <a:moveTo>
                  <a:pt x="0" y="136"/>
                </a:moveTo>
                <a:lnTo>
                  <a:pt x="2" y="135"/>
                </a:lnTo>
                <a:lnTo>
                  <a:pt x="7" y="131"/>
                </a:lnTo>
                <a:lnTo>
                  <a:pt x="11" y="127"/>
                </a:lnTo>
                <a:lnTo>
                  <a:pt x="17" y="121"/>
                </a:lnTo>
                <a:lnTo>
                  <a:pt x="22" y="116"/>
                </a:lnTo>
                <a:lnTo>
                  <a:pt x="30" y="110"/>
                </a:lnTo>
                <a:lnTo>
                  <a:pt x="32" y="106"/>
                </a:lnTo>
                <a:lnTo>
                  <a:pt x="36" y="100"/>
                </a:lnTo>
                <a:lnTo>
                  <a:pt x="38" y="96"/>
                </a:lnTo>
                <a:lnTo>
                  <a:pt x="43" y="91"/>
                </a:lnTo>
                <a:lnTo>
                  <a:pt x="45" y="85"/>
                </a:lnTo>
                <a:lnTo>
                  <a:pt x="51" y="79"/>
                </a:lnTo>
                <a:lnTo>
                  <a:pt x="55" y="74"/>
                </a:lnTo>
                <a:lnTo>
                  <a:pt x="59" y="68"/>
                </a:lnTo>
                <a:lnTo>
                  <a:pt x="62" y="60"/>
                </a:lnTo>
                <a:lnTo>
                  <a:pt x="68" y="53"/>
                </a:lnTo>
                <a:lnTo>
                  <a:pt x="72" y="43"/>
                </a:lnTo>
                <a:lnTo>
                  <a:pt x="76" y="36"/>
                </a:lnTo>
                <a:lnTo>
                  <a:pt x="80" y="26"/>
                </a:lnTo>
                <a:lnTo>
                  <a:pt x="85" y="19"/>
                </a:lnTo>
                <a:lnTo>
                  <a:pt x="89" y="9"/>
                </a:lnTo>
                <a:lnTo>
                  <a:pt x="95" y="0"/>
                </a:lnTo>
                <a:lnTo>
                  <a:pt x="169" y="34"/>
                </a:lnTo>
                <a:lnTo>
                  <a:pt x="167" y="34"/>
                </a:lnTo>
                <a:lnTo>
                  <a:pt x="165" y="38"/>
                </a:lnTo>
                <a:lnTo>
                  <a:pt x="163" y="43"/>
                </a:lnTo>
                <a:lnTo>
                  <a:pt x="159" y="49"/>
                </a:lnTo>
                <a:lnTo>
                  <a:pt x="154" y="57"/>
                </a:lnTo>
                <a:lnTo>
                  <a:pt x="150" y="66"/>
                </a:lnTo>
                <a:lnTo>
                  <a:pt x="146" y="70"/>
                </a:lnTo>
                <a:lnTo>
                  <a:pt x="144" y="76"/>
                </a:lnTo>
                <a:lnTo>
                  <a:pt x="140" y="81"/>
                </a:lnTo>
                <a:lnTo>
                  <a:pt x="138" y="87"/>
                </a:lnTo>
                <a:lnTo>
                  <a:pt x="133" y="93"/>
                </a:lnTo>
                <a:lnTo>
                  <a:pt x="131" y="98"/>
                </a:lnTo>
                <a:lnTo>
                  <a:pt x="125" y="104"/>
                </a:lnTo>
                <a:lnTo>
                  <a:pt x="123" y="112"/>
                </a:lnTo>
                <a:lnTo>
                  <a:pt x="118" y="117"/>
                </a:lnTo>
                <a:lnTo>
                  <a:pt x="114" y="123"/>
                </a:lnTo>
                <a:lnTo>
                  <a:pt x="110" y="131"/>
                </a:lnTo>
                <a:lnTo>
                  <a:pt x="106" y="136"/>
                </a:lnTo>
                <a:lnTo>
                  <a:pt x="100" y="142"/>
                </a:lnTo>
                <a:lnTo>
                  <a:pt x="95" y="148"/>
                </a:lnTo>
                <a:lnTo>
                  <a:pt x="91" y="154"/>
                </a:lnTo>
                <a:lnTo>
                  <a:pt x="85" y="161"/>
                </a:lnTo>
                <a:lnTo>
                  <a:pt x="81" y="167"/>
                </a:lnTo>
                <a:lnTo>
                  <a:pt x="76" y="173"/>
                </a:lnTo>
                <a:lnTo>
                  <a:pt x="72" y="178"/>
                </a:lnTo>
                <a:lnTo>
                  <a:pt x="66" y="186"/>
                </a:lnTo>
                <a:lnTo>
                  <a:pt x="0" y="136"/>
                </a:lnTo>
                <a:lnTo>
                  <a:pt x="0" y="13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0" name="Freeform 34"/>
          <p:cNvSpPr>
            <a:spLocks/>
          </p:cNvSpPr>
          <p:nvPr/>
        </p:nvSpPr>
        <p:spPr bwMode="auto">
          <a:xfrm>
            <a:off x="2954338" y="1820466"/>
            <a:ext cx="144462" cy="104775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2" y="140"/>
              </a:cxn>
              <a:cxn ang="0">
                <a:pos x="7" y="137"/>
              </a:cxn>
              <a:cxn ang="0">
                <a:pos x="11" y="133"/>
              </a:cxn>
              <a:cxn ang="0">
                <a:pos x="17" y="127"/>
              </a:cxn>
              <a:cxn ang="0">
                <a:pos x="22" y="121"/>
              </a:cxn>
              <a:cxn ang="0">
                <a:pos x="30" y="116"/>
              </a:cxn>
              <a:cxn ang="0">
                <a:pos x="32" y="110"/>
              </a:cxn>
              <a:cxn ang="0">
                <a:pos x="36" y="106"/>
              </a:cxn>
              <a:cxn ang="0">
                <a:pos x="40" y="101"/>
              </a:cxn>
              <a:cxn ang="0">
                <a:pos x="45" y="97"/>
              </a:cxn>
              <a:cxn ang="0">
                <a:pos x="49" y="89"/>
              </a:cxn>
              <a:cxn ang="0">
                <a:pos x="53" y="83"/>
              </a:cxn>
              <a:cxn ang="0">
                <a:pos x="59" y="78"/>
              </a:cxn>
              <a:cxn ang="0">
                <a:pos x="64" y="72"/>
              </a:cxn>
              <a:cxn ang="0">
                <a:pos x="70" y="63"/>
              </a:cxn>
              <a:cxn ang="0">
                <a:pos x="74" y="57"/>
              </a:cxn>
              <a:cxn ang="0">
                <a:pos x="79" y="47"/>
              </a:cxn>
              <a:cxn ang="0">
                <a:pos x="87" y="40"/>
              </a:cxn>
              <a:cxn ang="0">
                <a:pos x="93" y="30"/>
              </a:cxn>
              <a:cxn ang="0">
                <a:pos x="98" y="21"/>
              </a:cxn>
              <a:cxn ang="0">
                <a:pos x="104" y="9"/>
              </a:cxn>
              <a:cxn ang="0">
                <a:pos x="112" y="0"/>
              </a:cxn>
              <a:cxn ang="0">
                <a:pos x="180" y="36"/>
              </a:cxn>
              <a:cxn ang="0">
                <a:pos x="180" y="36"/>
              </a:cxn>
              <a:cxn ang="0">
                <a:pos x="178" y="40"/>
              </a:cxn>
              <a:cxn ang="0">
                <a:pos x="175" y="44"/>
              </a:cxn>
              <a:cxn ang="0">
                <a:pos x="173" y="49"/>
              </a:cxn>
              <a:cxn ang="0">
                <a:pos x="167" y="57"/>
              </a:cxn>
              <a:cxn ang="0">
                <a:pos x="163" y="66"/>
              </a:cxn>
              <a:cxn ang="0">
                <a:pos x="159" y="68"/>
              </a:cxn>
              <a:cxn ang="0">
                <a:pos x="156" y="74"/>
              </a:cxn>
              <a:cxn ang="0">
                <a:pos x="154" y="80"/>
              </a:cxn>
              <a:cxn ang="0">
                <a:pos x="150" y="85"/>
              </a:cxn>
              <a:cxn ang="0">
                <a:pos x="146" y="89"/>
              </a:cxn>
              <a:cxn ang="0">
                <a:pos x="142" y="95"/>
              </a:cxn>
              <a:cxn ang="0">
                <a:pos x="138" y="101"/>
              </a:cxn>
              <a:cxn ang="0">
                <a:pos x="135" y="106"/>
              </a:cxn>
              <a:cxn ang="0">
                <a:pos x="129" y="112"/>
              </a:cxn>
              <a:cxn ang="0">
                <a:pos x="125" y="118"/>
              </a:cxn>
              <a:cxn ang="0">
                <a:pos x="119" y="123"/>
              </a:cxn>
              <a:cxn ang="0">
                <a:pos x="116" y="131"/>
              </a:cxn>
              <a:cxn ang="0">
                <a:pos x="110" y="137"/>
              </a:cxn>
              <a:cxn ang="0">
                <a:pos x="104" y="142"/>
              </a:cxn>
              <a:cxn ang="0">
                <a:pos x="98" y="148"/>
              </a:cxn>
              <a:cxn ang="0">
                <a:pos x="95" y="154"/>
              </a:cxn>
              <a:cxn ang="0">
                <a:pos x="87" y="159"/>
              </a:cxn>
              <a:cxn ang="0">
                <a:pos x="81" y="165"/>
              </a:cxn>
              <a:cxn ang="0">
                <a:pos x="76" y="171"/>
              </a:cxn>
              <a:cxn ang="0">
                <a:pos x="70" y="177"/>
              </a:cxn>
              <a:cxn ang="0">
                <a:pos x="0" y="142"/>
              </a:cxn>
              <a:cxn ang="0">
                <a:pos x="0" y="142"/>
              </a:cxn>
            </a:cxnLst>
            <a:rect l="0" t="0" r="r" b="b"/>
            <a:pathLst>
              <a:path w="180" h="177">
                <a:moveTo>
                  <a:pt x="0" y="142"/>
                </a:moveTo>
                <a:lnTo>
                  <a:pt x="2" y="140"/>
                </a:lnTo>
                <a:lnTo>
                  <a:pt x="7" y="137"/>
                </a:lnTo>
                <a:lnTo>
                  <a:pt x="11" y="133"/>
                </a:lnTo>
                <a:lnTo>
                  <a:pt x="17" y="127"/>
                </a:lnTo>
                <a:lnTo>
                  <a:pt x="22" y="121"/>
                </a:lnTo>
                <a:lnTo>
                  <a:pt x="30" y="116"/>
                </a:lnTo>
                <a:lnTo>
                  <a:pt x="32" y="110"/>
                </a:lnTo>
                <a:lnTo>
                  <a:pt x="36" y="106"/>
                </a:lnTo>
                <a:lnTo>
                  <a:pt x="40" y="101"/>
                </a:lnTo>
                <a:lnTo>
                  <a:pt x="45" y="97"/>
                </a:lnTo>
                <a:lnTo>
                  <a:pt x="49" y="89"/>
                </a:lnTo>
                <a:lnTo>
                  <a:pt x="53" y="83"/>
                </a:lnTo>
                <a:lnTo>
                  <a:pt x="59" y="78"/>
                </a:lnTo>
                <a:lnTo>
                  <a:pt x="64" y="72"/>
                </a:lnTo>
                <a:lnTo>
                  <a:pt x="70" y="63"/>
                </a:lnTo>
                <a:lnTo>
                  <a:pt x="74" y="57"/>
                </a:lnTo>
                <a:lnTo>
                  <a:pt x="79" y="47"/>
                </a:lnTo>
                <a:lnTo>
                  <a:pt x="87" y="40"/>
                </a:lnTo>
                <a:lnTo>
                  <a:pt x="93" y="30"/>
                </a:lnTo>
                <a:lnTo>
                  <a:pt x="98" y="21"/>
                </a:lnTo>
                <a:lnTo>
                  <a:pt x="104" y="9"/>
                </a:lnTo>
                <a:lnTo>
                  <a:pt x="112" y="0"/>
                </a:lnTo>
                <a:lnTo>
                  <a:pt x="180" y="36"/>
                </a:lnTo>
                <a:lnTo>
                  <a:pt x="180" y="36"/>
                </a:lnTo>
                <a:lnTo>
                  <a:pt x="178" y="40"/>
                </a:lnTo>
                <a:lnTo>
                  <a:pt x="175" y="44"/>
                </a:lnTo>
                <a:lnTo>
                  <a:pt x="173" y="49"/>
                </a:lnTo>
                <a:lnTo>
                  <a:pt x="167" y="57"/>
                </a:lnTo>
                <a:lnTo>
                  <a:pt x="163" y="66"/>
                </a:lnTo>
                <a:lnTo>
                  <a:pt x="159" y="68"/>
                </a:lnTo>
                <a:lnTo>
                  <a:pt x="156" y="74"/>
                </a:lnTo>
                <a:lnTo>
                  <a:pt x="154" y="80"/>
                </a:lnTo>
                <a:lnTo>
                  <a:pt x="150" y="85"/>
                </a:lnTo>
                <a:lnTo>
                  <a:pt x="146" y="89"/>
                </a:lnTo>
                <a:lnTo>
                  <a:pt x="142" y="95"/>
                </a:lnTo>
                <a:lnTo>
                  <a:pt x="138" y="101"/>
                </a:lnTo>
                <a:lnTo>
                  <a:pt x="135" y="106"/>
                </a:lnTo>
                <a:lnTo>
                  <a:pt x="129" y="112"/>
                </a:lnTo>
                <a:lnTo>
                  <a:pt x="125" y="118"/>
                </a:lnTo>
                <a:lnTo>
                  <a:pt x="119" y="123"/>
                </a:lnTo>
                <a:lnTo>
                  <a:pt x="116" y="131"/>
                </a:lnTo>
                <a:lnTo>
                  <a:pt x="110" y="137"/>
                </a:lnTo>
                <a:lnTo>
                  <a:pt x="104" y="142"/>
                </a:lnTo>
                <a:lnTo>
                  <a:pt x="98" y="148"/>
                </a:lnTo>
                <a:lnTo>
                  <a:pt x="95" y="154"/>
                </a:lnTo>
                <a:lnTo>
                  <a:pt x="87" y="159"/>
                </a:lnTo>
                <a:lnTo>
                  <a:pt x="81" y="165"/>
                </a:lnTo>
                <a:lnTo>
                  <a:pt x="76" y="171"/>
                </a:lnTo>
                <a:lnTo>
                  <a:pt x="70" y="177"/>
                </a:lnTo>
                <a:lnTo>
                  <a:pt x="0" y="142"/>
                </a:lnTo>
                <a:lnTo>
                  <a:pt x="0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1" name="Freeform 35"/>
          <p:cNvSpPr>
            <a:spLocks/>
          </p:cNvSpPr>
          <p:nvPr/>
        </p:nvSpPr>
        <p:spPr bwMode="auto">
          <a:xfrm>
            <a:off x="3059114" y="1865710"/>
            <a:ext cx="142875" cy="102394"/>
          </a:xfrm>
          <a:custGeom>
            <a:avLst/>
            <a:gdLst/>
            <a:ahLst/>
            <a:cxnLst>
              <a:cxn ang="0">
                <a:pos x="0" y="141"/>
              </a:cxn>
              <a:cxn ang="0">
                <a:pos x="0" y="139"/>
              </a:cxn>
              <a:cxn ang="0">
                <a:pos x="6" y="135"/>
              </a:cxn>
              <a:cxn ang="0">
                <a:pos x="9" y="131"/>
              </a:cxn>
              <a:cxn ang="0">
                <a:pos x="15" y="127"/>
              </a:cxn>
              <a:cxn ang="0">
                <a:pos x="21" y="122"/>
              </a:cxn>
              <a:cxn ang="0">
                <a:pos x="30" y="114"/>
              </a:cxn>
              <a:cxn ang="0">
                <a:pos x="32" y="110"/>
              </a:cxn>
              <a:cxn ang="0">
                <a:pos x="36" y="106"/>
              </a:cxn>
              <a:cxn ang="0">
                <a:pos x="40" y="101"/>
              </a:cxn>
              <a:cxn ang="0">
                <a:pos x="45" y="97"/>
              </a:cxn>
              <a:cxn ang="0">
                <a:pos x="49" y="89"/>
              </a:cxn>
              <a:cxn ang="0">
                <a:pos x="55" y="83"/>
              </a:cxn>
              <a:cxn ang="0">
                <a:pos x="59" y="78"/>
              </a:cxn>
              <a:cxn ang="0">
                <a:pos x="64" y="72"/>
              </a:cxn>
              <a:cxn ang="0">
                <a:pos x="70" y="63"/>
              </a:cxn>
              <a:cxn ang="0">
                <a:pos x="76" y="55"/>
              </a:cxn>
              <a:cxn ang="0">
                <a:pos x="82" y="47"/>
              </a:cxn>
              <a:cxn ang="0">
                <a:pos x="87" y="40"/>
              </a:cxn>
              <a:cxn ang="0">
                <a:pos x="93" y="28"/>
              </a:cxn>
              <a:cxn ang="0">
                <a:pos x="99" y="19"/>
              </a:cxn>
              <a:cxn ang="0">
                <a:pos x="104" y="9"/>
              </a:cxn>
              <a:cxn ang="0">
                <a:pos x="112" y="0"/>
              </a:cxn>
              <a:cxn ang="0">
                <a:pos x="180" y="36"/>
              </a:cxn>
              <a:cxn ang="0">
                <a:pos x="179" y="36"/>
              </a:cxn>
              <a:cxn ang="0">
                <a:pos x="177" y="38"/>
              </a:cxn>
              <a:cxn ang="0">
                <a:pos x="175" y="42"/>
              </a:cxn>
              <a:cxn ang="0">
                <a:pos x="173" y="49"/>
              </a:cxn>
              <a:cxn ang="0">
                <a:pos x="167" y="55"/>
              </a:cxn>
              <a:cxn ang="0">
                <a:pos x="163" y="64"/>
              </a:cxn>
              <a:cxn ang="0">
                <a:pos x="160" y="68"/>
              </a:cxn>
              <a:cxn ang="0">
                <a:pos x="156" y="74"/>
              </a:cxn>
              <a:cxn ang="0">
                <a:pos x="154" y="80"/>
              </a:cxn>
              <a:cxn ang="0">
                <a:pos x="150" y="85"/>
              </a:cxn>
              <a:cxn ang="0">
                <a:pos x="146" y="89"/>
              </a:cxn>
              <a:cxn ang="0">
                <a:pos x="142" y="95"/>
              </a:cxn>
              <a:cxn ang="0">
                <a:pos x="139" y="101"/>
              </a:cxn>
              <a:cxn ang="0">
                <a:pos x="135" y="106"/>
              </a:cxn>
              <a:cxn ang="0">
                <a:pos x="129" y="112"/>
              </a:cxn>
              <a:cxn ang="0">
                <a:pos x="125" y="116"/>
              </a:cxn>
              <a:cxn ang="0">
                <a:pos x="120" y="122"/>
              </a:cxn>
              <a:cxn ang="0">
                <a:pos x="116" y="129"/>
              </a:cxn>
              <a:cxn ang="0">
                <a:pos x="110" y="135"/>
              </a:cxn>
              <a:cxn ang="0">
                <a:pos x="104" y="141"/>
              </a:cxn>
              <a:cxn ang="0">
                <a:pos x="99" y="146"/>
              </a:cxn>
              <a:cxn ang="0">
                <a:pos x="95" y="152"/>
              </a:cxn>
              <a:cxn ang="0">
                <a:pos x="89" y="156"/>
              </a:cxn>
              <a:cxn ang="0">
                <a:pos x="83" y="161"/>
              </a:cxn>
              <a:cxn ang="0">
                <a:pos x="76" y="167"/>
              </a:cxn>
              <a:cxn ang="0">
                <a:pos x="70" y="173"/>
              </a:cxn>
              <a:cxn ang="0">
                <a:pos x="0" y="141"/>
              </a:cxn>
              <a:cxn ang="0">
                <a:pos x="0" y="141"/>
              </a:cxn>
            </a:cxnLst>
            <a:rect l="0" t="0" r="r" b="b"/>
            <a:pathLst>
              <a:path w="180" h="173">
                <a:moveTo>
                  <a:pt x="0" y="141"/>
                </a:moveTo>
                <a:lnTo>
                  <a:pt x="0" y="139"/>
                </a:lnTo>
                <a:lnTo>
                  <a:pt x="6" y="135"/>
                </a:lnTo>
                <a:lnTo>
                  <a:pt x="9" y="131"/>
                </a:lnTo>
                <a:lnTo>
                  <a:pt x="15" y="127"/>
                </a:lnTo>
                <a:lnTo>
                  <a:pt x="21" y="122"/>
                </a:lnTo>
                <a:lnTo>
                  <a:pt x="30" y="114"/>
                </a:lnTo>
                <a:lnTo>
                  <a:pt x="32" y="110"/>
                </a:lnTo>
                <a:lnTo>
                  <a:pt x="36" y="106"/>
                </a:lnTo>
                <a:lnTo>
                  <a:pt x="40" y="101"/>
                </a:lnTo>
                <a:lnTo>
                  <a:pt x="45" y="97"/>
                </a:lnTo>
                <a:lnTo>
                  <a:pt x="49" y="89"/>
                </a:lnTo>
                <a:lnTo>
                  <a:pt x="55" y="83"/>
                </a:lnTo>
                <a:lnTo>
                  <a:pt x="59" y="78"/>
                </a:lnTo>
                <a:lnTo>
                  <a:pt x="64" y="72"/>
                </a:lnTo>
                <a:lnTo>
                  <a:pt x="70" y="63"/>
                </a:lnTo>
                <a:lnTo>
                  <a:pt x="76" y="55"/>
                </a:lnTo>
                <a:lnTo>
                  <a:pt x="82" y="47"/>
                </a:lnTo>
                <a:lnTo>
                  <a:pt x="87" y="40"/>
                </a:lnTo>
                <a:lnTo>
                  <a:pt x="93" y="28"/>
                </a:lnTo>
                <a:lnTo>
                  <a:pt x="99" y="19"/>
                </a:lnTo>
                <a:lnTo>
                  <a:pt x="104" y="9"/>
                </a:lnTo>
                <a:lnTo>
                  <a:pt x="112" y="0"/>
                </a:lnTo>
                <a:lnTo>
                  <a:pt x="180" y="36"/>
                </a:lnTo>
                <a:lnTo>
                  <a:pt x="179" y="36"/>
                </a:lnTo>
                <a:lnTo>
                  <a:pt x="177" y="38"/>
                </a:lnTo>
                <a:lnTo>
                  <a:pt x="175" y="42"/>
                </a:lnTo>
                <a:lnTo>
                  <a:pt x="173" y="49"/>
                </a:lnTo>
                <a:lnTo>
                  <a:pt x="167" y="55"/>
                </a:lnTo>
                <a:lnTo>
                  <a:pt x="163" y="64"/>
                </a:lnTo>
                <a:lnTo>
                  <a:pt x="160" y="68"/>
                </a:lnTo>
                <a:lnTo>
                  <a:pt x="156" y="74"/>
                </a:lnTo>
                <a:lnTo>
                  <a:pt x="154" y="80"/>
                </a:lnTo>
                <a:lnTo>
                  <a:pt x="150" y="85"/>
                </a:lnTo>
                <a:lnTo>
                  <a:pt x="146" y="89"/>
                </a:lnTo>
                <a:lnTo>
                  <a:pt x="142" y="95"/>
                </a:lnTo>
                <a:lnTo>
                  <a:pt x="139" y="101"/>
                </a:lnTo>
                <a:lnTo>
                  <a:pt x="135" y="106"/>
                </a:lnTo>
                <a:lnTo>
                  <a:pt x="129" y="112"/>
                </a:lnTo>
                <a:lnTo>
                  <a:pt x="125" y="116"/>
                </a:lnTo>
                <a:lnTo>
                  <a:pt x="120" y="122"/>
                </a:lnTo>
                <a:lnTo>
                  <a:pt x="116" y="129"/>
                </a:lnTo>
                <a:lnTo>
                  <a:pt x="110" y="135"/>
                </a:lnTo>
                <a:lnTo>
                  <a:pt x="104" y="141"/>
                </a:lnTo>
                <a:lnTo>
                  <a:pt x="99" y="146"/>
                </a:lnTo>
                <a:lnTo>
                  <a:pt x="95" y="152"/>
                </a:lnTo>
                <a:lnTo>
                  <a:pt x="89" y="156"/>
                </a:lnTo>
                <a:lnTo>
                  <a:pt x="83" y="161"/>
                </a:lnTo>
                <a:lnTo>
                  <a:pt x="76" y="167"/>
                </a:lnTo>
                <a:lnTo>
                  <a:pt x="70" y="173"/>
                </a:lnTo>
                <a:lnTo>
                  <a:pt x="0" y="141"/>
                </a:lnTo>
                <a:lnTo>
                  <a:pt x="0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2" name="Freeform 36"/>
          <p:cNvSpPr>
            <a:spLocks/>
          </p:cNvSpPr>
          <p:nvPr/>
        </p:nvSpPr>
        <p:spPr bwMode="auto">
          <a:xfrm>
            <a:off x="3154364" y="1909762"/>
            <a:ext cx="153987" cy="120254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1" y="152"/>
              </a:cxn>
              <a:cxn ang="0">
                <a:pos x="9" y="146"/>
              </a:cxn>
              <a:cxn ang="0">
                <a:pos x="13" y="141"/>
              </a:cxn>
              <a:cxn ang="0">
                <a:pos x="20" y="135"/>
              </a:cxn>
              <a:cxn ang="0">
                <a:pos x="28" y="127"/>
              </a:cxn>
              <a:cxn ang="0">
                <a:pos x="36" y="120"/>
              </a:cxn>
              <a:cxn ang="0">
                <a:pos x="40" y="114"/>
              </a:cxn>
              <a:cxn ang="0">
                <a:pos x="45" y="110"/>
              </a:cxn>
              <a:cxn ang="0">
                <a:pos x="49" y="105"/>
              </a:cxn>
              <a:cxn ang="0">
                <a:pos x="55" y="99"/>
              </a:cxn>
              <a:cxn ang="0">
                <a:pos x="59" y="91"/>
              </a:cxn>
              <a:cxn ang="0">
                <a:pos x="64" y="86"/>
              </a:cxn>
              <a:cxn ang="0">
                <a:pos x="70" y="78"/>
              </a:cxn>
              <a:cxn ang="0">
                <a:pos x="76" y="72"/>
              </a:cxn>
              <a:cxn ang="0">
                <a:pos x="79" y="63"/>
              </a:cxn>
              <a:cxn ang="0">
                <a:pos x="85" y="55"/>
              </a:cxn>
              <a:cxn ang="0">
                <a:pos x="91" y="48"/>
              </a:cxn>
              <a:cxn ang="0">
                <a:pos x="98" y="38"/>
              </a:cxn>
              <a:cxn ang="0">
                <a:pos x="104" y="28"/>
              </a:cxn>
              <a:cxn ang="0">
                <a:pos x="110" y="19"/>
              </a:cxn>
              <a:cxn ang="0">
                <a:pos x="117" y="9"/>
              </a:cxn>
              <a:cxn ang="0">
                <a:pos x="123" y="0"/>
              </a:cxn>
              <a:cxn ang="0">
                <a:pos x="194" y="32"/>
              </a:cxn>
              <a:cxn ang="0">
                <a:pos x="192" y="32"/>
              </a:cxn>
              <a:cxn ang="0">
                <a:pos x="190" y="38"/>
              </a:cxn>
              <a:cxn ang="0">
                <a:pos x="188" y="42"/>
              </a:cxn>
              <a:cxn ang="0">
                <a:pos x="184" y="48"/>
              </a:cxn>
              <a:cxn ang="0">
                <a:pos x="180" y="55"/>
              </a:cxn>
              <a:cxn ang="0">
                <a:pos x="174" y="65"/>
              </a:cxn>
              <a:cxn ang="0">
                <a:pos x="171" y="70"/>
              </a:cxn>
              <a:cxn ang="0">
                <a:pos x="167" y="76"/>
              </a:cxn>
              <a:cxn ang="0">
                <a:pos x="163" y="82"/>
              </a:cxn>
              <a:cxn ang="0">
                <a:pos x="161" y="89"/>
              </a:cxn>
              <a:cxn ang="0">
                <a:pos x="155" y="95"/>
              </a:cxn>
              <a:cxn ang="0">
                <a:pos x="152" y="101"/>
              </a:cxn>
              <a:cxn ang="0">
                <a:pos x="146" y="106"/>
              </a:cxn>
              <a:cxn ang="0">
                <a:pos x="140" y="114"/>
              </a:cxn>
              <a:cxn ang="0">
                <a:pos x="135" y="120"/>
              </a:cxn>
              <a:cxn ang="0">
                <a:pos x="129" y="127"/>
              </a:cxn>
              <a:cxn ang="0">
                <a:pos x="123" y="135"/>
              </a:cxn>
              <a:cxn ang="0">
                <a:pos x="117" y="143"/>
              </a:cxn>
              <a:cxn ang="0">
                <a:pos x="110" y="148"/>
              </a:cxn>
              <a:cxn ang="0">
                <a:pos x="104" y="156"/>
              </a:cxn>
              <a:cxn ang="0">
                <a:pos x="97" y="163"/>
              </a:cxn>
              <a:cxn ang="0">
                <a:pos x="91" y="171"/>
              </a:cxn>
              <a:cxn ang="0">
                <a:pos x="83" y="179"/>
              </a:cxn>
              <a:cxn ang="0">
                <a:pos x="76" y="186"/>
              </a:cxn>
              <a:cxn ang="0">
                <a:pos x="68" y="194"/>
              </a:cxn>
              <a:cxn ang="0">
                <a:pos x="60" y="202"/>
              </a:cxn>
              <a:cxn ang="0">
                <a:pos x="0" y="154"/>
              </a:cxn>
              <a:cxn ang="0">
                <a:pos x="0" y="154"/>
              </a:cxn>
            </a:cxnLst>
            <a:rect l="0" t="0" r="r" b="b"/>
            <a:pathLst>
              <a:path w="194" h="202">
                <a:moveTo>
                  <a:pt x="0" y="154"/>
                </a:moveTo>
                <a:lnTo>
                  <a:pt x="1" y="152"/>
                </a:lnTo>
                <a:lnTo>
                  <a:pt x="9" y="146"/>
                </a:lnTo>
                <a:lnTo>
                  <a:pt x="13" y="141"/>
                </a:lnTo>
                <a:lnTo>
                  <a:pt x="20" y="135"/>
                </a:lnTo>
                <a:lnTo>
                  <a:pt x="28" y="127"/>
                </a:lnTo>
                <a:lnTo>
                  <a:pt x="36" y="120"/>
                </a:lnTo>
                <a:lnTo>
                  <a:pt x="40" y="114"/>
                </a:lnTo>
                <a:lnTo>
                  <a:pt x="45" y="110"/>
                </a:lnTo>
                <a:lnTo>
                  <a:pt x="49" y="105"/>
                </a:lnTo>
                <a:lnTo>
                  <a:pt x="55" y="99"/>
                </a:lnTo>
                <a:lnTo>
                  <a:pt x="59" y="91"/>
                </a:lnTo>
                <a:lnTo>
                  <a:pt x="64" y="86"/>
                </a:lnTo>
                <a:lnTo>
                  <a:pt x="70" y="78"/>
                </a:lnTo>
                <a:lnTo>
                  <a:pt x="76" y="72"/>
                </a:lnTo>
                <a:lnTo>
                  <a:pt x="79" y="63"/>
                </a:lnTo>
                <a:lnTo>
                  <a:pt x="85" y="55"/>
                </a:lnTo>
                <a:lnTo>
                  <a:pt x="91" y="48"/>
                </a:lnTo>
                <a:lnTo>
                  <a:pt x="98" y="38"/>
                </a:lnTo>
                <a:lnTo>
                  <a:pt x="104" y="28"/>
                </a:lnTo>
                <a:lnTo>
                  <a:pt x="110" y="19"/>
                </a:lnTo>
                <a:lnTo>
                  <a:pt x="117" y="9"/>
                </a:lnTo>
                <a:lnTo>
                  <a:pt x="123" y="0"/>
                </a:lnTo>
                <a:lnTo>
                  <a:pt x="194" y="32"/>
                </a:lnTo>
                <a:lnTo>
                  <a:pt x="192" y="32"/>
                </a:lnTo>
                <a:lnTo>
                  <a:pt x="190" y="38"/>
                </a:lnTo>
                <a:lnTo>
                  <a:pt x="188" y="42"/>
                </a:lnTo>
                <a:lnTo>
                  <a:pt x="184" y="48"/>
                </a:lnTo>
                <a:lnTo>
                  <a:pt x="180" y="55"/>
                </a:lnTo>
                <a:lnTo>
                  <a:pt x="174" y="65"/>
                </a:lnTo>
                <a:lnTo>
                  <a:pt x="171" y="70"/>
                </a:lnTo>
                <a:lnTo>
                  <a:pt x="167" y="76"/>
                </a:lnTo>
                <a:lnTo>
                  <a:pt x="163" y="82"/>
                </a:lnTo>
                <a:lnTo>
                  <a:pt x="161" y="89"/>
                </a:lnTo>
                <a:lnTo>
                  <a:pt x="155" y="95"/>
                </a:lnTo>
                <a:lnTo>
                  <a:pt x="152" y="101"/>
                </a:lnTo>
                <a:lnTo>
                  <a:pt x="146" y="106"/>
                </a:lnTo>
                <a:lnTo>
                  <a:pt x="140" y="114"/>
                </a:lnTo>
                <a:lnTo>
                  <a:pt x="135" y="120"/>
                </a:lnTo>
                <a:lnTo>
                  <a:pt x="129" y="127"/>
                </a:lnTo>
                <a:lnTo>
                  <a:pt x="123" y="135"/>
                </a:lnTo>
                <a:lnTo>
                  <a:pt x="117" y="143"/>
                </a:lnTo>
                <a:lnTo>
                  <a:pt x="110" y="148"/>
                </a:lnTo>
                <a:lnTo>
                  <a:pt x="104" y="156"/>
                </a:lnTo>
                <a:lnTo>
                  <a:pt x="97" y="163"/>
                </a:lnTo>
                <a:lnTo>
                  <a:pt x="91" y="171"/>
                </a:lnTo>
                <a:lnTo>
                  <a:pt x="83" y="179"/>
                </a:lnTo>
                <a:lnTo>
                  <a:pt x="76" y="186"/>
                </a:lnTo>
                <a:lnTo>
                  <a:pt x="68" y="194"/>
                </a:lnTo>
                <a:lnTo>
                  <a:pt x="60" y="202"/>
                </a:lnTo>
                <a:lnTo>
                  <a:pt x="0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3" name="Freeform 37"/>
          <p:cNvSpPr>
            <a:spLocks/>
          </p:cNvSpPr>
          <p:nvPr/>
        </p:nvSpPr>
        <p:spPr bwMode="auto">
          <a:xfrm>
            <a:off x="3246438" y="1950244"/>
            <a:ext cx="163512" cy="121444"/>
          </a:xfrm>
          <a:custGeom>
            <a:avLst/>
            <a:gdLst/>
            <a:ahLst/>
            <a:cxnLst>
              <a:cxn ang="0">
                <a:pos x="0" y="166"/>
              </a:cxn>
              <a:cxn ang="0">
                <a:pos x="0" y="164"/>
              </a:cxn>
              <a:cxn ang="0">
                <a:pos x="3" y="162"/>
              </a:cxn>
              <a:cxn ang="0">
                <a:pos x="7" y="160"/>
              </a:cxn>
              <a:cxn ang="0">
                <a:pos x="13" y="156"/>
              </a:cxn>
              <a:cxn ang="0">
                <a:pos x="19" y="151"/>
              </a:cxn>
              <a:cxn ang="0">
                <a:pos x="26" y="145"/>
              </a:cxn>
              <a:cxn ang="0">
                <a:pos x="36" y="135"/>
              </a:cxn>
              <a:cxn ang="0">
                <a:pos x="45" y="128"/>
              </a:cxn>
              <a:cxn ang="0">
                <a:pos x="51" y="122"/>
              </a:cxn>
              <a:cxn ang="0">
                <a:pos x="55" y="116"/>
              </a:cxn>
              <a:cxn ang="0">
                <a:pos x="60" y="111"/>
              </a:cxn>
              <a:cxn ang="0">
                <a:pos x="66" y="105"/>
              </a:cxn>
              <a:cxn ang="0">
                <a:pos x="72" y="97"/>
              </a:cxn>
              <a:cxn ang="0">
                <a:pos x="78" y="90"/>
              </a:cxn>
              <a:cxn ang="0">
                <a:pos x="83" y="84"/>
              </a:cxn>
              <a:cxn ang="0">
                <a:pos x="91" y="76"/>
              </a:cxn>
              <a:cxn ang="0">
                <a:pos x="97" y="69"/>
              </a:cxn>
              <a:cxn ang="0">
                <a:pos x="102" y="59"/>
              </a:cxn>
              <a:cxn ang="0">
                <a:pos x="110" y="50"/>
              </a:cxn>
              <a:cxn ang="0">
                <a:pos x="116" y="42"/>
              </a:cxn>
              <a:cxn ang="0">
                <a:pos x="121" y="31"/>
              </a:cxn>
              <a:cxn ang="0">
                <a:pos x="129" y="21"/>
              </a:cxn>
              <a:cxn ang="0">
                <a:pos x="131" y="16"/>
              </a:cxn>
              <a:cxn ang="0">
                <a:pos x="135" y="12"/>
              </a:cxn>
              <a:cxn ang="0">
                <a:pos x="138" y="6"/>
              </a:cxn>
              <a:cxn ang="0">
                <a:pos x="142" y="0"/>
              </a:cxn>
              <a:cxn ang="0">
                <a:pos x="207" y="35"/>
              </a:cxn>
              <a:cxn ang="0">
                <a:pos x="207" y="37"/>
              </a:cxn>
              <a:cxn ang="0">
                <a:pos x="205" y="40"/>
              </a:cxn>
              <a:cxn ang="0">
                <a:pos x="201" y="44"/>
              </a:cxn>
              <a:cxn ang="0">
                <a:pos x="197" y="54"/>
              </a:cxn>
              <a:cxn ang="0">
                <a:pos x="193" y="57"/>
              </a:cxn>
              <a:cxn ang="0">
                <a:pos x="190" y="63"/>
              </a:cxn>
              <a:cxn ang="0">
                <a:pos x="186" y="69"/>
              </a:cxn>
              <a:cxn ang="0">
                <a:pos x="184" y="73"/>
              </a:cxn>
              <a:cxn ang="0">
                <a:pos x="178" y="78"/>
              </a:cxn>
              <a:cxn ang="0">
                <a:pos x="174" y="84"/>
              </a:cxn>
              <a:cxn ang="0">
                <a:pos x="171" y="92"/>
              </a:cxn>
              <a:cxn ang="0">
                <a:pos x="167" y="99"/>
              </a:cxn>
              <a:cxn ang="0">
                <a:pos x="161" y="105"/>
              </a:cxn>
              <a:cxn ang="0">
                <a:pos x="155" y="113"/>
              </a:cxn>
              <a:cxn ang="0">
                <a:pos x="150" y="118"/>
              </a:cxn>
              <a:cxn ang="0">
                <a:pos x="144" y="126"/>
              </a:cxn>
              <a:cxn ang="0">
                <a:pos x="138" y="134"/>
              </a:cxn>
              <a:cxn ang="0">
                <a:pos x="133" y="141"/>
              </a:cxn>
              <a:cxn ang="0">
                <a:pos x="125" y="147"/>
              </a:cxn>
              <a:cxn ang="0">
                <a:pos x="119" y="154"/>
              </a:cxn>
              <a:cxn ang="0">
                <a:pos x="112" y="162"/>
              </a:cxn>
              <a:cxn ang="0">
                <a:pos x="104" y="168"/>
              </a:cxn>
              <a:cxn ang="0">
                <a:pos x="95" y="175"/>
              </a:cxn>
              <a:cxn ang="0">
                <a:pos x="87" y="181"/>
              </a:cxn>
              <a:cxn ang="0">
                <a:pos x="79" y="187"/>
              </a:cxn>
              <a:cxn ang="0">
                <a:pos x="70" y="192"/>
              </a:cxn>
              <a:cxn ang="0">
                <a:pos x="62" y="198"/>
              </a:cxn>
              <a:cxn ang="0">
                <a:pos x="55" y="204"/>
              </a:cxn>
              <a:cxn ang="0">
                <a:pos x="0" y="166"/>
              </a:cxn>
              <a:cxn ang="0">
                <a:pos x="0" y="166"/>
              </a:cxn>
            </a:cxnLst>
            <a:rect l="0" t="0" r="r" b="b"/>
            <a:pathLst>
              <a:path w="207" h="204">
                <a:moveTo>
                  <a:pt x="0" y="166"/>
                </a:moveTo>
                <a:lnTo>
                  <a:pt x="0" y="164"/>
                </a:lnTo>
                <a:lnTo>
                  <a:pt x="3" y="162"/>
                </a:lnTo>
                <a:lnTo>
                  <a:pt x="7" y="160"/>
                </a:lnTo>
                <a:lnTo>
                  <a:pt x="13" y="156"/>
                </a:lnTo>
                <a:lnTo>
                  <a:pt x="19" y="151"/>
                </a:lnTo>
                <a:lnTo>
                  <a:pt x="26" y="145"/>
                </a:lnTo>
                <a:lnTo>
                  <a:pt x="36" y="135"/>
                </a:lnTo>
                <a:lnTo>
                  <a:pt x="45" y="128"/>
                </a:lnTo>
                <a:lnTo>
                  <a:pt x="51" y="122"/>
                </a:lnTo>
                <a:lnTo>
                  <a:pt x="55" y="116"/>
                </a:lnTo>
                <a:lnTo>
                  <a:pt x="60" y="111"/>
                </a:lnTo>
                <a:lnTo>
                  <a:pt x="66" y="105"/>
                </a:lnTo>
                <a:lnTo>
                  <a:pt x="72" y="97"/>
                </a:lnTo>
                <a:lnTo>
                  <a:pt x="78" y="90"/>
                </a:lnTo>
                <a:lnTo>
                  <a:pt x="83" y="84"/>
                </a:lnTo>
                <a:lnTo>
                  <a:pt x="91" y="76"/>
                </a:lnTo>
                <a:lnTo>
                  <a:pt x="97" y="69"/>
                </a:lnTo>
                <a:lnTo>
                  <a:pt x="102" y="59"/>
                </a:lnTo>
                <a:lnTo>
                  <a:pt x="110" y="50"/>
                </a:lnTo>
                <a:lnTo>
                  <a:pt x="116" y="42"/>
                </a:lnTo>
                <a:lnTo>
                  <a:pt x="121" y="31"/>
                </a:lnTo>
                <a:lnTo>
                  <a:pt x="129" y="21"/>
                </a:lnTo>
                <a:lnTo>
                  <a:pt x="131" y="16"/>
                </a:lnTo>
                <a:lnTo>
                  <a:pt x="135" y="12"/>
                </a:lnTo>
                <a:lnTo>
                  <a:pt x="138" y="6"/>
                </a:lnTo>
                <a:lnTo>
                  <a:pt x="142" y="0"/>
                </a:lnTo>
                <a:lnTo>
                  <a:pt x="207" y="35"/>
                </a:lnTo>
                <a:lnTo>
                  <a:pt x="207" y="37"/>
                </a:lnTo>
                <a:lnTo>
                  <a:pt x="205" y="40"/>
                </a:lnTo>
                <a:lnTo>
                  <a:pt x="201" y="44"/>
                </a:lnTo>
                <a:lnTo>
                  <a:pt x="197" y="54"/>
                </a:lnTo>
                <a:lnTo>
                  <a:pt x="193" y="57"/>
                </a:lnTo>
                <a:lnTo>
                  <a:pt x="190" y="63"/>
                </a:lnTo>
                <a:lnTo>
                  <a:pt x="186" y="69"/>
                </a:lnTo>
                <a:lnTo>
                  <a:pt x="184" y="73"/>
                </a:lnTo>
                <a:lnTo>
                  <a:pt x="178" y="78"/>
                </a:lnTo>
                <a:lnTo>
                  <a:pt x="174" y="84"/>
                </a:lnTo>
                <a:lnTo>
                  <a:pt x="171" y="92"/>
                </a:lnTo>
                <a:lnTo>
                  <a:pt x="167" y="99"/>
                </a:lnTo>
                <a:lnTo>
                  <a:pt x="161" y="105"/>
                </a:lnTo>
                <a:lnTo>
                  <a:pt x="155" y="113"/>
                </a:lnTo>
                <a:lnTo>
                  <a:pt x="150" y="118"/>
                </a:lnTo>
                <a:lnTo>
                  <a:pt x="144" y="126"/>
                </a:lnTo>
                <a:lnTo>
                  <a:pt x="138" y="134"/>
                </a:lnTo>
                <a:lnTo>
                  <a:pt x="133" y="141"/>
                </a:lnTo>
                <a:lnTo>
                  <a:pt x="125" y="147"/>
                </a:lnTo>
                <a:lnTo>
                  <a:pt x="119" y="154"/>
                </a:lnTo>
                <a:lnTo>
                  <a:pt x="112" y="162"/>
                </a:lnTo>
                <a:lnTo>
                  <a:pt x="104" y="168"/>
                </a:lnTo>
                <a:lnTo>
                  <a:pt x="95" y="175"/>
                </a:lnTo>
                <a:lnTo>
                  <a:pt x="87" y="181"/>
                </a:lnTo>
                <a:lnTo>
                  <a:pt x="79" y="187"/>
                </a:lnTo>
                <a:lnTo>
                  <a:pt x="70" y="192"/>
                </a:lnTo>
                <a:lnTo>
                  <a:pt x="62" y="198"/>
                </a:lnTo>
                <a:lnTo>
                  <a:pt x="55" y="204"/>
                </a:lnTo>
                <a:lnTo>
                  <a:pt x="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4" name="Freeform 38"/>
          <p:cNvSpPr>
            <a:spLocks/>
          </p:cNvSpPr>
          <p:nvPr/>
        </p:nvSpPr>
        <p:spPr bwMode="auto">
          <a:xfrm>
            <a:off x="3336925" y="1989535"/>
            <a:ext cx="177800" cy="133350"/>
          </a:xfrm>
          <a:custGeom>
            <a:avLst/>
            <a:gdLst/>
            <a:ahLst/>
            <a:cxnLst>
              <a:cxn ang="0">
                <a:pos x="0" y="175"/>
              </a:cxn>
              <a:cxn ang="0">
                <a:pos x="0" y="175"/>
              </a:cxn>
              <a:cxn ang="0">
                <a:pos x="2" y="173"/>
              </a:cxn>
              <a:cxn ang="0">
                <a:pos x="7" y="169"/>
              </a:cxn>
              <a:cxn ang="0">
                <a:pos x="13" y="165"/>
              </a:cxn>
              <a:cxn ang="0">
                <a:pos x="21" y="158"/>
              </a:cxn>
              <a:cxn ang="0">
                <a:pos x="30" y="152"/>
              </a:cxn>
              <a:cxn ang="0">
                <a:pos x="34" y="146"/>
              </a:cxn>
              <a:cxn ang="0">
                <a:pos x="40" y="143"/>
              </a:cxn>
              <a:cxn ang="0">
                <a:pos x="45" y="139"/>
              </a:cxn>
              <a:cxn ang="0">
                <a:pos x="51" y="133"/>
              </a:cxn>
              <a:cxn ang="0">
                <a:pos x="57" y="127"/>
              </a:cxn>
              <a:cxn ang="0">
                <a:pos x="62" y="122"/>
              </a:cxn>
              <a:cxn ang="0">
                <a:pos x="68" y="116"/>
              </a:cxn>
              <a:cxn ang="0">
                <a:pos x="74" y="110"/>
              </a:cxn>
              <a:cxn ang="0">
                <a:pos x="79" y="103"/>
              </a:cxn>
              <a:cxn ang="0">
                <a:pos x="87" y="95"/>
              </a:cxn>
              <a:cxn ang="0">
                <a:pos x="93" y="87"/>
              </a:cxn>
              <a:cxn ang="0">
                <a:pos x="100" y="80"/>
              </a:cxn>
              <a:cxn ang="0">
                <a:pos x="106" y="70"/>
              </a:cxn>
              <a:cxn ang="0">
                <a:pos x="114" y="61"/>
              </a:cxn>
              <a:cxn ang="0">
                <a:pos x="119" y="51"/>
              </a:cxn>
              <a:cxn ang="0">
                <a:pos x="127" y="42"/>
              </a:cxn>
              <a:cxn ang="0">
                <a:pos x="131" y="36"/>
              </a:cxn>
              <a:cxn ang="0">
                <a:pos x="133" y="32"/>
              </a:cxn>
              <a:cxn ang="0">
                <a:pos x="137" y="27"/>
              </a:cxn>
              <a:cxn ang="0">
                <a:pos x="140" y="21"/>
              </a:cxn>
              <a:cxn ang="0">
                <a:pos x="144" y="17"/>
              </a:cxn>
              <a:cxn ang="0">
                <a:pos x="146" y="11"/>
              </a:cxn>
              <a:cxn ang="0">
                <a:pos x="150" y="6"/>
              </a:cxn>
              <a:cxn ang="0">
                <a:pos x="154" y="0"/>
              </a:cxn>
              <a:cxn ang="0">
                <a:pos x="224" y="36"/>
              </a:cxn>
              <a:cxn ang="0">
                <a:pos x="222" y="36"/>
              </a:cxn>
              <a:cxn ang="0">
                <a:pos x="220" y="40"/>
              </a:cxn>
              <a:cxn ang="0">
                <a:pos x="216" y="46"/>
              </a:cxn>
              <a:cxn ang="0">
                <a:pos x="211" y="55"/>
              </a:cxn>
              <a:cxn ang="0">
                <a:pos x="207" y="61"/>
              </a:cxn>
              <a:cxn ang="0">
                <a:pos x="203" y="67"/>
              </a:cxn>
              <a:cxn ang="0">
                <a:pos x="199" y="72"/>
              </a:cxn>
              <a:cxn ang="0">
                <a:pos x="195" y="78"/>
              </a:cxn>
              <a:cxn ang="0">
                <a:pos x="192" y="84"/>
              </a:cxn>
              <a:cxn ang="0">
                <a:pos x="186" y="91"/>
              </a:cxn>
              <a:cxn ang="0">
                <a:pos x="182" y="99"/>
              </a:cxn>
              <a:cxn ang="0">
                <a:pos x="176" y="106"/>
              </a:cxn>
              <a:cxn ang="0">
                <a:pos x="171" y="114"/>
              </a:cxn>
              <a:cxn ang="0">
                <a:pos x="165" y="122"/>
              </a:cxn>
              <a:cxn ang="0">
                <a:pos x="157" y="127"/>
              </a:cxn>
              <a:cxn ang="0">
                <a:pos x="152" y="135"/>
              </a:cxn>
              <a:cxn ang="0">
                <a:pos x="144" y="143"/>
              </a:cxn>
              <a:cxn ang="0">
                <a:pos x="137" y="150"/>
              </a:cxn>
              <a:cxn ang="0">
                <a:pos x="129" y="158"/>
              </a:cxn>
              <a:cxn ang="0">
                <a:pos x="123" y="167"/>
              </a:cxn>
              <a:cxn ang="0">
                <a:pos x="114" y="173"/>
              </a:cxn>
              <a:cxn ang="0">
                <a:pos x="106" y="181"/>
              </a:cxn>
              <a:cxn ang="0">
                <a:pos x="97" y="188"/>
              </a:cxn>
              <a:cxn ang="0">
                <a:pos x="89" y="196"/>
              </a:cxn>
              <a:cxn ang="0">
                <a:pos x="79" y="203"/>
              </a:cxn>
              <a:cxn ang="0">
                <a:pos x="70" y="209"/>
              </a:cxn>
              <a:cxn ang="0">
                <a:pos x="60" y="217"/>
              </a:cxn>
              <a:cxn ang="0">
                <a:pos x="53" y="222"/>
              </a:cxn>
              <a:cxn ang="0">
                <a:pos x="0" y="175"/>
              </a:cxn>
              <a:cxn ang="0">
                <a:pos x="0" y="175"/>
              </a:cxn>
            </a:cxnLst>
            <a:rect l="0" t="0" r="r" b="b"/>
            <a:pathLst>
              <a:path w="224" h="222">
                <a:moveTo>
                  <a:pt x="0" y="175"/>
                </a:moveTo>
                <a:lnTo>
                  <a:pt x="0" y="175"/>
                </a:lnTo>
                <a:lnTo>
                  <a:pt x="2" y="173"/>
                </a:lnTo>
                <a:lnTo>
                  <a:pt x="7" y="169"/>
                </a:lnTo>
                <a:lnTo>
                  <a:pt x="13" y="165"/>
                </a:lnTo>
                <a:lnTo>
                  <a:pt x="21" y="158"/>
                </a:lnTo>
                <a:lnTo>
                  <a:pt x="30" y="152"/>
                </a:lnTo>
                <a:lnTo>
                  <a:pt x="34" y="146"/>
                </a:lnTo>
                <a:lnTo>
                  <a:pt x="40" y="143"/>
                </a:lnTo>
                <a:lnTo>
                  <a:pt x="45" y="139"/>
                </a:lnTo>
                <a:lnTo>
                  <a:pt x="51" y="133"/>
                </a:lnTo>
                <a:lnTo>
                  <a:pt x="57" y="127"/>
                </a:lnTo>
                <a:lnTo>
                  <a:pt x="62" y="122"/>
                </a:lnTo>
                <a:lnTo>
                  <a:pt x="68" y="116"/>
                </a:lnTo>
                <a:lnTo>
                  <a:pt x="74" y="110"/>
                </a:lnTo>
                <a:lnTo>
                  <a:pt x="79" y="103"/>
                </a:lnTo>
                <a:lnTo>
                  <a:pt x="87" y="95"/>
                </a:lnTo>
                <a:lnTo>
                  <a:pt x="93" y="87"/>
                </a:lnTo>
                <a:lnTo>
                  <a:pt x="100" y="80"/>
                </a:lnTo>
                <a:lnTo>
                  <a:pt x="106" y="70"/>
                </a:lnTo>
                <a:lnTo>
                  <a:pt x="114" y="61"/>
                </a:lnTo>
                <a:lnTo>
                  <a:pt x="119" y="51"/>
                </a:lnTo>
                <a:lnTo>
                  <a:pt x="127" y="42"/>
                </a:lnTo>
                <a:lnTo>
                  <a:pt x="131" y="36"/>
                </a:lnTo>
                <a:lnTo>
                  <a:pt x="133" y="32"/>
                </a:lnTo>
                <a:lnTo>
                  <a:pt x="137" y="27"/>
                </a:lnTo>
                <a:lnTo>
                  <a:pt x="140" y="21"/>
                </a:lnTo>
                <a:lnTo>
                  <a:pt x="144" y="17"/>
                </a:lnTo>
                <a:lnTo>
                  <a:pt x="146" y="11"/>
                </a:lnTo>
                <a:lnTo>
                  <a:pt x="150" y="6"/>
                </a:lnTo>
                <a:lnTo>
                  <a:pt x="154" y="0"/>
                </a:lnTo>
                <a:lnTo>
                  <a:pt x="224" y="36"/>
                </a:lnTo>
                <a:lnTo>
                  <a:pt x="222" y="36"/>
                </a:lnTo>
                <a:lnTo>
                  <a:pt x="220" y="40"/>
                </a:lnTo>
                <a:lnTo>
                  <a:pt x="216" y="46"/>
                </a:lnTo>
                <a:lnTo>
                  <a:pt x="211" y="55"/>
                </a:lnTo>
                <a:lnTo>
                  <a:pt x="207" y="61"/>
                </a:lnTo>
                <a:lnTo>
                  <a:pt x="203" y="67"/>
                </a:lnTo>
                <a:lnTo>
                  <a:pt x="199" y="72"/>
                </a:lnTo>
                <a:lnTo>
                  <a:pt x="195" y="78"/>
                </a:lnTo>
                <a:lnTo>
                  <a:pt x="192" y="84"/>
                </a:lnTo>
                <a:lnTo>
                  <a:pt x="186" y="91"/>
                </a:lnTo>
                <a:lnTo>
                  <a:pt x="182" y="99"/>
                </a:lnTo>
                <a:lnTo>
                  <a:pt x="176" y="106"/>
                </a:lnTo>
                <a:lnTo>
                  <a:pt x="171" y="114"/>
                </a:lnTo>
                <a:lnTo>
                  <a:pt x="165" y="122"/>
                </a:lnTo>
                <a:lnTo>
                  <a:pt x="157" y="127"/>
                </a:lnTo>
                <a:lnTo>
                  <a:pt x="152" y="135"/>
                </a:lnTo>
                <a:lnTo>
                  <a:pt x="144" y="143"/>
                </a:lnTo>
                <a:lnTo>
                  <a:pt x="137" y="150"/>
                </a:lnTo>
                <a:lnTo>
                  <a:pt x="129" y="158"/>
                </a:lnTo>
                <a:lnTo>
                  <a:pt x="123" y="167"/>
                </a:lnTo>
                <a:lnTo>
                  <a:pt x="114" y="173"/>
                </a:lnTo>
                <a:lnTo>
                  <a:pt x="106" y="181"/>
                </a:lnTo>
                <a:lnTo>
                  <a:pt x="97" y="188"/>
                </a:lnTo>
                <a:lnTo>
                  <a:pt x="89" y="196"/>
                </a:lnTo>
                <a:lnTo>
                  <a:pt x="79" y="203"/>
                </a:lnTo>
                <a:lnTo>
                  <a:pt x="70" y="209"/>
                </a:lnTo>
                <a:lnTo>
                  <a:pt x="60" y="217"/>
                </a:lnTo>
                <a:lnTo>
                  <a:pt x="53" y="222"/>
                </a:lnTo>
                <a:lnTo>
                  <a:pt x="0" y="175"/>
                </a:lnTo>
                <a:lnTo>
                  <a:pt x="0" y="1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5" name="Freeform 39"/>
          <p:cNvSpPr>
            <a:spLocks/>
          </p:cNvSpPr>
          <p:nvPr/>
        </p:nvSpPr>
        <p:spPr bwMode="auto">
          <a:xfrm>
            <a:off x="3430589" y="2031206"/>
            <a:ext cx="187325" cy="144066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10" y="185"/>
              </a:cxn>
              <a:cxn ang="0">
                <a:pos x="25" y="172"/>
              </a:cxn>
              <a:cxn ang="0">
                <a:pos x="39" y="158"/>
              </a:cxn>
              <a:cxn ang="0">
                <a:pos x="52" y="147"/>
              </a:cxn>
              <a:cxn ang="0">
                <a:pos x="63" y="133"/>
              </a:cxn>
              <a:cxn ang="0">
                <a:pos x="77" y="120"/>
              </a:cxn>
              <a:cxn ang="0">
                <a:pos x="90" y="105"/>
              </a:cxn>
              <a:cxn ang="0">
                <a:pos x="105" y="88"/>
              </a:cxn>
              <a:cxn ang="0">
                <a:pos x="118" y="71"/>
              </a:cxn>
              <a:cxn ang="0">
                <a:pos x="132" y="52"/>
              </a:cxn>
              <a:cxn ang="0">
                <a:pos x="141" y="37"/>
              </a:cxn>
              <a:cxn ang="0">
                <a:pos x="149" y="25"/>
              </a:cxn>
              <a:cxn ang="0">
                <a:pos x="154" y="16"/>
              </a:cxn>
              <a:cxn ang="0">
                <a:pos x="162" y="4"/>
              </a:cxn>
              <a:cxn ang="0">
                <a:pos x="236" y="37"/>
              </a:cxn>
              <a:cxn ang="0">
                <a:pos x="234" y="40"/>
              </a:cxn>
              <a:cxn ang="0">
                <a:pos x="229" y="48"/>
              </a:cxn>
              <a:cxn ang="0">
                <a:pos x="227" y="57"/>
              </a:cxn>
              <a:cxn ang="0">
                <a:pos x="219" y="67"/>
              </a:cxn>
              <a:cxn ang="0">
                <a:pos x="212" y="80"/>
              </a:cxn>
              <a:cxn ang="0">
                <a:pos x="202" y="94"/>
              </a:cxn>
              <a:cxn ang="0">
                <a:pos x="193" y="111"/>
              </a:cxn>
              <a:cxn ang="0">
                <a:pos x="181" y="126"/>
              </a:cxn>
              <a:cxn ang="0">
                <a:pos x="168" y="143"/>
              </a:cxn>
              <a:cxn ang="0">
                <a:pos x="153" y="160"/>
              </a:cxn>
              <a:cxn ang="0">
                <a:pos x="135" y="179"/>
              </a:cxn>
              <a:cxn ang="0">
                <a:pos x="118" y="194"/>
              </a:cxn>
              <a:cxn ang="0">
                <a:pos x="97" y="211"/>
              </a:cxn>
              <a:cxn ang="0">
                <a:pos x="86" y="219"/>
              </a:cxn>
              <a:cxn ang="0">
                <a:pos x="77" y="229"/>
              </a:cxn>
              <a:cxn ang="0">
                <a:pos x="65" y="236"/>
              </a:cxn>
              <a:cxn ang="0">
                <a:pos x="54" y="244"/>
              </a:cxn>
              <a:cxn ang="0">
                <a:pos x="0" y="194"/>
              </a:cxn>
            </a:cxnLst>
            <a:rect l="0" t="0" r="r" b="b"/>
            <a:pathLst>
              <a:path w="236" h="244">
                <a:moveTo>
                  <a:pt x="0" y="194"/>
                </a:moveTo>
                <a:lnTo>
                  <a:pt x="0" y="192"/>
                </a:lnTo>
                <a:lnTo>
                  <a:pt x="4" y="191"/>
                </a:lnTo>
                <a:lnTo>
                  <a:pt x="10" y="185"/>
                </a:lnTo>
                <a:lnTo>
                  <a:pt x="18" y="179"/>
                </a:lnTo>
                <a:lnTo>
                  <a:pt x="25" y="172"/>
                </a:lnTo>
                <a:lnTo>
                  <a:pt x="35" y="164"/>
                </a:lnTo>
                <a:lnTo>
                  <a:pt x="39" y="158"/>
                </a:lnTo>
                <a:lnTo>
                  <a:pt x="44" y="152"/>
                </a:lnTo>
                <a:lnTo>
                  <a:pt x="52" y="147"/>
                </a:lnTo>
                <a:lnTo>
                  <a:pt x="58" y="141"/>
                </a:lnTo>
                <a:lnTo>
                  <a:pt x="63" y="133"/>
                </a:lnTo>
                <a:lnTo>
                  <a:pt x="71" y="128"/>
                </a:lnTo>
                <a:lnTo>
                  <a:pt x="77" y="120"/>
                </a:lnTo>
                <a:lnTo>
                  <a:pt x="84" y="113"/>
                </a:lnTo>
                <a:lnTo>
                  <a:pt x="90" y="105"/>
                </a:lnTo>
                <a:lnTo>
                  <a:pt x="97" y="95"/>
                </a:lnTo>
                <a:lnTo>
                  <a:pt x="105" y="88"/>
                </a:lnTo>
                <a:lnTo>
                  <a:pt x="113" y="80"/>
                </a:lnTo>
                <a:lnTo>
                  <a:pt x="118" y="71"/>
                </a:lnTo>
                <a:lnTo>
                  <a:pt x="126" y="61"/>
                </a:lnTo>
                <a:lnTo>
                  <a:pt x="132" y="52"/>
                </a:lnTo>
                <a:lnTo>
                  <a:pt x="139" y="42"/>
                </a:lnTo>
                <a:lnTo>
                  <a:pt x="141" y="37"/>
                </a:lnTo>
                <a:lnTo>
                  <a:pt x="145" y="31"/>
                </a:lnTo>
                <a:lnTo>
                  <a:pt x="149" y="25"/>
                </a:lnTo>
                <a:lnTo>
                  <a:pt x="153" y="21"/>
                </a:lnTo>
                <a:lnTo>
                  <a:pt x="154" y="16"/>
                </a:lnTo>
                <a:lnTo>
                  <a:pt x="158" y="10"/>
                </a:lnTo>
                <a:lnTo>
                  <a:pt x="162" y="4"/>
                </a:lnTo>
                <a:lnTo>
                  <a:pt x="166" y="0"/>
                </a:lnTo>
                <a:lnTo>
                  <a:pt x="236" y="37"/>
                </a:lnTo>
                <a:lnTo>
                  <a:pt x="234" y="37"/>
                </a:lnTo>
                <a:lnTo>
                  <a:pt x="234" y="40"/>
                </a:lnTo>
                <a:lnTo>
                  <a:pt x="232" y="44"/>
                </a:lnTo>
                <a:lnTo>
                  <a:pt x="229" y="48"/>
                </a:lnTo>
                <a:lnTo>
                  <a:pt x="229" y="52"/>
                </a:lnTo>
                <a:lnTo>
                  <a:pt x="227" y="57"/>
                </a:lnTo>
                <a:lnTo>
                  <a:pt x="223" y="63"/>
                </a:lnTo>
                <a:lnTo>
                  <a:pt x="219" y="67"/>
                </a:lnTo>
                <a:lnTo>
                  <a:pt x="215" y="73"/>
                </a:lnTo>
                <a:lnTo>
                  <a:pt x="212" y="80"/>
                </a:lnTo>
                <a:lnTo>
                  <a:pt x="208" y="86"/>
                </a:lnTo>
                <a:lnTo>
                  <a:pt x="202" y="94"/>
                </a:lnTo>
                <a:lnTo>
                  <a:pt x="198" y="103"/>
                </a:lnTo>
                <a:lnTo>
                  <a:pt x="193" y="111"/>
                </a:lnTo>
                <a:lnTo>
                  <a:pt x="187" y="118"/>
                </a:lnTo>
                <a:lnTo>
                  <a:pt x="181" y="126"/>
                </a:lnTo>
                <a:lnTo>
                  <a:pt x="173" y="135"/>
                </a:lnTo>
                <a:lnTo>
                  <a:pt x="168" y="143"/>
                </a:lnTo>
                <a:lnTo>
                  <a:pt x="160" y="152"/>
                </a:lnTo>
                <a:lnTo>
                  <a:pt x="153" y="160"/>
                </a:lnTo>
                <a:lnTo>
                  <a:pt x="143" y="170"/>
                </a:lnTo>
                <a:lnTo>
                  <a:pt x="135" y="179"/>
                </a:lnTo>
                <a:lnTo>
                  <a:pt x="126" y="187"/>
                </a:lnTo>
                <a:lnTo>
                  <a:pt x="118" y="194"/>
                </a:lnTo>
                <a:lnTo>
                  <a:pt x="107" y="204"/>
                </a:lnTo>
                <a:lnTo>
                  <a:pt x="97" y="211"/>
                </a:lnTo>
                <a:lnTo>
                  <a:pt x="92" y="215"/>
                </a:lnTo>
                <a:lnTo>
                  <a:pt x="86" y="219"/>
                </a:lnTo>
                <a:lnTo>
                  <a:pt x="80" y="223"/>
                </a:lnTo>
                <a:lnTo>
                  <a:pt x="77" y="229"/>
                </a:lnTo>
                <a:lnTo>
                  <a:pt x="71" y="230"/>
                </a:lnTo>
                <a:lnTo>
                  <a:pt x="65" y="236"/>
                </a:lnTo>
                <a:lnTo>
                  <a:pt x="59" y="238"/>
                </a:lnTo>
                <a:lnTo>
                  <a:pt x="54" y="244"/>
                </a:lnTo>
                <a:lnTo>
                  <a:pt x="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6" name="Freeform 40"/>
          <p:cNvSpPr>
            <a:spLocks/>
          </p:cNvSpPr>
          <p:nvPr/>
        </p:nvSpPr>
        <p:spPr bwMode="auto">
          <a:xfrm>
            <a:off x="3516313" y="2072879"/>
            <a:ext cx="211137" cy="158353"/>
          </a:xfrm>
          <a:custGeom>
            <a:avLst/>
            <a:gdLst/>
            <a:ahLst/>
            <a:cxnLst>
              <a:cxn ang="0">
                <a:pos x="0" y="216"/>
              </a:cxn>
              <a:cxn ang="0">
                <a:pos x="7" y="211"/>
              </a:cxn>
              <a:cxn ang="0">
                <a:pos x="21" y="203"/>
              </a:cxn>
              <a:cxn ang="0">
                <a:pos x="30" y="196"/>
              </a:cxn>
              <a:cxn ang="0">
                <a:pos x="42" y="186"/>
              </a:cxn>
              <a:cxn ang="0">
                <a:pos x="53" y="177"/>
              </a:cxn>
              <a:cxn ang="0">
                <a:pos x="68" y="163"/>
              </a:cxn>
              <a:cxn ang="0">
                <a:pos x="82" y="148"/>
              </a:cxn>
              <a:cxn ang="0">
                <a:pos x="99" y="131"/>
              </a:cxn>
              <a:cxn ang="0">
                <a:pos x="116" y="112"/>
              </a:cxn>
              <a:cxn ang="0">
                <a:pos x="127" y="99"/>
              </a:cxn>
              <a:cxn ang="0">
                <a:pos x="135" y="87"/>
              </a:cxn>
              <a:cxn ang="0">
                <a:pos x="144" y="74"/>
              </a:cxn>
              <a:cxn ang="0">
                <a:pos x="152" y="62"/>
              </a:cxn>
              <a:cxn ang="0">
                <a:pos x="161" y="49"/>
              </a:cxn>
              <a:cxn ang="0">
                <a:pos x="169" y="36"/>
              </a:cxn>
              <a:cxn ang="0">
                <a:pos x="179" y="21"/>
              </a:cxn>
              <a:cxn ang="0">
                <a:pos x="186" y="7"/>
              </a:cxn>
              <a:cxn ang="0">
                <a:pos x="266" y="40"/>
              </a:cxn>
              <a:cxn ang="0">
                <a:pos x="260" y="47"/>
              </a:cxn>
              <a:cxn ang="0">
                <a:pos x="255" y="57"/>
              </a:cxn>
              <a:cxn ang="0">
                <a:pos x="247" y="70"/>
              </a:cxn>
              <a:cxn ang="0">
                <a:pos x="238" y="83"/>
              </a:cxn>
              <a:cxn ang="0">
                <a:pos x="228" y="101"/>
              </a:cxn>
              <a:cxn ang="0">
                <a:pos x="215" y="118"/>
              </a:cxn>
              <a:cxn ang="0">
                <a:pos x="201" y="137"/>
              </a:cxn>
              <a:cxn ang="0">
                <a:pos x="184" y="156"/>
              </a:cxn>
              <a:cxn ang="0">
                <a:pos x="167" y="177"/>
              </a:cxn>
              <a:cxn ang="0">
                <a:pos x="150" y="194"/>
              </a:cxn>
              <a:cxn ang="0">
                <a:pos x="133" y="213"/>
              </a:cxn>
              <a:cxn ang="0">
                <a:pos x="114" y="228"/>
              </a:cxn>
              <a:cxn ang="0">
                <a:pos x="95" y="243"/>
              </a:cxn>
              <a:cxn ang="0">
                <a:pos x="76" y="256"/>
              </a:cxn>
              <a:cxn ang="0">
                <a:pos x="57" y="266"/>
              </a:cxn>
              <a:cxn ang="0">
                <a:pos x="0" y="216"/>
              </a:cxn>
            </a:cxnLst>
            <a:rect l="0" t="0" r="r" b="b"/>
            <a:pathLst>
              <a:path w="266" h="266">
                <a:moveTo>
                  <a:pt x="0" y="216"/>
                </a:moveTo>
                <a:lnTo>
                  <a:pt x="0" y="216"/>
                </a:lnTo>
                <a:lnTo>
                  <a:pt x="4" y="215"/>
                </a:lnTo>
                <a:lnTo>
                  <a:pt x="7" y="211"/>
                </a:lnTo>
                <a:lnTo>
                  <a:pt x="17" y="207"/>
                </a:lnTo>
                <a:lnTo>
                  <a:pt x="21" y="203"/>
                </a:lnTo>
                <a:lnTo>
                  <a:pt x="25" y="199"/>
                </a:lnTo>
                <a:lnTo>
                  <a:pt x="30" y="196"/>
                </a:lnTo>
                <a:lnTo>
                  <a:pt x="36" y="192"/>
                </a:lnTo>
                <a:lnTo>
                  <a:pt x="42" y="186"/>
                </a:lnTo>
                <a:lnTo>
                  <a:pt x="47" y="182"/>
                </a:lnTo>
                <a:lnTo>
                  <a:pt x="53" y="177"/>
                </a:lnTo>
                <a:lnTo>
                  <a:pt x="61" y="171"/>
                </a:lnTo>
                <a:lnTo>
                  <a:pt x="68" y="163"/>
                </a:lnTo>
                <a:lnTo>
                  <a:pt x="76" y="156"/>
                </a:lnTo>
                <a:lnTo>
                  <a:pt x="82" y="148"/>
                </a:lnTo>
                <a:lnTo>
                  <a:pt x="91" y="140"/>
                </a:lnTo>
                <a:lnTo>
                  <a:pt x="99" y="131"/>
                </a:lnTo>
                <a:lnTo>
                  <a:pt x="106" y="121"/>
                </a:lnTo>
                <a:lnTo>
                  <a:pt x="116" y="112"/>
                </a:lnTo>
                <a:lnTo>
                  <a:pt x="123" y="102"/>
                </a:lnTo>
                <a:lnTo>
                  <a:pt x="127" y="99"/>
                </a:lnTo>
                <a:lnTo>
                  <a:pt x="131" y="93"/>
                </a:lnTo>
                <a:lnTo>
                  <a:pt x="135" y="87"/>
                </a:lnTo>
                <a:lnTo>
                  <a:pt x="141" y="81"/>
                </a:lnTo>
                <a:lnTo>
                  <a:pt x="144" y="74"/>
                </a:lnTo>
                <a:lnTo>
                  <a:pt x="148" y="68"/>
                </a:lnTo>
                <a:lnTo>
                  <a:pt x="152" y="62"/>
                </a:lnTo>
                <a:lnTo>
                  <a:pt x="158" y="57"/>
                </a:lnTo>
                <a:lnTo>
                  <a:pt x="161" y="49"/>
                </a:lnTo>
                <a:lnTo>
                  <a:pt x="165" y="42"/>
                </a:lnTo>
                <a:lnTo>
                  <a:pt x="169" y="36"/>
                </a:lnTo>
                <a:lnTo>
                  <a:pt x="175" y="28"/>
                </a:lnTo>
                <a:lnTo>
                  <a:pt x="179" y="21"/>
                </a:lnTo>
                <a:lnTo>
                  <a:pt x="182" y="15"/>
                </a:lnTo>
                <a:lnTo>
                  <a:pt x="186" y="7"/>
                </a:lnTo>
                <a:lnTo>
                  <a:pt x="192" y="0"/>
                </a:lnTo>
                <a:lnTo>
                  <a:pt x="266" y="40"/>
                </a:lnTo>
                <a:lnTo>
                  <a:pt x="264" y="42"/>
                </a:lnTo>
                <a:lnTo>
                  <a:pt x="260" y="47"/>
                </a:lnTo>
                <a:lnTo>
                  <a:pt x="258" y="51"/>
                </a:lnTo>
                <a:lnTo>
                  <a:pt x="255" y="57"/>
                </a:lnTo>
                <a:lnTo>
                  <a:pt x="251" y="62"/>
                </a:lnTo>
                <a:lnTo>
                  <a:pt x="247" y="70"/>
                </a:lnTo>
                <a:lnTo>
                  <a:pt x="241" y="76"/>
                </a:lnTo>
                <a:lnTo>
                  <a:pt x="238" y="83"/>
                </a:lnTo>
                <a:lnTo>
                  <a:pt x="232" y="91"/>
                </a:lnTo>
                <a:lnTo>
                  <a:pt x="228" y="101"/>
                </a:lnTo>
                <a:lnTo>
                  <a:pt x="220" y="108"/>
                </a:lnTo>
                <a:lnTo>
                  <a:pt x="215" y="118"/>
                </a:lnTo>
                <a:lnTo>
                  <a:pt x="207" y="127"/>
                </a:lnTo>
                <a:lnTo>
                  <a:pt x="201" y="137"/>
                </a:lnTo>
                <a:lnTo>
                  <a:pt x="192" y="146"/>
                </a:lnTo>
                <a:lnTo>
                  <a:pt x="184" y="156"/>
                </a:lnTo>
                <a:lnTo>
                  <a:pt x="177" y="165"/>
                </a:lnTo>
                <a:lnTo>
                  <a:pt x="167" y="177"/>
                </a:lnTo>
                <a:lnTo>
                  <a:pt x="158" y="184"/>
                </a:lnTo>
                <a:lnTo>
                  <a:pt x="150" y="194"/>
                </a:lnTo>
                <a:lnTo>
                  <a:pt x="141" y="203"/>
                </a:lnTo>
                <a:lnTo>
                  <a:pt x="133" y="213"/>
                </a:lnTo>
                <a:lnTo>
                  <a:pt x="123" y="220"/>
                </a:lnTo>
                <a:lnTo>
                  <a:pt x="114" y="228"/>
                </a:lnTo>
                <a:lnTo>
                  <a:pt x="104" y="235"/>
                </a:lnTo>
                <a:lnTo>
                  <a:pt x="95" y="243"/>
                </a:lnTo>
                <a:lnTo>
                  <a:pt x="85" y="249"/>
                </a:lnTo>
                <a:lnTo>
                  <a:pt x="76" y="256"/>
                </a:lnTo>
                <a:lnTo>
                  <a:pt x="66" y="260"/>
                </a:lnTo>
                <a:lnTo>
                  <a:pt x="57" y="266"/>
                </a:lnTo>
                <a:lnTo>
                  <a:pt x="0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7" name="Freeform 41"/>
          <p:cNvSpPr>
            <a:spLocks/>
          </p:cNvSpPr>
          <p:nvPr/>
        </p:nvSpPr>
        <p:spPr bwMode="auto">
          <a:xfrm>
            <a:off x="3600450" y="2116932"/>
            <a:ext cx="228600" cy="178594"/>
          </a:xfrm>
          <a:custGeom>
            <a:avLst/>
            <a:gdLst/>
            <a:ahLst/>
            <a:cxnLst>
              <a:cxn ang="0">
                <a:pos x="2" y="251"/>
              </a:cxn>
              <a:cxn ang="0">
                <a:pos x="12" y="243"/>
              </a:cxn>
              <a:cxn ang="0">
                <a:pos x="25" y="234"/>
              </a:cxn>
              <a:cxn ang="0">
                <a:pos x="36" y="222"/>
              </a:cxn>
              <a:cxn ang="0">
                <a:pos x="50" y="211"/>
              </a:cxn>
              <a:cxn ang="0">
                <a:pos x="65" y="198"/>
              </a:cxn>
              <a:cxn ang="0">
                <a:pos x="82" y="182"/>
              </a:cxn>
              <a:cxn ang="0">
                <a:pos x="99" y="165"/>
              </a:cxn>
              <a:cxn ang="0">
                <a:pos x="111" y="150"/>
              </a:cxn>
              <a:cxn ang="0">
                <a:pos x="118" y="141"/>
              </a:cxn>
              <a:cxn ang="0">
                <a:pos x="128" y="129"/>
              </a:cxn>
              <a:cxn ang="0">
                <a:pos x="137" y="118"/>
              </a:cxn>
              <a:cxn ang="0">
                <a:pos x="147" y="106"/>
              </a:cxn>
              <a:cxn ang="0">
                <a:pos x="156" y="93"/>
              </a:cxn>
              <a:cxn ang="0">
                <a:pos x="164" y="80"/>
              </a:cxn>
              <a:cxn ang="0">
                <a:pos x="173" y="66"/>
              </a:cxn>
              <a:cxn ang="0">
                <a:pos x="183" y="53"/>
              </a:cxn>
              <a:cxn ang="0">
                <a:pos x="192" y="38"/>
              </a:cxn>
              <a:cxn ang="0">
                <a:pos x="202" y="23"/>
              </a:cxn>
              <a:cxn ang="0">
                <a:pos x="211" y="7"/>
              </a:cxn>
              <a:cxn ang="0">
                <a:pos x="287" y="34"/>
              </a:cxn>
              <a:cxn ang="0">
                <a:pos x="282" y="42"/>
              </a:cxn>
              <a:cxn ang="0">
                <a:pos x="274" y="53"/>
              </a:cxn>
              <a:cxn ang="0">
                <a:pos x="266" y="68"/>
              </a:cxn>
              <a:cxn ang="0">
                <a:pos x="255" y="85"/>
              </a:cxn>
              <a:cxn ang="0">
                <a:pos x="242" y="106"/>
              </a:cxn>
              <a:cxn ang="0">
                <a:pos x="234" y="116"/>
              </a:cxn>
              <a:cxn ang="0">
                <a:pos x="227" y="127"/>
              </a:cxn>
              <a:cxn ang="0">
                <a:pos x="219" y="139"/>
              </a:cxn>
              <a:cxn ang="0">
                <a:pos x="211" y="150"/>
              </a:cxn>
              <a:cxn ang="0">
                <a:pos x="204" y="161"/>
              </a:cxn>
              <a:cxn ang="0">
                <a:pos x="194" y="173"/>
              </a:cxn>
              <a:cxn ang="0">
                <a:pos x="185" y="184"/>
              </a:cxn>
              <a:cxn ang="0">
                <a:pos x="175" y="196"/>
              </a:cxn>
              <a:cxn ang="0">
                <a:pos x="166" y="207"/>
              </a:cxn>
              <a:cxn ang="0">
                <a:pos x="156" y="219"/>
              </a:cxn>
              <a:cxn ang="0">
                <a:pos x="145" y="230"/>
              </a:cxn>
              <a:cxn ang="0">
                <a:pos x="135" y="241"/>
              </a:cxn>
              <a:cxn ang="0">
                <a:pos x="124" y="251"/>
              </a:cxn>
              <a:cxn ang="0">
                <a:pos x="114" y="260"/>
              </a:cxn>
              <a:cxn ang="0">
                <a:pos x="103" y="266"/>
              </a:cxn>
              <a:cxn ang="0">
                <a:pos x="93" y="276"/>
              </a:cxn>
              <a:cxn ang="0">
                <a:pos x="82" y="281"/>
              </a:cxn>
              <a:cxn ang="0">
                <a:pos x="71" y="289"/>
              </a:cxn>
              <a:cxn ang="0">
                <a:pos x="59" y="295"/>
              </a:cxn>
              <a:cxn ang="0">
                <a:pos x="50" y="300"/>
              </a:cxn>
              <a:cxn ang="0">
                <a:pos x="0" y="253"/>
              </a:cxn>
            </a:cxnLst>
            <a:rect l="0" t="0" r="r" b="b"/>
            <a:pathLst>
              <a:path w="287" h="300">
                <a:moveTo>
                  <a:pt x="0" y="253"/>
                </a:moveTo>
                <a:lnTo>
                  <a:pt x="2" y="251"/>
                </a:lnTo>
                <a:lnTo>
                  <a:pt x="6" y="249"/>
                </a:lnTo>
                <a:lnTo>
                  <a:pt x="12" y="243"/>
                </a:lnTo>
                <a:lnTo>
                  <a:pt x="21" y="238"/>
                </a:lnTo>
                <a:lnTo>
                  <a:pt x="25" y="234"/>
                </a:lnTo>
                <a:lnTo>
                  <a:pt x="31" y="228"/>
                </a:lnTo>
                <a:lnTo>
                  <a:pt x="36" y="222"/>
                </a:lnTo>
                <a:lnTo>
                  <a:pt x="44" y="219"/>
                </a:lnTo>
                <a:lnTo>
                  <a:pt x="50" y="211"/>
                </a:lnTo>
                <a:lnTo>
                  <a:pt x="57" y="205"/>
                </a:lnTo>
                <a:lnTo>
                  <a:pt x="65" y="198"/>
                </a:lnTo>
                <a:lnTo>
                  <a:pt x="74" y="192"/>
                </a:lnTo>
                <a:lnTo>
                  <a:pt x="82" y="182"/>
                </a:lnTo>
                <a:lnTo>
                  <a:pt x="90" y="175"/>
                </a:lnTo>
                <a:lnTo>
                  <a:pt x="99" y="165"/>
                </a:lnTo>
                <a:lnTo>
                  <a:pt x="107" y="156"/>
                </a:lnTo>
                <a:lnTo>
                  <a:pt x="111" y="150"/>
                </a:lnTo>
                <a:lnTo>
                  <a:pt x="116" y="146"/>
                </a:lnTo>
                <a:lnTo>
                  <a:pt x="118" y="141"/>
                </a:lnTo>
                <a:lnTo>
                  <a:pt x="124" y="135"/>
                </a:lnTo>
                <a:lnTo>
                  <a:pt x="128" y="129"/>
                </a:lnTo>
                <a:lnTo>
                  <a:pt x="133" y="123"/>
                </a:lnTo>
                <a:lnTo>
                  <a:pt x="137" y="118"/>
                </a:lnTo>
                <a:lnTo>
                  <a:pt x="143" y="112"/>
                </a:lnTo>
                <a:lnTo>
                  <a:pt x="147" y="106"/>
                </a:lnTo>
                <a:lnTo>
                  <a:pt x="151" y="99"/>
                </a:lnTo>
                <a:lnTo>
                  <a:pt x="156" y="93"/>
                </a:lnTo>
                <a:lnTo>
                  <a:pt x="160" y="87"/>
                </a:lnTo>
                <a:lnTo>
                  <a:pt x="164" y="80"/>
                </a:lnTo>
                <a:lnTo>
                  <a:pt x="170" y="74"/>
                </a:lnTo>
                <a:lnTo>
                  <a:pt x="173" y="66"/>
                </a:lnTo>
                <a:lnTo>
                  <a:pt x="179" y="61"/>
                </a:lnTo>
                <a:lnTo>
                  <a:pt x="183" y="53"/>
                </a:lnTo>
                <a:lnTo>
                  <a:pt x="189" y="46"/>
                </a:lnTo>
                <a:lnTo>
                  <a:pt x="192" y="38"/>
                </a:lnTo>
                <a:lnTo>
                  <a:pt x="198" y="32"/>
                </a:lnTo>
                <a:lnTo>
                  <a:pt x="202" y="23"/>
                </a:lnTo>
                <a:lnTo>
                  <a:pt x="206" y="15"/>
                </a:lnTo>
                <a:lnTo>
                  <a:pt x="211" y="7"/>
                </a:lnTo>
                <a:lnTo>
                  <a:pt x="215" y="0"/>
                </a:lnTo>
                <a:lnTo>
                  <a:pt x="287" y="34"/>
                </a:lnTo>
                <a:lnTo>
                  <a:pt x="285" y="36"/>
                </a:lnTo>
                <a:lnTo>
                  <a:pt x="282" y="42"/>
                </a:lnTo>
                <a:lnTo>
                  <a:pt x="278" y="47"/>
                </a:lnTo>
                <a:lnTo>
                  <a:pt x="274" y="53"/>
                </a:lnTo>
                <a:lnTo>
                  <a:pt x="270" y="61"/>
                </a:lnTo>
                <a:lnTo>
                  <a:pt x="266" y="68"/>
                </a:lnTo>
                <a:lnTo>
                  <a:pt x="261" y="76"/>
                </a:lnTo>
                <a:lnTo>
                  <a:pt x="255" y="85"/>
                </a:lnTo>
                <a:lnTo>
                  <a:pt x="247" y="95"/>
                </a:lnTo>
                <a:lnTo>
                  <a:pt x="242" y="106"/>
                </a:lnTo>
                <a:lnTo>
                  <a:pt x="238" y="110"/>
                </a:lnTo>
                <a:lnTo>
                  <a:pt x="234" y="116"/>
                </a:lnTo>
                <a:lnTo>
                  <a:pt x="230" y="122"/>
                </a:lnTo>
                <a:lnTo>
                  <a:pt x="227" y="127"/>
                </a:lnTo>
                <a:lnTo>
                  <a:pt x="223" y="133"/>
                </a:lnTo>
                <a:lnTo>
                  <a:pt x="219" y="139"/>
                </a:lnTo>
                <a:lnTo>
                  <a:pt x="215" y="144"/>
                </a:lnTo>
                <a:lnTo>
                  <a:pt x="211" y="150"/>
                </a:lnTo>
                <a:lnTo>
                  <a:pt x="208" y="156"/>
                </a:lnTo>
                <a:lnTo>
                  <a:pt x="204" y="161"/>
                </a:lnTo>
                <a:lnTo>
                  <a:pt x="198" y="167"/>
                </a:lnTo>
                <a:lnTo>
                  <a:pt x="194" y="173"/>
                </a:lnTo>
                <a:lnTo>
                  <a:pt x="189" y="179"/>
                </a:lnTo>
                <a:lnTo>
                  <a:pt x="185" y="184"/>
                </a:lnTo>
                <a:lnTo>
                  <a:pt x="179" y="190"/>
                </a:lnTo>
                <a:lnTo>
                  <a:pt x="175" y="196"/>
                </a:lnTo>
                <a:lnTo>
                  <a:pt x="170" y="201"/>
                </a:lnTo>
                <a:lnTo>
                  <a:pt x="166" y="207"/>
                </a:lnTo>
                <a:lnTo>
                  <a:pt x="160" y="213"/>
                </a:lnTo>
                <a:lnTo>
                  <a:pt x="156" y="219"/>
                </a:lnTo>
                <a:lnTo>
                  <a:pt x="151" y="224"/>
                </a:lnTo>
                <a:lnTo>
                  <a:pt x="145" y="230"/>
                </a:lnTo>
                <a:lnTo>
                  <a:pt x="141" y="236"/>
                </a:lnTo>
                <a:lnTo>
                  <a:pt x="135" y="241"/>
                </a:lnTo>
                <a:lnTo>
                  <a:pt x="130" y="245"/>
                </a:lnTo>
                <a:lnTo>
                  <a:pt x="124" y="251"/>
                </a:lnTo>
                <a:lnTo>
                  <a:pt x="118" y="255"/>
                </a:lnTo>
                <a:lnTo>
                  <a:pt x="114" y="260"/>
                </a:lnTo>
                <a:lnTo>
                  <a:pt x="109" y="262"/>
                </a:lnTo>
                <a:lnTo>
                  <a:pt x="103" y="266"/>
                </a:lnTo>
                <a:lnTo>
                  <a:pt x="97" y="270"/>
                </a:lnTo>
                <a:lnTo>
                  <a:pt x="93" y="276"/>
                </a:lnTo>
                <a:lnTo>
                  <a:pt x="88" y="277"/>
                </a:lnTo>
                <a:lnTo>
                  <a:pt x="82" y="281"/>
                </a:lnTo>
                <a:lnTo>
                  <a:pt x="76" y="285"/>
                </a:lnTo>
                <a:lnTo>
                  <a:pt x="71" y="289"/>
                </a:lnTo>
                <a:lnTo>
                  <a:pt x="65" y="291"/>
                </a:lnTo>
                <a:lnTo>
                  <a:pt x="59" y="295"/>
                </a:lnTo>
                <a:lnTo>
                  <a:pt x="54" y="296"/>
                </a:lnTo>
                <a:lnTo>
                  <a:pt x="50" y="300"/>
                </a:lnTo>
                <a:lnTo>
                  <a:pt x="0" y="253"/>
                </a:lnTo>
                <a:lnTo>
                  <a:pt x="0" y="25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8" name="Freeform 42"/>
          <p:cNvSpPr>
            <a:spLocks/>
          </p:cNvSpPr>
          <p:nvPr/>
        </p:nvSpPr>
        <p:spPr bwMode="auto">
          <a:xfrm>
            <a:off x="2100264" y="1708548"/>
            <a:ext cx="173037" cy="96440"/>
          </a:xfrm>
          <a:custGeom>
            <a:avLst/>
            <a:gdLst/>
            <a:ahLst/>
            <a:cxnLst>
              <a:cxn ang="0">
                <a:pos x="209" y="0"/>
              </a:cxn>
              <a:cxn ang="0">
                <a:pos x="216" y="78"/>
              </a:cxn>
              <a:cxn ang="0">
                <a:pos x="214" y="78"/>
              </a:cxn>
              <a:cxn ang="0">
                <a:pos x="213" y="78"/>
              </a:cxn>
              <a:cxn ang="0">
                <a:pos x="207" y="78"/>
              </a:cxn>
              <a:cxn ang="0">
                <a:pos x="201" y="81"/>
              </a:cxn>
              <a:cxn ang="0">
                <a:pos x="195" y="81"/>
              </a:cxn>
              <a:cxn ang="0">
                <a:pos x="192" y="83"/>
              </a:cxn>
              <a:cxn ang="0">
                <a:pos x="188" y="85"/>
              </a:cxn>
              <a:cxn ang="0">
                <a:pos x="182" y="87"/>
              </a:cxn>
              <a:cxn ang="0">
                <a:pos x="176" y="89"/>
              </a:cxn>
              <a:cxn ang="0">
                <a:pos x="171" y="91"/>
              </a:cxn>
              <a:cxn ang="0">
                <a:pos x="165" y="95"/>
              </a:cxn>
              <a:cxn ang="0">
                <a:pos x="161" y="97"/>
              </a:cxn>
              <a:cxn ang="0">
                <a:pos x="154" y="98"/>
              </a:cxn>
              <a:cxn ang="0">
                <a:pos x="148" y="102"/>
              </a:cxn>
              <a:cxn ang="0">
                <a:pos x="140" y="104"/>
              </a:cxn>
              <a:cxn ang="0">
                <a:pos x="135" y="108"/>
              </a:cxn>
              <a:cxn ang="0">
                <a:pos x="127" y="112"/>
              </a:cxn>
              <a:cxn ang="0">
                <a:pos x="121" y="114"/>
              </a:cxn>
              <a:cxn ang="0">
                <a:pos x="114" y="117"/>
              </a:cxn>
              <a:cxn ang="0">
                <a:pos x="108" y="123"/>
              </a:cxn>
              <a:cxn ang="0">
                <a:pos x="100" y="127"/>
              </a:cxn>
              <a:cxn ang="0">
                <a:pos x="93" y="131"/>
              </a:cxn>
              <a:cxn ang="0">
                <a:pos x="87" y="135"/>
              </a:cxn>
              <a:cxn ang="0">
                <a:pos x="79" y="140"/>
              </a:cxn>
              <a:cxn ang="0">
                <a:pos x="72" y="144"/>
              </a:cxn>
              <a:cxn ang="0">
                <a:pos x="66" y="150"/>
              </a:cxn>
              <a:cxn ang="0">
                <a:pos x="59" y="155"/>
              </a:cxn>
              <a:cxn ang="0">
                <a:pos x="53" y="161"/>
              </a:cxn>
              <a:cxn ang="0">
                <a:pos x="0" y="108"/>
              </a:cxn>
              <a:cxn ang="0">
                <a:pos x="1" y="104"/>
              </a:cxn>
              <a:cxn ang="0">
                <a:pos x="7" y="100"/>
              </a:cxn>
              <a:cxn ang="0">
                <a:pos x="9" y="97"/>
              </a:cxn>
              <a:cxn ang="0">
                <a:pos x="15" y="93"/>
              </a:cxn>
              <a:cxn ang="0">
                <a:pos x="20" y="87"/>
              </a:cxn>
              <a:cxn ang="0">
                <a:pos x="28" y="83"/>
              </a:cxn>
              <a:cxn ang="0">
                <a:pos x="34" y="78"/>
              </a:cxn>
              <a:cxn ang="0">
                <a:pos x="41" y="72"/>
              </a:cxn>
              <a:cxn ang="0">
                <a:pos x="49" y="66"/>
              </a:cxn>
              <a:cxn ang="0">
                <a:pos x="59" y="60"/>
              </a:cxn>
              <a:cxn ang="0">
                <a:pos x="68" y="55"/>
              </a:cxn>
              <a:cxn ang="0">
                <a:pos x="78" y="49"/>
              </a:cxn>
              <a:cxn ang="0">
                <a:pos x="83" y="47"/>
              </a:cxn>
              <a:cxn ang="0">
                <a:pos x="87" y="43"/>
              </a:cxn>
              <a:cxn ang="0">
                <a:pos x="93" y="41"/>
              </a:cxn>
              <a:cxn ang="0">
                <a:pos x="98" y="39"/>
              </a:cxn>
              <a:cxn ang="0">
                <a:pos x="108" y="34"/>
              </a:cxn>
              <a:cxn ang="0">
                <a:pos x="117" y="28"/>
              </a:cxn>
              <a:cxn ang="0">
                <a:pos x="127" y="24"/>
              </a:cxn>
              <a:cxn ang="0">
                <a:pos x="138" y="20"/>
              </a:cxn>
              <a:cxn ang="0">
                <a:pos x="148" y="17"/>
              </a:cxn>
              <a:cxn ang="0">
                <a:pos x="157" y="13"/>
              </a:cxn>
              <a:cxn ang="0">
                <a:pos x="165" y="11"/>
              </a:cxn>
              <a:cxn ang="0">
                <a:pos x="174" y="9"/>
              </a:cxn>
              <a:cxn ang="0">
                <a:pos x="180" y="5"/>
              </a:cxn>
              <a:cxn ang="0">
                <a:pos x="188" y="3"/>
              </a:cxn>
              <a:cxn ang="0">
                <a:pos x="193" y="1"/>
              </a:cxn>
              <a:cxn ang="0">
                <a:pos x="199" y="1"/>
              </a:cxn>
              <a:cxn ang="0">
                <a:pos x="207" y="0"/>
              </a:cxn>
              <a:cxn ang="0">
                <a:pos x="209" y="0"/>
              </a:cxn>
              <a:cxn ang="0">
                <a:pos x="209" y="0"/>
              </a:cxn>
            </a:cxnLst>
            <a:rect l="0" t="0" r="r" b="b"/>
            <a:pathLst>
              <a:path w="216" h="161">
                <a:moveTo>
                  <a:pt x="209" y="0"/>
                </a:moveTo>
                <a:lnTo>
                  <a:pt x="216" y="78"/>
                </a:lnTo>
                <a:lnTo>
                  <a:pt x="214" y="78"/>
                </a:lnTo>
                <a:lnTo>
                  <a:pt x="213" y="78"/>
                </a:lnTo>
                <a:lnTo>
                  <a:pt x="207" y="78"/>
                </a:lnTo>
                <a:lnTo>
                  <a:pt x="201" y="81"/>
                </a:lnTo>
                <a:lnTo>
                  <a:pt x="195" y="81"/>
                </a:lnTo>
                <a:lnTo>
                  <a:pt x="192" y="83"/>
                </a:lnTo>
                <a:lnTo>
                  <a:pt x="188" y="85"/>
                </a:lnTo>
                <a:lnTo>
                  <a:pt x="182" y="87"/>
                </a:lnTo>
                <a:lnTo>
                  <a:pt x="176" y="89"/>
                </a:lnTo>
                <a:lnTo>
                  <a:pt x="171" y="91"/>
                </a:lnTo>
                <a:lnTo>
                  <a:pt x="165" y="95"/>
                </a:lnTo>
                <a:lnTo>
                  <a:pt x="161" y="97"/>
                </a:lnTo>
                <a:lnTo>
                  <a:pt x="154" y="98"/>
                </a:lnTo>
                <a:lnTo>
                  <a:pt x="148" y="102"/>
                </a:lnTo>
                <a:lnTo>
                  <a:pt x="140" y="104"/>
                </a:lnTo>
                <a:lnTo>
                  <a:pt x="135" y="108"/>
                </a:lnTo>
                <a:lnTo>
                  <a:pt x="127" y="112"/>
                </a:lnTo>
                <a:lnTo>
                  <a:pt x="121" y="114"/>
                </a:lnTo>
                <a:lnTo>
                  <a:pt x="114" y="117"/>
                </a:lnTo>
                <a:lnTo>
                  <a:pt x="108" y="123"/>
                </a:lnTo>
                <a:lnTo>
                  <a:pt x="100" y="127"/>
                </a:lnTo>
                <a:lnTo>
                  <a:pt x="93" y="131"/>
                </a:lnTo>
                <a:lnTo>
                  <a:pt x="87" y="135"/>
                </a:lnTo>
                <a:lnTo>
                  <a:pt x="79" y="140"/>
                </a:lnTo>
                <a:lnTo>
                  <a:pt x="72" y="144"/>
                </a:lnTo>
                <a:lnTo>
                  <a:pt x="66" y="150"/>
                </a:lnTo>
                <a:lnTo>
                  <a:pt x="59" y="155"/>
                </a:lnTo>
                <a:lnTo>
                  <a:pt x="53" y="161"/>
                </a:lnTo>
                <a:lnTo>
                  <a:pt x="0" y="108"/>
                </a:lnTo>
                <a:lnTo>
                  <a:pt x="1" y="104"/>
                </a:lnTo>
                <a:lnTo>
                  <a:pt x="7" y="100"/>
                </a:lnTo>
                <a:lnTo>
                  <a:pt x="9" y="97"/>
                </a:lnTo>
                <a:lnTo>
                  <a:pt x="15" y="93"/>
                </a:lnTo>
                <a:lnTo>
                  <a:pt x="20" y="87"/>
                </a:lnTo>
                <a:lnTo>
                  <a:pt x="28" y="83"/>
                </a:lnTo>
                <a:lnTo>
                  <a:pt x="34" y="78"/>
                </a:lnTo>
                <a:lnTo>
                  <a:pt x="41" y="72"/>
                </a:lnTo>
                <a:lnTo>
                  <a:pt x="49" y="66"/>
                </a:lnTo>
                <a:lnTo>
                  <a:pt x="59" y="60"/>
                </a:lnTo>
                <a:lnTo>
                  <a:pt x="68" y="55"/>
                </a:lnTo>
                <a:lnTo>
                  <a:pt x="78" y="49"/>
                </a:lnTo>
                <a:lnTo>
                  <a:pt x="83" y="47"/>
                </a:lnTo>
                <a:lnTo>
                  <a:pt x="87" y="43"/>
                </a:lnTo>
                <a:lnTo>
                  <a:pt x="93" y="41"/>
                </a:lnTo>
                <a:lnTo>
                  <a:pt x="98" y="39"/>
                </a:lnTo>
                <a:lnTo>
                  <a:pt x="108" y="34"/>
                </a:lnTo>
                <a:lnTo>
                  <a:pt x="117" y="28"/>
                </a:lnTo>
                <a:lnTo>
                  <a:pt x="127" y="24"/>
                </a:lnTo>
                <a:lnTo>
                  <a:pt x="138" y="20"/>
                </a:lnTo>
                <a:lnTo>
                  <a:pt x="148" y="17"/>
                </a:lnTo>
                <a:lnTo>
                  <a:pt x="157" y="13"/>
                </a:lnTo>
                <a:lnTo>
                  <a:pt x="165" y="11"/>
                </a:lnTo>
                <a:lnTo>
                  <a:pt x="174" y="9"/>
                </a:lnTo>
                <a:lnTo>
                  <a:pt x="180" y="5"/>
                </a:lnTo>
                <a:lnTo>
                  <a:pt x="188" y="3"/>
                </a:lnTo>
                <a:lnTo>
                  <a:pt x="193" y="1"/>
                </a:lnTo>
                <a:lnTo>
                  <a:pt x="199" y="1"/>
                </a:lnTo>
                <a:lnTo>
                  <a:pt x="207" y="0"/>
                </a:lnTo>
                <a:lnTo>
                  <a:pt x="209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19" name="Freeform 43"/>
          <p:cNvSpPr>
            <a:spLocks/>
          </p:cNvSpPr>
          <p:nvPr/>
        </p:nvSpPr>
        <p:spPr bwMode="auto">
          <a:xfrm>
            <a:off x="1922464" y="1834753"/>
            <a:ext cx="147637" cy="151209"/>
          </a:xfrm>
          <a:custGeom>
            <a:avLst/>
            <a:gdLst/>
            <a:ahLst/>
            <a:cxnLst>
              <a:cxn ang="0">
                <a:pos x="187" y="46"/>
              </a:cxn>
              <a:cxn ang="0">
                <a:pos x="183" y="50"/>
              </a:cxn>
              <a:cxn ang="0">
                <a:pos x="173" y="61"/>
              </a:cxn>
              <a:cxn ang="0">
                <a:pos x="166" y="69"/>
              </a:cxn>
              <a:cxn ang="0">
                <a:pos x="158" y="80"/>
              </a:cxn>
              <a:cxn ang="0">
                <a:pos x="150" y="92"/>
              </a:cxn>
              <a:cxn ang="0">
                <a:pos x="143" y="105"/>
              </a:cxn>
              <a:cxn ang="0">
                <a:pos x="131" y="120"/>
              </a:cxn>
              <a:cxn ang="0">
                <a:pos x="124" y="135"/>
              </a:cxn>
              <a:cxn ang="0">
                <a:pos x="112" y="153"/>
              </a:cxn>
              <a:cxn ang="0">
                <a:pos x="105" y="172"/>
              </a:cxn>
              <a:cxn ang="0">
                <a:pos x="95" y="191"/>
              </a:cxn>
              <a:cxn ang="0">
                <a:pos x="86" y="210"/>
              </a:cxn>
              <a:cxn ang="0">
                <a:pos x="82" y="221"/>
              </a:cxn>
              <a:cxn ang="0">
                <a:pos x="78" y="231"/>
              </a:cxn>
              <a:cxn ang="0">
                <a:pos x="74" y="242"/>
              </a:cxn>
              <a:cxn ang="0">
                <a:pos x="71" y="253"/>
              </a:cxn>
              <a:cxn ang="0">
                <a:pos x="0" y="223"/>
              </a:cxn>
              <a:cxn ang="0">
                <a:pos x="0" y="217"/>
              </a:cxn>
              <a:cxn ang="0">
                <a:pos x="4" y="206"/>
              </a:cxn>
              <a:cxn ang="0">
                <a:pos x="10" y="191"/>
              </a:cxn>
              <a:cxn ang="0">
                <a:pos x="15" y="175"/>
              </a:cxn>
              <a:cxn ang="0">
                <a:pos x="19" y="164"/>
              </a:cxn>
              <a:cxn ang="0">
                <a:pos x="25" y="154"/>
              </a:cxn>
              <a:cxn ang="0">
                <a:pos x="31" y="143"/>
              </a:cxn>
              <a:cxn ang="0">
                <a:pos x="36" y="132"/>
              </a:cxn>
              <a:cxn ang="0">
                <a:pos x="42" y="120"/>
              </a:cxn>
              <a:cxn ang="0">
                <a:pos x="48" y="107"/>
              </a:cxn>
              <a:cxn ang="0">
                <a:pos x="55" y="96"/>
              </a:cxn>
              <a:cxn ang="0">
                <a:pos x="63" y="82"/>
              </a:cxn>
              <a:cxn ang="0">
                <a:pos x="69" y="71"/>
              </a:cxn>
              <a:cxn ang="0">
                <a:pos x="76" y="61"/>
              </a:cxn>
              <a:cxn ang="0">
                <a:pos x="82" y="52"/>
              </a:cxn>
              <a:cxn ang="0">
                <a:pos x="90" y="39"/>
              </a:cxn>
              <a:cxn ang="0">
                <a:pos x="101" y="25"/>
              </a:cxn>
              <a:cxn ang="0">
                <a:pos x="109" y="16"/>
              </a:cxn>
              <a:cxn ang="0">
                <a:pos x="114" y="8"/>
              </a:cxn>
              <a:cxn ang="0">
                <a:pos x="120" y="0"/>
              </a:cxn>
              <a:cxn ang="0">
                <a:pos x="122" y="0"/>
              </a:cxn>
            </a:cxnLst>
            <a:rect l="0" t="0" r="r" b="b"/>
            <a:pathLst>
              <a:path w="187" h="253">
                <a:moveTo>
                  <a:pt x="122" y="0"/>
                </a:moveTo>
                <a:lnTo>
                  <a:pt x="187" y="46"/>
                </a:lnTo>
                <a:lnTo>
                  <a:pt x="185" y="46"/>
                </a:lnTo>
                <a:lnTo>
                  <a:pt x="183" y="50"/>
                </a:lnTo>
                <a:lnTo>
                  <a:pt x="177" y="54"/>
                </a:lnTo>
                <a:lnTo>
                  <a:pt x="173" y="61"/>
                </a:lnTo>
                <a:lnTo>
                  <a:pt x="169" y="63"/>
                </a:lnTo>
                <a:lnTo>
                  <a:pt x="166" y="69"/>
                </a:lnTo>
                <a:lnTo>
                  <a:pt x="162" y="75"/>
                </a:lnTo>
                <a:lnTo>
                  <a:pt x="158" y="80"/>
                </a:lnTo>
                <a:lnTo>
                  <a:pt x="154" y="86"/>
                </a:lnTo>
                <a:lnTo>
                  <a:pt x="150" y="92"/>
                </a:lnTo>
                <a:lnTo>
                  <a:pt x="147" y="97"/>
                </a:lnTo>
                <a:lnTo>
                  <a:pt x="143" y="105"/>
                </a:lnTo>
                <a:lnTo>
                  <a:pt x="137" y="113"/>
                </a:lnTo>
                <a:lnTo>
                  <a:pt x="131" y="120"/>
                </a:lnTo>
                <a:lnTo>
                  <a:pt x="128" y="128"/>
                </a:lnTo>
                <a:lnTo>
                  <a:pt x="124" y="135"/>
                </a:lnTo>
                <a:lnTo>
                  <a:pt x="118" y="145"/>
                </a:lnTo>
                <a:lnTo>
                  <a:pt x="112" y="153"/>
                </a:lnTo>
                <a:lnTo>
                  <a:pt x="109" y="160"/>
                </a:lnTo>
                <a:lnTo>
                  <a:pt x="105" y="172"/>
                </a:lnTo>
                <a:lnTo>
                  <a:pt x="99" y="179"/>
                </a:lnTo>
                <a:lnTo>
                  <a:pt x="95" y="191"/>
                </a:lnTo>
                <a:lnTo>
                  <a:pt x="90" y="200"/>
                </a:lnTo>
                <a:lnTo>
                  <a:pt x="86" y="210"/>
                </a:lnTo>
                <a:lnTo>
                  <a:pt x="84" y="215"/>
                </a:lnTo>
                <a:lnTo>
                  <a:pt x="82" y="221"/>
                </a:lnTo>
                <a:lnTo>
                  <a:pt x="80" y="225"/>
                </a:lnTo>
                <a:lnTo>
                  <a:pt x="78" y="231"/>
                </a:lnTo>
                <a:lnTo>
                  <a:pt x="76" y="236"/>
                </a:lnTo>
                <a:lnTo>
                  <a:pt x="74" y="242"/>
                </a:lnTo>
                <a:lnTo>
                  <a:pt x="72" y="248"/>
                </a:lnTo>
                <a:lnTo>
                  <a:pt x="71" y="253"/>
                </a:lnTo>
                <a:lnTo>
                  <a:pt x="0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7"/>
                </a:lnTo>
                <a:lnTo>
                  <a:pt x="2" y="213"/>
                </a:lnTo>
                <a:lnTo>
                  <a:pt x="4" y="206"/>
                </a:lnTo>
                <a:lnTo>
                  <a:pt x="8" y="198"/>
                </a:lnTo>
                <a:lnTo>
                  <a:pt x="10" y="191"/>
                </a:lnTo>
                <a:lnTo>
                  <a:pt x="15" y="181"/>
                </a:lnTo>
                <a:lnTo>
                  <a:pt x="15" y="175"/>
                </a:lnTo>
                <a:lnTo>
                  <a:pt x="17" y="170"/>
                </a:lnTo>
                <a:lnTo>
                  <a:pt x="19" y="164"/>
                </a:lnTo>
                <a:lnTo>
                  <a:pt x="23" y="160"/>
                </a:lnTo>
                <a:lnTo>
                  <a:pt x="25" y="154"/>
                </a:lnTo>
                <a:lnTo>
                  <a:pt x="27" y="149"/>
                </a:lnTo>
                <a:lnTo>
                  <a:pt x="31" y="143"/>
                </a:lnTo>
                <a:lnTo>
                  <a:pt x="33" y="139"/>
                </a:lnTo>
                <a:lnTo>
                  <a:pt x="36" y="132"/>
                </a:lnTo>
                <a:lnTo>
                  <a:pt x="38" y="126"/>
                </a:lnTo>
                <a:lnTo>
                  <a:pt x="42" y="120"/>
                </a:lnTo>
                <a:lnTo>
                  <a:pt x="44" y="115"/>
                </a:lnTo>
                <a:lnTo>
                  <a:pt x="48" y="107"/>
                </a:lnTo>
                <a:lnTo>
                  <a:pt x="52" y="101"/>
                </a:lnTo>
                <a:lnTo>
                  <a:pt x="55" y="96"/>
                </a:lnTo>
                <a:lnTo>
                  <a:pt x="59" y="90"/>
                </a:lnTo>
                <a:lnTo>
                  <a:pt x="63" y="82"/>
                </a:lnTo>
                <a:lnTo>
                  <a:pt x="67" y="77"/>
                </a:lnTo>
                <a:lnTo>
                  <a:pt x="69" y="71"/>
                </a:lnTo>
                <a:lnTo>
                  <a:pt x="72" y="67"/>
                </a:lnTo>
                <a:lnTo>
                  <a:pt x="76" y="61"/>
                </a:lnTo>
                <a:lnTo>
                  <a:pt x="78" y="56"/>
                </a:lnTo>
                <a:lnTo>
                  <a:pt x="82" y="52"/>
                </a:lnTo>
                <a:lnTo>
                  <a:pt x="86" y="48"/>
                </a:lnTo>
                <a:lnTo>
                  <a:pt x="90" y="39"/>
                </a:lnTo>
                <a:lnTo>
                  <a:pt x="95" y="33"/>
                </a:lnTo>
                <a:lnTo>
                  <a:pt x="101" y="25"/>
                </a:lnTo>
                <a:lnTo>
                  <a:pt x="105" y="21"/>
                </a:lnTo>
                <a:lnTo>
                  <a:pt x="109" y="16"/>
                </a:lnTo>
                <a:lnTo>
                  <a:pt x="112" y="12"/>
                </a:lnTo>
                <a:lnTo>
                  <a:pt x="114" y="8"/>
                </a:lnTo>
                <a:lnTo>
                  <a:pt x="118" y="4"/>
                </a:lnTo>
                <a:lnTo>
                  <a:pt x="120" y="0"/>
                </a:lnTo>
                <a:lnTo>
                  <a:pt x="122" y="0"/>
                </a:lnTo>
                <a:lnTo>
                  <a:pt x="122" y="0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0" name="Freeform 44"/>
          <p:cNvSpPr>
            <a:spLocks/>
          </p:cNvSpPr>
          <p:nvPr/>
        </p:nvSpPr>
        <p:spPr bwMode="auto">
          <a:xfrm>
            <a:off x="1865313" y="2057400"/>
            <a:ext cx="80962" cy="242888"/>
          </a:xfrm>
          <a:custGeom>
            <a:avLst/>
            <a:gdLst/>
            <a:ahLst/>
            <a:cxnLst>
              <a:cxn ang="0">
                <a:pos x="103" y="17"/>
              </a:cxn>
              <a:cxn ang="0">
                <a:pos x="99" y="23"/>
              </a:cxn>
              <a:cxn ang="0">
                <a:pos x="97" y="32"/>
              </a:cxn>
              <a:cxn ang="0">
                <a:pos x="95" y="42"/>
              </a:cxn>
              <a:cxn ang="0">
                <a:pos x="93" y="55"/>
              </a:cxn>
              <a:cxn ang="0">
                <a:pos x="89" y="70"/>
              </a:cxn>
              <a:cxn ang="0">
                <a:pos x="87" y="88"/>
              </a:cxn>
              <a:cxn ang="0">
                <a:pos x="84" y="105"/>
              </a:cxn>
              <a:cxn ang="0">
                <a:pos x="80" y="124"/>
              </a:cxn>
              <a:cxn ang="0">
                <a:pos x="78" y="139"/>
              </a:cxn>
              <a:cxn ang="0">
                <a:pos x="76" y="150"/>
              </a:cxn>
              <a:cxn ang="0">
                <a:pos x="76" y="162"/>
              </a:cxn>
              <a:cxn ang="0">
                <a:pos x="74" y="173"/>
              </a:cxn>
              <a:cxn ang="0">
                <a:pos x="72" y="185"/>
              </a:cxn>
              <a:cxn ang="0">
                <a:pos x="70" y="196"/>
              </a:cxn>
              <a:cxn ang="0">
                <a:pos x="70" y="207"/>
              </a:cxn>
              <a:cxn ang="0">
                <a:pos x="68" y="219"/>
              </a:cxn>
              <a:cxn ang="0">
                <a:pos x="67" y="230"/>
              </a:cxn>
              <a:cxn ang="0">
                <a:pos x="67" y="242"/>
              </a:cxn>
              <a:cxn ang="0">
                <a:pos x="67" y="253"/>
              </a:cxn>
              <a:cxn ang="0">
                <a:pos x="67" y="266"/>
              </a:cxn>
              <a:cxn ang="0">
                <a:pos x="0" y="282"/>
              </a:cxn>
              <a:cxn ang="0">
                <a:pos x="0" y="274"/>
              </a:cxn>
              <a:cxn ang="0">
                <a:pos x="0" y="266"/>
              </a:cxn>
              <a:cxn ang="0">
                <a:pos x="0" y="255"/>
              </a:cxn>
              <a:cxn ang="0">
                <a:pos x="0" y="242"/>
              </a:cxn>
              <a:cxn ang="0">
                <a:pos x="0" y="224"/>
              </a:cxn>
              <a:cxn ang="0">
                <a:pos x="0" y="205"/>
              </a:cxn>
              <a:cxn ang="0">
                <a:pos x="0" y="186"/>
              </a:cxn>
              <a:cxn ang="0">
                <a:pos x="0" y="175"/>
              </a:cxn>
              <a:cxn ang="0">
                <a:pos x="0" y="164"/>
              </a:cxn>
              <a:cxn ang="0">
                <a:pos x="0" y="152"/>
              </a:cxn>
              <a:cxn ang="0">
                <a:pos x="0" y="143"/>
              </a:cxn>
              <a:cxn ang="0">
                <a:pos x="0" y="129"/>
              </a:cxn>
              <a:cxn ang="0">
                <a:pos x="0" y="120"/>
              </a:cxn>
              <a:cxn ang="0">
                <a:pos x="2" y="107"/>
              </a:cxn>
              <a:cxn ang="0">
                <a:pos x="4" y="95"/>
              </a:cxn>
              <a:cxn ang="0">
                <a:pos x="4" y="82"/>
              </a:cxn>
              <a:cxn ang="0">
                <a:pos x="6" y="70"/>
              </a:cxn>
              <a:cxn ang="0">
                <a:pos x="10" y="57"/>
              </a:cxn>
              <a:cxn ang="0">
                <a:pos x="11" y="46"/>
              </a:cxn>
              <a:cxn ang="0">
                <a:pos x="13" y="34"/>
              </a:cxn>
              <a:cxn ang="0">
                <a:pos x="17" y="21"/>
              </a:cxn>
              <a:cxn ang="0">
                <a:pos x="21" y="12"/>
              </a:cxn>
              <a:cxn ang="0">
                <a:pos x="25" y="0"/>
              </a:cxn>
              <a:cxn ang="0">
                <a:pos x="103" y="15"/>
              </a:cxn>
            </a:cxnLst>
            <a:rect l="0" t="0" r="r" b="b"/>
            <a:pathLst>
              <a:path w="103" h="282">
                <a:moveTo>
                  <a:pt x="103" y="15"/>
                </a:moveTo>
                <a:lnTo>
                  <a:pt x="103" y="17"/>
                </a:lnTo>
                <a:lnTo>
                  <a:pt x="101" y="21"/>
                </a:lnTo>
                <a:lnTo>
                  <a:pt x="99" y="23"/>
                </a:lnTo>
                <a:lnTo>
                  <a:pt x="99" y="27"/>
                </a:lnTo>
                <a:lnTo>
                  <a:pt x="97" y="32"/>
                </a:lnTo>
                <a:lnTo>
                  <a:pt x="97" y="38"/>
                </a:lnTo>
                <a:lnTo>
                  <a:pt x="95" y="42"/>
                </a:lnTo>
                <a:lnTo>
                  <a:pt x="95" y="48"/>
                </a:lnTo>
                <a:lnTo>
                  <a:pt x="93" y="55"/>
                </a:lnTo>
                <a:lnTo>
                  <a:pt x="91" y="63"/>
                </a:lnTo>
                <a:lnTo>
                  <a:pt x="89" y="70"/>
                </a:lnTo>
                <a:lnTo>
                  <a:pt x="89" y="78"/>
                </a:lnTo>
                <a:lnTo>
                  <a:pt x="87" y="88"/>
                </a:lnTo>
                <a:lnTo>
                  <a:pt x="87" y="97"/>
                </a:lnTo>
                <a:lnTo>
                  <a:pt x="84" y="105"/>
                </a:lnTo>
                <a:lnTo>
                  <a:pt x="82" y="114"/>
                </a:lnTo>
                <a:lnTo>
                  <a:pt x="80" y="124"/>
                </a:lnTo>
                <a:lnTo>
                  <a:pt x="80" y="135"/>
                </a:lnTo>
                <a:lnTo>
                  <a:pt x="78" y="139"/>
                </a:lnTo>
                <a:lnTo>
                  <a:pt x="78" y="145"/>
                </a:lnTo>
                <a:lnTo>
                  <a:pt x="76" y="150"/>
                </a:lnTo>
                <a:lnTo>
                  <a:pt x="76" y="156"/>
                </a:lnTo>
                <a:lnTo>
                  <a:pt x="76" y="162"/>
                </a:lnTo>
                <a:lnTo>
                  <a:pt x="74" y="167"/>
                </a:lnTo>
                <a:lnTo>
                  <a:pt x="74" y="173"/>
                </a:lnTo>
                <a:lnTo>
                  <a:pt x="74" y="179"/>
                </a:lnTo>
                <a:lnTo>
                  <a:pt x="72" y="185"/>
                </a:lnTo>
                <a:lnTo>
                  <a:pt x="72" y="190"/>
                </a:lnTo>
                <a:lnTo>
                  <a:pt x="70" y="196"/>
                </a:lnTo>
                <a:lnTo>
                  <a:pt x="70" y="202"/>
                </a:lnTo>
                <a:lnTo>
                  <a:pt x="70" y="207"/>
                </a:lnTo>
                <a:lnTo>
                  <a:pt x="68" y="213"/>
                </a:lnTo>
                <a:lnTo>
                  <a:pt x="68" y="219"/>
                </a:lnTo>
                <a:lnTo>
                  <a:pt x="68" y="224"/>
                </a:lnTo>
                <a:lnTo>
                  <a:pt x="67" y="230"/>
                </a:lnTo>
                <a:lnTo>
                  <a:pt x="67" y="236"/>
                </a:lnTo>
                <a:lnTo>
                  <a:pt x="67" y="242"/>
                </a:lnTo>
                <a:lnTo>
                  <a:pt x="67" y="249"/>
                </a:lnTo>
                <a:lnTo>
                  <a:pt x="67" y="253"/>
                </a:lnTo>
                <a:lnTo>
                  <a:pt x="67" y="261"/>
                </a:lnTo>
                <a:lnTo>
                  <a:pt x="67" y="266"/>
                </a:lnTo>
                <a:lnTo>
                  <a:pt x="67" y="272"/>
                </a:lnTo>
                <a:lnTo>
                  <a:pt x="0" y="282"/>
                </a:lnTo>
                <a:lnTo>
                  <a:pt x="0" y="280"/>
                </a:lnTo>
                <a:lnTo>
                  <a:pt x="0" y="274"/>
                </a:lnTo>
                <a:lnTo>
                  <a:pt x="0" y="270"/>
                </a:lnTo>
                <a:lnTo>
                  <a:pt x="0" y="266"/>
                </a:lnTo>
                <a:lnTo>
                  <a:pt x="0" y="261"/>
                </a:lnTo>
                <a:lnTo>
                  <a:pt x="0" y="255"/>
                </a:lnTo>
                <a:lnTo>
                  <a:pt x="0" y="247"/>
                </a:lnTo>
                <a:lnTo>
                  <a:pt x="0" y="242"/>
                </a:lnTo>
                <a:lnTo>
                  <a:pt x="0" y="232"/>
                </a:lnTo>
                <a:lnTo>
                  <a:pt x="0" y="224"/>
                </a:lnTo>
                <a:lnTo>
                  <a:pt x="0" y="215"/>
                </a:lnTo>
                <a:lnTo>
                  <a:pt x="0" y="205"/>
                </a:lnTo>
                <a:lnTo>
                  <a:pt x="0" y="196"/>
                </a:lnTo>
                <a:lnTo>
                  <a:pt x="0" y="186"/>
                </a:lnTo>
                <a:lnTo>
                  <a:pt x="0" y="181"/>
                </a:lnTo>
                <a:lnTo>
                  <a:pt x="0" y="175"/>
                </a:lnTo>
                <a:lnTo>
                  <a:pt x="0" y="169"/>
                </a:lnTo>
                <a:lnTo>
                  <a:pt x="0" y="164"/>
                </a:lnTo>
                <a:lnTo>
                  <a:pt x="0" y="158"/>
                </a:lnTo>
                <a:lnTo>
                  <a:pt x="0" y="152"/>
                </a:lnTo>
                <a:lnTo>
                  <a:pt x="0" y="147"/>
                </a:lnTo>
                <a:lnTo>
                  <a:pt x="0" y="143"/>
                </a:lnTo>
                <a:lnTo>
                  <a:pt x="0" y="135"/>
                </a:lnTo>
                <a:lnTo>
                  <a:pt x="0" y="129"/>
                </a:lnTo>
                <a:lnTo>
                  <a:pt x="0" y="126"/>
                </a:lnTo>
                <a:lnTo>
                  <a:pt x="0" y="120"/>
                </a:lnTo>
                <a:lnTo>
                  <a:pt x="0" y="112"/>
                </a:lnTo>
                <a:lnTo>
                  <a:pt x="2" y="107"/>
                </a:lnTo>
                <a:lnTo>
                  <a:pt x="2" y="101"/>
                </a:lnTo>
                <a:lnTo>
                  <a:pt x="4" y="95"/>
                </a:lnTo>
                <a:lnTo>
                  <a:pt x="4" y="89"/>
                </a:lnTo>
                <a:lnTo>
                  <a:pt x="4" y="82"/>
                </a:lnTo>
                <a:lnTo>
                  <a:pt x="6" y="76"/>
                </a:lnTo>
                <a:lnTo>
                  <a:pt x="6" y="70"/>
                </a:lnTo>
                <a:lnTo>
                  <a:pt x="8" y="65"/>
                </a:lnTo>
                <a:lnTo>
                  <a:pt x="10" y="57"/>
                </a:lnTo>
                <a:lnTo>
                  <a:pt x="10" y="51"/>
                </a:lnTo>
                <a:lnTo>
                  <a:pt x="11" y="46"/>
                </a:lnTo>
                <a:lnTo>
                  <a:pt x="11" y="40"/>
                </a:lnTo>
                <a:lnTo>
                  <a:pt x="13" y="34"/>
                </a:lnTo>
                <a:lnTo>
                  <a:pt x="15" y="27"/>
                </a:lnTo>
                <a:lnTo>
                  <a:pt x="17" y="21"/>
                </a:lnTo>
                <a:lnTo>
                  <a:pt x="17" y="15"/>
                </a:lnTo>
                <a:lnTo>
                  <a:pt x="21" y="12"/>
                </a:lnTo>
                <a:lnTo>
                  <a:pt x="21" y="6"/>
                </a:lnTo>
                <a:lnTo>
                  <a:pt x="25" y="0"/>
                </a:lnTo>
                <a:lnTo>
                  <a:pt x="103" y="15"/>
                </a:lnTo>
                <a:lnTo>
                  <a:pt x="103" y="15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1" name="Freeform 45"/>
          <p:cNvSpPr>
            <a:spLocks/>
          </p:cNvSpPr>
          <p:nvPr/>
        </p:nvSpPr>
        <p:spPr bwMode="auto">
          <a:xfrm>
            <a:off x="2016125" y="1699023"/>
            <a:ext cx="173038" cy="96440"/>
          </a:xfrm>
          <a:custGeom>
            <a:avLst/>
            <a:gdLst/>
            <a:ahLst/>
            <a:cxnLst>
              <a:cxn ang="0">
                <a:pos x="209" y="0"/>
              </a:cxn>
              <a:cxn ang="0">
                <a:pos x="216" y="78"/>
              </a:cxn>
              <a:cxn ang="0">
                <a:pos x="214" y="78"/>
              </a:cxn>
              <a:cxn ang="0">
                <a:pos x="213" y="78"/>
              </a:cxn>
              <a:cxn ang="0">
                <a:pos x="207" y="78"/>
              </a:cxn>
              <a:cxn ang="0">
                <a:pos x="201" y="81"/>
              </a:cxn>
              <a:cxn ang="0">
                <a:pos x="195" y="81"/>
              </a:cxn>
              <a:cxn ang="0">
                <a:pos x="192" y="83"/>
              </a:cxn>
              <a:cxn ang="0">
                <a:pos x="188" y="85"/>
              </a:cxn>
              <a:cxn ang="0">
                <a:pos x="182" y="87"/>
              </a:cxn>
              <a:cxn ang="0">
                <a:pos x="176" y="89"/>
              </a:cxn>
              <a:cxn ang="0">
                <a:pos x="171" y="91"/>
              </a:cxn>
              <a:cxn ang="0">
                <a:pos x="165" y="95"/>
              </a:cxn>
              <a:cxn ang="0">
                <a:pos x="161" y="97"/>
              </a:cxn>
              <a:cxn ang="0">
                <a:pos x="154" y="98"/>
              </a:cxn>
              <a:cxn ang="0">
                <a:pos x="148" y="102"/>
              </a:cxn>
              <a:cxn ang="0">
                <a:pos x="140" y="104"/>
              </a:cxn>
              <a:cxn ang="0">
                <a:pos x="135" y="108"/>
              </a:cxn>
              <a:cxn ang="0">
                <a:pos x="127" y="112"/>
              </a:cxn>
              <a:cxn ang="0">
                <a:pos x="121" y="114"/>
              </a:cxn>
              <a:cxn ang="0">
                <a:pos x="114" y="117"/>
              </a:cxn>
              <a:cxn ang="0">
                <a:pos x="108" y="123"/>
              </a:cxn>
              <a:cxn ang="0">
                <a:pos x="100" y="127"/>
              </a:cxn>
              <a:cxn ang="0">
                <a:pos x="93" y="131"/>
              </a:cxn>
              <a:cxn ang="0">
                <a:pos x="87" y="135"/>
              </a:cxn>
              <a:cxn ang="0">
                <a:pos x="79" y="140"/>
              </a:cxn>
              <a:cxn ang="0">
                <a:pos x="72" y="144"/>
              </a:cxn>
              <a:cxn ang="0">
                <a:pos x="66" y="150"/>
              </a:cxn>
              <a:cxn ang="0">
                <a:pos x="59" y="155"/>
              </a:cxn>
              <a:cxn ang="0">
                <a:pos x="53" y="161"/>
              </a:cxn>
              <a:cxn ang="0">
                <a:pos x="0" y="108"/>
              </a:cxn>
              <a:cxn ang="0">
                <a:pos x="1" y="104"/>
              </a:cxn>
              <a:cxn ang="0">
                <a:pos x="7" y="100"/>
              </a:cxn>
              <a:cxn ang="0">
                <a:pos x="9" y="97"/>
              </a:cxn>
              <a:cxn ang="0">
                <a:pos x="15" y="93"/>
              </a:cxn>
              <a:cxn ang="0">
                <a:pos x="20" y="87"/>
              </a:cxn>
              <a:cxn ang="0">
                <a:pos x="28" y="83"/>
              </a:cxn>
              <a:cxn ang="0">
                <a:pos x="34" y="78"/>
              </a:cxn>
              <a:cxn ang="0">
                <a:pos x="41" y="72"/>
              </a:cxn>
              <a:cxn ang="0">
                <a:pos x="49" y="66"/>
              </a:cxn>
              <a:cxn ang="0">
                <a:pos x="59" y="60"/>
              </a:cxn>
              <a:cxn ang="0">
                <a:pos x="68" y="55"/>
              </a:cxn>
              <a:cxn ang="0">
                <a:pos x="78" y="49"/>
              </a:cxn>
              <a:cxn ang="0">
                <a:pos x="83" y="47"/>
              </a:cxn>
              <a:cxn ang="0">
                <a:pos x="87" y="43"/>
              </a:cxn>
              <a:cxn ang="0">
                <a:pos x="93" y="41"/>
              </a:cxn>
              <a:cxn ang="0">
                <a:pos x="98" y="39"/>
              </a:cxn>
              <a:cxn ang="0">
                <a:pos x="108" y="34"/>
              </a:cxn>
              <a:cxn ang="0">
                <a:pos x="117" y="28"/>
              </a:cxn>
              <a:cxn ang="0">
                <a:pos x="127" y="24"/>
              </a:cxn>
              <a:cxn ang="0">
                <a:pos x="138" y="20"/>
              </a:cxn>
              <a:cxn ang="0">
                <a:pos x="148" y="17"/>
              </a:cxn>
              <a:cxn ang="0">
                <a:pos x="157" y="13"/>
              </a:cxn>
              <a:cxn ang="0">
                <a:pos x="165" y="11"/>
              </a:cxn>
              <a:cxn ang="0">
                <a:pos x="174" y="9"/>
              </a:cxn>
              <a:cxn ang="0">
                <a:pos x="180" y="5"/>
              </a:cxn>
              <a:cxn ang="0">
                <a:pos x="188" y="3"/>
              </a:cxn>
              <a:cxn ang="0">
                <a:pos x="193" y="1"/>
              </a:cxn>
              <a:cxn ang="0">
                <a:pos x="199" y="1"/>
              </a:cxn>
              <a:cxn ang="0">
                <a:pos x="207" y="0"/>
              </a:cxn>
              <a:cxn ang="0">
                <a:pos x="209" y="0"/>
              </a:cxn>
              <a:cxn ang="0">
                <a:pos x="209" y="0"/>
              </a:cxn>
            </a:cxnLst>
            <a:rect l="0" t="0" r="r" b="b"/>
            <a:pathLst>
              <a:path w="216" h="161">
                <a:moveTo>
                  <a:pt x="209" y="0"/>
                </a:moveTo>
                <a:lnTo>
                  <a:pt x="216" y="78"/>
                </a:lnTo>
                <a:lnTo>
                  <a:pt x="214" y="78"/>
                </a:lnTo>
                <a:lnTo>
                  <a:pt x="213" y="78"/>
                </a:lnTo>
                <a:lnTo>
                  <a:pt x="207" y="78"/>
                </a:lnTo>
                <a:lnTo>
                  <a:pt x="201" y="81"/>
                </a:lnTo>
                <a:lnTo>
                  <a:pt x="195" y="81"/>
                </a:lnTo>
                <a:lnTo>
                  <a:pt x="192" y="83"/>
                </a:lnTo>
                <a:lnTo>
                  <a:pt x="188" y="85"/>
                </a:lnTo>
                <a:lnTo>
                  <a:pt x="182" y="87"/>
                </a:lnTo>
                <a:lnTo>
                  <a:pt x="176" y="89"/>
                </a:lnTo>
                <a:lnTo>
                  <a:pt x="171" y="91"/>
                </a:lnTo>
                <a:lnTo>
                  <a:pt x="165" y="95"/>
                </a:lnTo>
                <a:lnTo>
                  <a:pt x="161" y="97"/>
                </a:lnTo>
                <a:lnTo>
                  <a:pt x="154" y="98"/>
                </a:lnTo>
                <a:lnTo>
                  <a:pt x="148" y="102"/>
                </a:lnTo>
                <a:lnTo>
                  <a:pt x="140" y="104"/>
                </a:lnTo>
                <a:lnTo>
                  <a:pt x="135" y="108"/>
                </a:lnTo>
                <a:lnTo>
                  <a:pt x="127" y="112"/>
                </a:lnTo>
                <a:lnTo>
                  <a:pt x="121" y="114"/>
                </a:lnTo>
                <a:lnTo>
                  <a:pt x="114" y="117"/>
                </a:lnTo>
                <a:lnTo>
                  <a:pt x="108" y="123"/>
                </a:lnTo>
                <a:lnTo>
                  <a:pt x="100" y="127"/>
                </a:lnTo>
                <a:lnTo>
                  <a:pt x="93" y="131"/>
                </a:lnTo>
                <a:lnTo>
                  <a:pt x="87" y="135"/>
                </a:lnTo>
                <a:lnTo>
                  <a:pt x="79" y="140"/>
                </a:lnTo>
                <a:lnTo>
                  <a:pt x="72" y="144"/>
                </a:lnTo>
                <a:lnTo>
                  <a:pt x="66" y="150"/>
                </a:lnTo>
                <a:lnTo>
                  <a:pt x="59" y="155"/>
                </a:lnTo>
                <a:lnTo>
                  <a:pt x="53" y="161"/>
                </a:lnTo>
                <a:lnTo>
                  <a:pt x="0" y="108"/>
                </a:lnTo>
                <a:lnTo>
                  <a:pt x="1" y="104"/>
                </a:lnTo>
                <a:lnTo>
                  <a:pt x="7" y="100"/>
                </a:lnTo>
                <a:lnTo>
                  <a:pt x="9" y="97"/>
                </a:lnTo>
                <a:lnTo>
                  <a:pt x="15" y="93"/>
                </a:lnTo>
                <a:lnTo>
                  <a:pt x="20" y="87"/>
                </a:lnTo>
                <a:lnTo>
                  <a:pt x="28" y="83"/>
                </a:lnTo>
                <a:lnTo>
                  <a:pt x="34" y="78"/>
                </a:lnTo>
                <a:lnTo>
                  <a:pt x="41" y="72"/>
                </a:lnTo>
                <a:lnTo>
                  <a:pt x="49" y="66"/>
                </a:lnTo>
                <a:lnTo>
                  <a:pt x="59" y="60"/>
                </a:lnTo>
                <a:lnTo>
                  <a:pt x="68" y="55"/>
                </a:lnTo>
                <a:lnTo>
                  <a:pt x="78" y="49"/>
                </a:lnTo>
                <a:lnTo>
                  <a:pt x="83" y="47"/>
                </a:lnTo>
                <a:lnTo>
                  <a:pt x="87" y="43"/>
                </a:lnTo>
                <a:lnTo>
                  <a:pt x="93" y="41"/>
                </a:lnTo>
                <a:lnTo>
                  <a:pt x="98" y="39"/>
                </a:lnTo>
                <a:lnTo>
                  <a:pt x="108" y="34"/>
                </a:lnTo>
                <a:lnTo>
                  <a:pt x="117" y="28"/>
                </a:lnTo>
                <a:lnTo>
                  <a:pt x="127" y="24"/>
                </a:lnTo>
                <a:lnTo>
                  <a:pt x="138" y="20"/>
                </a:lnTo>
                <a:lnTo>
                  <a:pt x="148" y="17"/>
                </a:lnTo>
                <a:lnTo>
                  <a:pt x="157" y="13"/>
                </a:lnTo>
                <a:lnTo>
                  <a:pt x="165" y="11"/>
                </a:lnTo>
                <a:lnTo>
                  <a:pt x="174" y="9"/>
                </a:lnTo>
                <a:lnTo>
                  <a:pt x="180" y="5"/>
                </a:lnTo>
                <a:lnTo>
                  <a:pt x="188" y="3"/>
                </a:lnTo>
                <a:lnTo>
                  <a:pt x="193" y="1"/>
                </a:lnTo>
                <a:lnTo>
                  <a:pt x="199" y="1"/>
                </a:lnTo>
                <a:lnTo>
                  <a:pt x="207" y="0"/>
                </a:lnTo>
                <a:lnTo>
                  <a:pt x="209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2" name="Freeform 46"/>
          <p:cNvSpPr>
            <a:spLocks/>
          </p:cNvSpPr>
          <p:nvPr/>
        </p:nvSpPr>
        <p:spPr bwMode="auto">
          <a:xfrm>
            <a:off x="1838325" y="1825229"/>
            <a:ext cx="147638" cy="151209"/>
          </a:xfrm>
          <a:custGeom>
            <a:avLst/>
            <a:gdLst/>
            <a:ahLst/>
            <a:cxnLst>
              <a:cxn ang="0">
                <a:pos x="187" y="46"/>
              </a:cxn>
              <a:cxn ang="0">
                <a:pos x="183" y="50"/>
              </a:cxn>
              <a:cxn ang="0">
                <a:pos x="173" y="61"/>
              </a:cxn>
              <a:cxn ang="0">
                <a:pos x="166" y="69"/>
              </a:cxn>
              <a:cxn ang="0">
                <a:pos x="158" y="80"/>
              </a:cxn>
              <a:cxn ang="0">
                <a:pos x="150" y="92"/>
              </a:cxn>
              <a:cxn ang="0">
                <a:pos x="143" y="105"/>
              </a:cxn>
              <a:cxn ang="0">
                <a:pos x="131" y="120"/>
              </a:cxn>
              <a:cxn ang="0">
                <a:pos x="124" y="135"/>
              </a:cxn>
              <a:cxn ang="0">
                <a:pos x="112" y="153"/>
              </a:cxn>
              <a:cxn ang="0">
                <a:pos x="105" y="172"/>
              </a:cxn>
              <a:cxn ang="0">
                <a:pos x="95" y="191"/>
              </a:cxn>
              <a:cxn ang="0">
                <a:pos x="86" y="210"/>
              </a:cxn>
              <a:cxn ang="0">
                <a:pos x="82" y="221"/>
              </a:cxn>
              <a:cxn ang="0">
                <a:pos x="78" y="231"/>
              </a:cxn>
              <a:cxn ang="0">
                <a:pos x="74" y="242"/>
              </a:cxn>
              <a:cxn ang="0">
                <a:pos x="71" y="253"/>
              </a:cxn>
              <a:cxn ang="0">
                <a:pos x="0" y="223"/>
              </a:cxn>
              <a:cxn ang="0">
                <a:pos x="0" y="217"/>
              </a:cxn>
              <a:cxn ang="0">
                <a:pos x="4" y="206"/>
              </a:cxn>
              <a:cxn ang="0">
                <a:pos x="10" y="191"/>
              </a:cxn>
              <a:cxn ang="0">
                <a:pos x="15" y="175"/>
              </a:cxn>
              <a:cxn ang="0">
                <a:pos x="19" y="164"/>
              </a:cxn>
              <a:cxn ang="0">
                <a:pos x="25" y="154"/>
              </a:cxn>
              <a:cxn ang="0">
                <a:pos x="31" y="143"/>
              </a:cxn>
              <a:cxn ang="0">
                <a:pos x="36" y="132"/>
              </a:cxn>
              <a:cxn ang="0">
                <a:pos x="42" y="120"/>
              </a:cxn>
              <a:cxn ang="0">
                <a:pos x="48" y="107"/>
              </a:cxn>
              <a:cxn ang="0">
                <a:pos x="55" y="96"/>
              </a:cxn>
              <a:cxn ang="0">
                <a:pos x="63" y="82"/>
              </a:cxn>
              <a:cxn ang="0">
                <a:pos x="69" y="71"/>
              </a:cxn>
              <a:cxn ang="0">
                <a:pos x="76" y="61"/>
              </a:cxn>
              <a:cxn ang="0">
                <a:pos x="82" y="52"/>
              </a:cxn>
              <a:cxn ang="0">
                <a:pos x="90" y="39"/>
              </a:cxn>
              <a:cxn ang="0">
                <a:pos x="101" y="25"/>
              </a:cxn>
              <a:cxn ang="0">
                <a:pos x="109" y="16"/>
              </a:cxn>
              <a:cxn ang="0">
                <a:pos x="114" y="8"/>
              </a:cxn>
              <a:cxn ang="0">
                <a:pos x="120" y="0"/>
              </a:cxn>
              <a:cxn ang="0">
                <a:pos x="122" y="0"/>
              </a:cxn>
            </a:cxnLst>
            <a:rect l="0" t="0" r="r" b="b"/>
            <a:pathLst>
              <a:path w="187" h="253">
                <a:moveTo>
                  <a:pt x="122" y="0"/>
                </a:moveTo>
                <a:lnTo>
                  <a:pt x="187" y="46"/>
                </a:lnTo>
                <a:lnTo>
                  <a:pt x="185" y="46"/>
                </a:lnTo>
                <a:lnTo>
                  <a:pt x="183" y="50"/>
                </a:lnTo>
                <a:lnTo>
                  <a:pt x="177" y="54"/>
                </a:lnTo>
                <a:lnTo>
                  <a:pt x="173" y="61"/>
                </a:lnTo>
                <a:lnTo>
                  <a:pt x="169" y="63"/>
                </a:lnTo>
                <a:lnTo>
                  <a:pt x="166" y="69"/>
                </a:lnTo>
                <a:lnTo>
                  <a:pt x="162" y="75"/>
                </a:lnTo>
                <a:lnTo>
                  <a:pt x="158" y="80"/>
                </a:lnTo>
                <a:lnTo>
                  <a:pt x="154" y="86"/>
                </a:lnTo>
                <a:lnTo>
                  <a:pt x="150" y="92"/>
                </a:lnTo>
                <a:lnTo>
                  <a:pt x="147" y="97"/>
                </a:lnTo>
                <a:lnTo>
                  <a:pt x="143" y="105"/>
                </a:lnTo>
                <a:lnTo>
                  <a:pt x="137" y="113"/>
                </a:lnTo>
                <a:lnTo>
                  <a:pt x="131" y="120"/>
                </a:lnTo>
                <a:lnTo>
                  <a:pt x="128" y="128"/>
                </a:lnTo>
                <a:lnTo>
                  <a:pt x="124" y="135"/>
                </a:lnTo>
                <a:lnTo>
                  <a:pt x="118" y="145"/>
                </a:lnTo>
                <a:lnTo>
                  <a:pt x="112" y="153"/>
                </a:lnTo>
                <a:lnTo>
                  <a:pt x="109" y="160"/>
                </a:lnTo>
                <a:lnTo>
                  <a:pt x="105" y="172"/>
                </a:lnTo>
                <a:lnTo>
                  <a:pt x="99" y="179"/>
                </a:lnTo>
                <a:lnTo>
                  <a:pt x="95" y="191"/>
                </a:lnTo>
                <a:lnTo>
                  <a:pt x="90" y="200"/>
                </a:lnTo>
                <a:lnTo>
                  <a:pt x="86" y="210"/>
                </a:lnTo>
                <a:lnTo>
                  <a:pt x="84" y="215"/>
                </a:lnTo>
                <a:lnTo>
                  <a:pt x="82" y="221"/>
                </a:lnTo>
                <a:lnTo>
                  <a:pt x="80" y="225"/>
                </a:lnTo>
                <a:lnTo>
                  <a:pt x="78" y="231"/>
                </a:lnTo>
                <a:lnTo>
                  <a:pt x="76" y="236"/>
                </a:lnTo>
                <a:lnTo>
                  <a:pt x="74" y="242"/>
                </a:lnTo>
                <a:lnTo>
                  <a:pt x="72" y="248"/>
                </a:lnTo>
                <a:lnTo>
                  <a:pt x="71" y="253"/>
                </a:lnTo>
                <a:lnTo>
                  <a:pt x="0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7"/>
                </a:lnTo>
                <a:lnTo>
                  <a:pt x="2" y="213"/>
                </a:lnTo>
                <a:lnTo>
                  <a:pt x="4" y="206"/>
                </a:lnTo>
                <a:lnTo>
                  <a:pt x="8" y="198"/>
                </a:lnTo>
                <a:lnTo>
                  <a:pt x="10" y="191"/>
                </a:lnTo>
                <a:lnTo>
                  <a:pt x="15" y="181"/>
                </a:lnTo>
                <a:lnTo>
                  <a:pt x="15" y="175"/>
                </a:lnTo>
                <a:lnTo>
                  <a:pt x="17" y="170"/>
                </a:lnTo>
                <a:lnTo>
                  <a:pt x="19" y="164"/>
                </a:lnTo>
                <a:lnTo>
                  <a:pt x="23" y="160"/>
                </a:lnTo>
                <a:lnTo>
                  <a:pt x="25" y="154"/>
                </a:lnTo>
                <a:lnTo>
                  <a:pt x="27" y="149"/>
                </a:lnTo>
                <a:lnTo>
                  <a:pt x="31" y="143"/>
                </a:lnTo>
                <a:lnTo>
                  <a:pt x="33" y="139"/>
                </a:lnTo>
                <a:lnTo>
                  <a:pt x="36" y="132"/>
                </a:lnTo>
                <a:lnTo>
                  <a:pt x="38" y="126"/>
                </a:lnTo>
                <a:lnTo>
                  <a:pt x="42" y="120"/>
                </a:lnTo>
                <a:lnTo>
                  <a:pt x="44" y="115"/>
                </a:lnTo>
                <a:lnTo>
                  <a:pt x="48" y="107"/>
                </a:lnTo>
                <a:lnTo>
                  <a:pt x="52" y="101"/>
                </a:lnTo>
                <a:lnTo>
                  <a:pt x="55" y="96"/>
                </a:lnTo>
                <a:lnTo>
                  <a:pt x="59" y="90"/>
                </a:lnTo>
                <a:lnTo>
                  <a:pt x="63" y="82"/>
                </a:lnTo>
                <a:lnTo>
                  <a:pt x="67" y="77"/>
                </a:lnTo>
                <a:lnTo>
                  <a:pt x="69" y="71"/>
                </a:lnTo>
                <a:lnTo>
                  <a:pt x="72" y="67"/>
                </a:lnTo>
                <a:lnTo>
                  <a:pt x="76" y="61"/>
                </a:lnTo>
                <a:lnTo>
                  <a:pt x="78" y="56"/>
                </a:lnTo>
                <a:lnTo>
                  <a:pt x="82" y="52"/>
                </a:lnTo>
                <a:lnTo>
                  <a:pt x="86" y="48"/>
                </a:lnTo>
                <a:lnTo>
                  <a:pt x="90" y="39"/>
                </a:lnTo>
                <a:lnTo>
                  <a:pt x="95" y="33"/>
                </a:lnTo>
                <a:lnTo>
                  <a:pt x="101" y="25"/>
                </a:lnTo>
                <a:lnTo>
                  <a:pt x="105" y="21"/>
                </a:lnTo>
                <a:lnTo>
                  <a:pt x="109" y="16"/>
                </a:lnTo>
                <a:lnTo>
                  <a:pt x="112" y="12"/>
                </a:lnTo>
                <a:lnTo>
                  <a:pt x="114" y="8"/>
                </a:lnTo>
                <a:lnTo>
                  <a:pt x="118" y="4"/>
                </a:lnTo>
                <a:lnTo>
                  <a:pt x="120" y="0"/>
                </a:lnTo>
                <a:lnTo>
                  <a:pt x="122" y="0"/>
                </a:lnTo>
                <a:lnTo>
                  <a:pt x="122" y="0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3" name="Freeform 47"/>
          <p:cNvSpPr>
            <a:spLocks/>
          </p:cNvSpPr>
          <p:nvPr/>
        </p:nvSpPr>
        <p:spPr bwMode="auto">
          <a:xfrm>
            <a:off x="1781176" y="2047875"/>
            <a:ext cx="80963" cy="242888"/>
          </a:xfrm>
          <a:custGeom>
            <a:avLst/>
            <a:gdLst/>
            <a:ahLst/>
            <a:cxnLst>
              <a:cxn ang="0">
                <a:pos x="103" y="17"/>
              </a:cxn>
              <a:cxn ang="0">
                <a:pos x="99" y="23"/>
              </a:cxn>
              <a:cxn ang="0">
                <a:pos x="97" y="32"/>
              </a:cxn>
              <a:cxn ang="0">
                <a:pos x="95" y="42"/>
              </a:cxn>
              <a:cxn ang="0">
                <a:pos x="93" y="55"/>
              </a:cxn>
              <a:cxn ang="0">
                <a:pos x="89" y="70"/>
              </a:cxn>
              <a:cxn ang="0">
                <a:pos x="87" y="88"/>
              </a:cxn>
              <a:cxn ang="0">
                <a:pos x="84" y="105"/>
              </a:cxn>
              <a:cxn ang="0">
                <a:pos x="80" y="124"/>
              </a:cxn>
              <a:cxn ang="0">
                <a:pos x="78" y="139"/>
              </a:cxn>
              <a:cxn ang="0">
                <a:pos x="76" y="150"/>
              </a:cxn>
              <a:cxn ang="0">
                <a:pos x="76" y="162"/>
              </a:cxn>
              <a:cxn ang="0">
                <a:pos x="74" y="173"/>
              </a:cxn>
              <a:cxn ang="0">
                <a:pos x="72" y="185"/>
              </a:cxn>
              <a:cxn ang="0">
                <a:pos x="70" y="196"/>
              </a:cxn>
              <a:cxn ang="0">
                <a:pos x="70" y="207"/>
              </a:cxn>
              <a:cxn ang="0">
                <a:pos x="68" y="219"/>
              </a:cxn>
              <a:cxn ang="0">
                <a:pos x="67" y="230"/>
              </a:cxn>
              <a:cxn ang="0">
                <a:pos x="67" y="242"/>
              </a:cxn>
              <a:cxn ang="0">
                <a:pos x="67" y="253"/>
              </a:cxn>
              <a:cxn ang="0">
                <a:pos x="67" y="266"/>
              </a:cxn>
              <a:cxn ang="0">
                <a:pos x="0" y="282"/>
              </a:cxn>
              <a:cxn ang="0">
                <a:pos x="0" y="274"/>
              </a:cxn>
              <a:cxn ang="0">
                <a:pos x="0" y="266"/>
              </a:cxn>
              <a:cxn ang="0">
                <a:pos x="0" y="255"/>
              </a:cxn>
              <a:cxn ang="0">
                <a:pos x="0" y="242"/>
              </a:cxn>
              <a:cxn ang="0">
                <a:pos x="0" y="224"/>
              </a:cxn>
              <a:cxn ang="0">
                <a:pos x="0" y="205"/>
              </a:cxn>
              <a:cxn ang="0">
                <a:pos x="0" y="186"/>
              </a:cxn>
              <a:cxn ang="0">
                <a:pos x="0" y="175"/>
              </a:cxn>
              <a:cxn ang="0">
                <a:pos x="0" y="164"/>
              </a:cxn>
              <a:cxn ang="0">
                <a:pos x="0" y="152"/>
              </a:cxn>
              <a:cxn ang="0">
                <a:pos x="0" y="143"/>
              </a:cxn>
              <a:cxn ang="0">
                <a:pos x="0" y="129"/>
              </a:cxn>
              <a:cxn ang="0">
                <a:pos x="0" y="120"/>
              </a:cxn>
              <a:cxn ang="0">
                <a:pos x="2" y="107"/>
              </a:cxn>
              <a:cxn ang="0">
                <a:pos x="4" y="95"/>
              </a:cxn>
              <a:cxn ang="0">
                <a:pos x="4" y="82"/>
              </a:cxn>
              <a:cxn ang="0">
                <a:pos x="6" y="70"/>
              </a:cxn>
              <a:cxn ang="0">
                <a:pos x="10" y="57"/>
              </a:cxn>
              <a:cxn ang="0">
                <a:pos x="11" y="46"/>
              </a:cxn>
              <a:cxn ang="0">
                <a:pos x="13" y="34"/>
              </a:cxn>
              <a:cxn ang="0">
                <a:pos x="17" y="21"/>
              </a:cxn>
              <a:cxn ang="0">
                <a:pos x="21" y="12"/>
              </a:cxn>
              <a:cxn ang="0">
                <a:pos x="25" y="0"/>
              </a:cxn>
              <a:cxn ang="0">
                <a:pos x="103" y="15"/>
              </a:cxn>
            </a:cxnLst>
            <a:rect l="0" t="0" r="r" b="b"/>
            <a:pathLst>
              <a:path w="103" h="282">
                <a:moveTo>
                  <a:pt x="103" y="15"/>
                </a:moveTo>
                <a:lnTo>
                  <a:pt x="103" y="17"/>
                </a:lnTo>
                <a:lnTo>
                  <a:pt x="101" y="21"/>
                </a:lnTo>
                <a:lnTo>
                  <a:pt x="99" y="23"/>
                </a:lnTo>
                <a:lnTo>
                  <a:pt x="99" y="27"/>
                </a:lnTo>
                <a:lnTo>
                  <a:pt x="97" y="32"/>
                </a:lnTo>
                <a:lnTo>
                  <a:pt x="97" y="38"/>
                </a:lnTo>
                <a:lnTo>
                  <a:pt x="95" y="42"/>
                </a:lnTo>
                <a:lnTo>
                  <a:pt x="95" y="48"/>
                </a:lnTo>
                <a:lnTo>
                  <a:pt x="93" y="55"/>
                </a:lnTo>
                <a:lnTo>
                  <a:pt x="91" y="63"/>
                </a:lnTo>
                <a:lnTo>
                  <a:pt x="89" y="70"/>
                </a:lnTo>
                <a:lnTo>
                  <a:pt x="89" y="78"/>
                </a:lnTo>
                <a:lnTo>
                  <a:pt x="87" y="88"/>
                </a:lnTo>
                <a:lnTo>
                  <a:pt x="87" y="97"/>
                </a:lnTo>
                <a:lnTo>
                  <a:pt x="84" y="105"/>
                </a:lnTo>
                <a:lnTo>
                  <a:pt x="82" y="114"/>
                </a:lnTo>
                <a:lnTo>
                  <a:pt x="80" y="124"/>
                </a:lnTo>
                <a:lnTo>
                  <a:pt x="80" y="135"/>
                </a:lnTo>
                <a:lnTo>
                  <a:pt x="78" y="139"/>
                </a:lnTo>
                <a:lnTo>
                  <a:pt x="78" y="145"/>
                </a:lnTo>
                <a:lnTo>
                  <a:pt x="76" y="150"/>
                </a:lnTo>
                <a:lnTo>
                  <a:pt x="76" y="156"/>
                </a:lnTo>
                <a:lnTo>
                  <a:pt x="76" y="162"/>
                </a:lnTo>
                <a:lnTo>
                  <a:pt x="74" y="167"/>
                </a:lnTo>
                <a:lnTo>
                  <a:pt x="74" y="173"/>
                </a:lnTo>
                <a:lnTo>
                  <a:pt x="74" y="179"/>
                </a:lnTo>
                <a:lnTo>
                  <a:pt x="72" y="185"/>
                </a:lnTo>
                <a:lnTo>
                  <a:pt x="72" y="190"/>
                </a:lnTo>
                <a:lnTo>
                  <a:pt x="70" y="196"/>
                </a:lnTo>
                <a:lnTo>
                  <a:pt x="70" y="202"/>
                </a:lnTo>
                <a:lnTo>
                  <a:pt x="70" y="207"/>
                </a:lnTo>
                <a:lnTo>
                  <a:pt x="68" y="213"/>
                </a:lnTo>
                <a:lnTo>
                  <a:pt x="68" y="219"/>
                </a:lnTo>
                <a:lnTo>
                  <a:pt x="68" y="224"/>
                </a:lnTo>
                <a:lnTo>
                  <a:pt x="67" y="230"/>
                </a:lnTo>
                <a:lnTo>
                  <a:pt x="67" y="236"/>
                </a:lnTo>
                <a:lnTo>
                  <a:pt x="67" y="242"/>
                </a:lnTo>
                <a:lnTo>
                  <a:pt x="67" y="249"/>
                </a:lnTo>
                <a:lnTo>
                  <a:pt x="67" y="253"/>
                </a:lnTo>
                <a:lnTo>
                  <a:pt x="67" y="261"/>
                </a:lnTo>
                <a:lnTo>
                  <a:pt x="67" y="266"/>
                </a:lnTo>
                <a:lnTo>
                  <a:pt x="67" y="272"/>
                </a:lnTo>
                <a:lnTo>
                  <a:pt x="0" y="282"/>
                </a:lnTo>
                <a:lnTo>
                  <a:pt x="0" y="280"/>
                </a:lnTo>
                <a:lnTo>
                  <a:pt x="0" y="274"/>
                </a:lnTo>
                <a:lnTo>
                  <a:pt x="0" y="270"/>
                </a:lnTo>
                <a:lnTo>
                  <a:pt x="0" y="266"/>
                </a:lnTo>
                <a:lnTo>
                  <a:pt x="0" y="261"/>
                </a:lnTo>
                <a:lnTo>
                  <a:pt x="0" y="255"/>
                </a:lnTo>
                <a:lnTo>
                  <a:pt x="0" y="247"/>
                </a:lnTo>
                <a:lnTo>
                  <a:pt x="0" y="242"/>
                </a:lnTo>
                <a:lnTo>
                  <a:pt x="0" y="232"/>
                </a:lnTo>
                <a:lnTo>
                  <a:pt x="0" y="224"/>
                </a:lnTo>
                <a:lnTo>
                  <a:pt x="0" y="215"/>
                </a:lnTo>
                <a:lnTo>
                  <a:pt x="0" y="205"/>
                </a:lnTo>
                <a:lnTo>
                  <a:pt x="0" y="196"/>
                </a:lnTo>
                <a:lnTo>
                  <a:pt x="0" y="186"/>
                </a:lnTo>
                <a:lnTo>
                  <a:pt x="0" y="181"/>
                </a:lnTo>
                <a:lnTo>
                  <a:pt x="0" y="175"/>
                </a:lnTo>
                <a:lnTo>
                  <a:pt x="0" y="169"/>
                </a:lnTo>
                <a:lnTo>
                  <a:pt x="0" y="164"/>
                </a:lnTo>
                <a:lnTo>
                  <a:pt x="0" y="158"/>
                </a:lnTo>
                <a:lnTo>
                  <a:pt x="0" y="152"/>
                </a:lnTo>
                <a:lnTo>
                  <a:pt x="0" y="147"/>
                </a:lnTo>
                <a:lnTo>
                  <a:pt x="0" y="143"/>
                </a:lnTo>
                <a:lnTo>
                  <a:pt x="0" y="135"/>
                </a:lnTo>
                <a:lnTo>
                  <a:pt x="0" y="129"/>
                </a:lnTo>
                <a:lnTo>
                  <a:pt x="0" y="126"/>
                </a:lnTo>
                <a:lnTo>
                  <a:pt x="0" y="120"/>
                </a:lnTo>
                <a:lnTo>
                  <a:pt x="0" y="112"/>
                </a:lnTo>
                <a:lnTo>
                  <a:pt x="2" y="107"/>
                </a:lnTo>
                <a:lnTo>
                  <a:pt x="2" y="101"/>
                </a:lnTo>
                <a:lnTo>
                  <a:pt x="4" y="95"/>
                </a:lnTo>
                <a:lnTo>
                  <a:pt x="4" y="89"/>
                </a:lnTo>
                <a:lnTo>
                  <a:pt x="4" y="82"/>
                </a:lnTo>
                <a:lnTo>
                  <a:pt x="6" y="76"/>
                </a:lnTo>
                <a:lnTo>
                  <a:pt x="6" y="70"/>
                </a:lnTo>
                <a:lnTo>
                  <a:pt x="8" y="65"/>
                </a:lnTo>
                <a:lnTo>
                  <a:pt x="10" y="57"/>
                </a:lnTo>
                <a:lnTo>
                  <a:pt x="10" y="51"/>
                </a:lnTo>
                <a:lnTo>
                  <a:pt x="11" y="46"/>
                </a:lnTo>
                <a:lnTo>
                  <a:pt x="11" y="40"/>
                </a:lnTo>
                <a:lnTo>
                  <a:pt x="13" y="34"/>
                </a:lnTo>
                <a:lnTo>
                  <a:pt x="15" y="27"/>
                </a:lnTo>
                <a:lnTo>
                  <a:pt x="17" y="21"/>
                </a:lnTo>
                <a:lnTo>
                  <a:pt x="17" y="15"/>
                </a:lnTo>
                <a:lnTo>
                  <a:pt x="21" y="12"/>
                </a:lnTo>
                <a:lnTo>
                  <a:pt x="21" y="6"/>
                </a:lnTo>
                <a:lnTo>
                  <a:pt x="25" y="0"/>
                </a:lnTo>
                <a:lnTo>
                  <a:pt x="103" y="15"/>
                </a:lnTo>
                <a:lnTo>
                  <a:pt x="103" y="15"/>
                </a:lnTo>
                <a:close/>
              </a:path>
            </a:pathLst>
          </a:custGeom>
          <a:solidFill>
            <a:srgbClr val="F0242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4" name="Freeform 48"/>
          <p:cNvSpPr>
            <a:spLocks/>
          </p:cNvSpPr>
          <p:nvPr/>
        </p:nvSpPr>
        <p:spPr bwMode="auto">
          <a:xfrm>
            <a:off x="1739901" y="2444354"/>
            <a:ext cx="219075" cy="2107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" y="75"/>
              </a:cxn>
              <a:cxn ang="0">
                <a:pos x="44" y="78"/>
              </a:cxn>
              <a:cxn ang="0">
                <a:pos x="46" y="147"/>
              </a:cxn>
              <a:cxn ang="0">
                <a:pos x="68" y="177"/>
              </a:cxn>
              <a:cxn ang="0">
                <a:pos x="101" y="153"/>
              </a:cxn>
              <a:cxn ang="0">
                <a:pos x="100" y="66"/>
              </a:cxn>
              <a:cxn ang="0">
                <a:pos x="138" y="0"/>
              </a:cxn>
              <a:cxn ang="0">
                <a:pos x="0" y="0"/>
              </a:cxn>
            </a:cxnLst>
            <a:rect l="0" t="0" r="r" b="b"/>
            <a:pathLst>
              <a:path w="138" h="177">
                <a:moveTo>
                  <a:pt x="0" y="0"/>
                </a:moveTo>
                <a:lnTo>
                  <a:pt x="43" y="75"/>
                </a:lnTo>
                <a:lnTo>
                  <a:pt x="44" y="78"/>
                </a:lnTo>
                <a:lnTo>
                  <a:pt x="46" y="147"/>
                </a:lnTo>
                <a:lnTo>
                  <a:pt x="68" y="177"/>
                </a:lnTo>
                <a:lnTo>
                  <a:pt x="101" y="153"/>
                </a:lnTo>
                <a:lnTo>
                  <a:pt x="100" y="66"/>
                </a:lnTo>
                <a:lnTo>
                  <a:pt x="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5" name="Freeform 49"/>
          <p:cNvSpPr>
            <a:spLocks/>
          </p:cNvSpPr>
          <p:nvPr/>
        </p:nvSpPr>
        <p:spPr bwMode="auto">
          <a:xfrm>
            <a:off x="1928814" y="2443163"/>
            <a:ext cx="77787" cy="58341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0" y="39"/>
              </a:cxn>
              <a:cxn ang="0">
                <a:pos x="37" y="49"/>
              </a:cxn>
              <a:cxn ang="0">
                <a:pos x="49" y="28"/>
              </a:cxn>
              <a:cxn ang="0">
                <a:pos x="24" y="0"/>
              </a:cxn>
            </a:cxnLst>
            <a:rect l="0" t="0" r="r" b="b"/>
            <a:pathLst>
              <a:path w="49" h="49">
                <a:moveTo>
                  <a:pt x="24" y="0"/>
                </a:moveTo>
                <a:lnTo>
                  <a:pt x="0" y="39"/>
                </a:lnTo>
                <a:lnTo>
                  <a:pt x="37" y="49"/>
                </a:lnTo>
                <a:lnTo>
                  <a:pt x="49" y="28"/>
                </a:lnTo>
                <a:lnTo>
                  <a:pt x="24" y="0"/>
                </a:lnTo>
                <a:close/>
              </a:path>
            </a:pathLst>
          </a:custGeom>
          <a:solidFill>
            <a:srgbClr val="FF9900"/>
          </a:solidFill>
          <a:ln w="127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26" name="Freeform 50"/>
          <p:cNvSpPr>
            <a:spLocks/>
          </p:cNvSpPr>
          <p:nvPr/>
        </p:nvSpPr>
        <p:spPr bwMode="auto">
          <a:xfrm>
            <a:off x="1905001" y="2436019"/>
            <a:ext cx="157163" cy="62626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3" y="64"/>
              </a:cxn>
              <a:cxn ang="0">
                <a:pos x="99" y="236"/>
              </a:cxn>
              <a:cxn ang="0">
                <a:pos x="99" y="526"/>
              </a:cxn>
            </a:cxnLst>
            <a:rect l="0" t="0" r="r" b="b"/>
            <a:pathLst>
              <a:path w="99" h="526">
                <a:moveTo>
                  <a:pt x="0" y="0"/>
                </a:moveTo>
                <a:lnTo>
                  <a:pt x="73" y="64"/>
                </a:lnTo>
                <a:lnTo>
                  <a:pt x="99" y="236"/>
                </a:lnTo>
                <a:lnTo>
                  <a:pt x="99" y="526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2309814" y="2222898"/>
            <a:ext cx="682625" cy="435769"/>
            <a:chOff x="909" y="2444"/>
            <a:chExt cx="430" cy="366"/>
          </a:xfrm>
        </p:grpSpPr>
        <p:sp>
          <p:nvSpPr>
            <p:cNvPr id="178228" name="Freeform 52"/>
            <p:cNvSpPr>
              <a:spLocks/>
            </p:cNvSpPr>
            <p:nvPr/>
          </p:nvSpPr>
          <p:spPr bwMode="auto">
            <a:xfrm>
              <a:off x="909" y="2444"/>
              <a:ext cx="430" cy="366"/>
            </a:xfrm>
            <a:custGeom>
              <a:avLst/>
              <a:gdLst/>
              <a:ahLst/>
              <a:cxnLst>
                <a:cxn ang="0">
                  <a:pos x="804" y="0"/>
                </a:cxn>
                <a:cxn ang="0">
                  <a:pos x="54" y="0"/>
                </a:cxn>
                <a:cxn ang="0">
                  <a:pos x="39" y="1"/>
                </a:cxn>
                <a:cxn ang="0">
                  <a:pos x="26" y="3"/>
                </a:cxn>
                <a:cxn ang="0">
                  <a:pos x="15" y="8"/>
                </a:cxn>
                <a:cxn ang="0">
                  <a:pos x="7" y="14"/>
                </a:cxn>
                <a:cxn ang="0">
                  <a:pos x="2" y="22"/>
                </a:cxn>
                <a:cxn ang="0">
                  <a:pos x="0" y="30"/>
                </a:cxn>
                <a:cxn ang="0">
                  <a:pos x="0" y="39"/>
                </a:cxn>
                <a:cxn ang="0">
                  <a:pos x="4" y="49"/>
                </a:cxn>
                <a:cxn ang="0">
                  <a:pos x="322" y="556"/>
                </a:cxn>
                <a:cxn ang="0">
                  <a:pos x="322" y="684"/>
                </a:cxn>
                <a:cxn ang="0">
                  <a:pos x="323" y="693"/>
                </a:cxn>
                <a:cxn ang="0">
                  <a:pos x="326" y="702"/>
                </a:cxn>
                <a:cxn ang="0">
                  <a:pos x="330" y="710"/>
                </a:cxn>
                <a:cxn ang="0">
                  <a:pos x="336" y="717"/>
                </a:cxn>
                <a:cxn ang="0">
                  <a:pos x="344" y="723"/>
                </a:cxn>
                <a:cxn ang="0">
                  <a:pos x="352" y="728"/>
                </a:cxn>
                <a:cxn ang="0">
                  <a:pos x="361" y="730"/>
                </a:cxn>
                <a:cxn ang="0">
                  <a:pos x="371" y="731"/>
                </a:cxn>
                <a:cxn ang="0">
                  <a:pos x="492" y="731"/>
                </a:cxn>
                <a:cxn ang="0">
                  <a:pos x="501" y="730"/>
                </a:cxn>
                <a:cxn ang="0">
                  <a:pos x="510" y="728"/>
                </a:cxn>
                <a:cxn ang="0">
                  <a:pos x="518" y="723"/>
                </a:cxn>
                <a:cxn ang="0">
                  <a:pos x="525" y="717"/>
                </a:cxn>
                <a:cxn ang="0">
                  <a:pos x="531" y="710"/>
                </a:cxn>
                <a:cxn ang="0">
                  <a:pos x="535" y="702"/>
                </a:cxn>
                <a:cxn ang="0">
                  <a:pos x="538" y="693"/>
                </a:cxn>
                <a:cxn ang="0">
                  <a:pos x="539" y="684"/>
                </a:cxn>
                <a:cxn ang="0">
                  <a:pos x="539" y="571"/>
                </a:cxn>
                <a:cxn ang="0">
                  <a:pos x="540" y="569"/>
                </a:cxn>
                <a:cxn ang="0">
                  <a:pos x="541" y="565"/>
                </a:cxn>
                <a:cxn ang="0">
                  <a:pos x="542" y="562"/>
                </a:cxn>
                <a:cxn ang="0">
                  <a:pos x="543" y="559"/>
                </a:cxn>
                <a:cxn ang="0">
                  <a:pos x="854" y="49"/>
                </a:cxn>
                <a:cxn ang="0">
                  <a:pos x="858" y="39"/>
                </a:cxn>
                <a:cxn ang="0">
                  <a:pos x="859" y="30"/>
                </a:cxn>
                <a:cxn ang="0">
                  <a:pos x="857" y="22"/>
                </a:cxn>
                <a:cxn ang="0">
                  <a:pos x="851" y="14"/>
                </a:cxn>
                <a:cxn ang="0">
                  <a:pos x="843" y="8"/>
                </a:cxn>
                <a:cxn ang="0">
                  <a:pos x="831" y="3"/>
                </a:cxn>
                <a:cxn ang="0">
                  <a:pos x="819" y="1"/>
                </a:cxn>
                <a:cxn ang="0">
                  <a:pos x="804" y="0"/>
                </a:cxn>
              </a:cxnLst>
              <a:rect l="0" t="0" r="r" b="b"/>
              <a:pathLst>
                <a:path w="859" h="731">
                  <a:moveTo>
                    <a:pt x="804" y="0"/>
                  </a:moveTo>
                  <a:lnTo>
                    <a:pt x="54" y="0"/>
                  </a:lnTo>
                  <a:lnTo>
                    <a:pt x="39" y="1"/>
                  </a:lnTo>
                  <a:lnTo>
                    <a:pt x="26" y="3"/>
                  </a:lnTo>
                  <a:lnTo>
                    <a:pt x="15" y="8"/>
                  </a:lnTo>
                  <a:lnTo>
                    <a:pt x="7" y="14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9"/>
                  </a:lnTo>
                  <a:lnTo>
                    <a:pt x="4" y="49"/>
                  </a:lnTo>
                  <a:lnTo>
                    <a:pt x="322" y="556"/>
                  </a:lnTo>
                  <a:lnTo>
                    <a:pt x="322" y="684"/>
                  </a:lnTo>
                  <a:lnTo>
                    <a:pt x="323" y="693"/>
                  </a:lnTo>
                  <a:lnTo>
                    <a:pt x="326" y="702"/>
                  </a:lnTo>
                  <a:lnTo>
                    <a:pt x="330" y="710"/>
                  </a:lnTo>
                  <a:lnTo>
                    <a:pt x="336" y="717"/>
                  </a:lnTo>
                  <a:lnTo>
                    <a:pt x="344" y="723"/>
                  </a:lnTo>
                  <a:lnTo>
                    <a:pt x="352" y="728"/>
                  </a:lnTo>
                  <a:lnTo>
                    <a:pt x="361" y="730"/>
                  </a:lnTo>
                  <a:lnTo>
                    <a:pt x="371" y="731"/>
                  </a:lnTo>
                  <a:lnTo>
                    <a:pt x="492" y="731"/>
                  </a:lnTo>
                  <a:lnTo>
                    <a:pt x="501" y="730"/>
                  </a:lnTo>
                  <a:lnTo>
                    <a:pt x="510" y="728"/>
                  </a:lnTo>
                  <a:lnTo>
                    <a:pt x="518" y="723"/>
                  </a:lnTo>
                  <a:lnTo>
                    <a:pt x="525" y="717"/>
                  </a:lnTo>
                  <a:lnTo>
                    <a:pt x="531" y="710"/>
                  </a:lnTo>
                  <a:lnTo>
                    <a:pt x="535" y="702"/>
                  </a:lnTo>
                  <a:lnTo>
                    <a:pt x="538" y="693"/>
                  </a:lnTo>
                  <a:lnTo>
                    <a:pt x="539" y="684"/>
                  </a:lnTo>
                  <a:lnTo>
                    <a:pt x="539" y="571"/>
                  </a:lnTo>
                  <a:lnTo>
                    <a:pt x="540" y="569"/>
                  </a:lnTo>
                  <a:lnTo>
                    <a:pt x="541" y="565"/>
                  </a:lnTo>
                  <a:lnTo>
                    <a:pt x="542" y="562"/>
                  </a:lnTo>
                  <a:lnTo>
                    <a:pt x="543" y="559"/>
                  </a:lnTo>
                  <a:lnTo>
                    <a:pt x="854" y="49"/>
                  </a:lnTo>
                  <a:lnTo>
                    <a:pt x="858" y="39"/>
                  </a:lnTo>
                  <a:lnTo>
                    <a:pt x="859" y="30"/>
                  </a:lnTo>
                  <a:lnTo>
                    <a:pt x="857" y="22"/>
                  </a:lnTo>
                  <a:lnTo>
                    <a:pt x="851" y="14"/>
                  </a:lnTo>
                  <a:lnTo>
                    <a:pt x="843" y="8"/>
                  </a:lnTo>
                  <a:lnTo>
                    <a:pt x="831" y="3"/>
                  </a:lnTo>
                  <a:lnTo>
                    <a:pt x="819" y="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29" name="Freeform 53"/>
            <p:cNvSpPr>
              <a:spLocks/>
            </p:cNvSpPr>
            <p:nvPr/>
          </p:nvSpPr>
          <p:spPr bwMode="auto">
            <a:xfrm>
              <a:off x="965" y="2475"/>
              <a:ext cx="317" cy="318"/>
            </a:xfrm>
            <a:custGeom>
              <a:avLst/>
              <a:gdLst/>
              <a:ahLst/>
              <a:cxnLst>
                <a:cxn ang="0">
                  <a:pos x="593" y="0"/>
                </a:cxn>
                <a:cxn ang="0">
                  <a:pos x="40" y="0"/>
                </a:cxn>
                <a:cxn ang="0">
                  <a:pos x="29" y="1"/>
                </a:cxn>
                <a:cxn ang="0">
                  <a:pos x="19" y="2"/>
                </a:cxn>
                <a:cxn ang="0">
                  <a:pos x="12" y="6"/>
                </a:cxn>
                <a:cxn ang="0">
                  <a:pos x="6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1" y="29"/>
                </a:cxn>
                <a:cxn ang="0">
                  <a:pos x="3" y="36"/>
                </a:cxn>
                <a:cxn ang="0">
                  <a:pos x="237" y="405"/>
                </a:cxn>
                <a:cxn ang="0">
                  <a:pos x="241" y="416"/>
                </a:cxn>
                <a:cxn ang="0">
                  <a:pos x="247" y="425"/>
                </a:cxn>
                <a:cxn ang="0">
                  <a:pos x="253" y="433"/>
                </a:cxn>
                <a:cxn ang="0">
                  <a:pos x="259" y="439"/>
                </a:cxn>
                <a:cxn ang="0">
                  <a:pos x="259" y="608"/>
                </a:cxn>
                <a:cxn ang="0">
                  <a:pos x="261" y="618"/>
                </a:cxn>
                <a:cxn ang="0">
                  <a:pos x="267" y="628"/>
                </a:cxn>
                <a:cxn ang="0">
                  <a:pos x="276" y="633"/>
                </a:cxn>
                <a:cxn ang="0">
                  <a:pos x="288" y="636"/>
                </a:cxn>
                <a:cxn ang="0">
                  <a:pos x="349" y="636"/>
                </a:cxn>
                <a:cxn ang="0">
                  <a:pos x="360" y="633"/>
                </a:cxn>
                <a:cxn ang="0">
                  <a:pos x="369" y="628"/>
                </a:cxn>
                <a:cxn ang="0">
                  <a:pos x="375" y="618"/>
                </a:cxn>
                <a:cxn ang="0">
                  <a:pos x="377" y="608"/>
                </a:cxn>
                <a:cxn ang="0">
                  <a:pos x="377" y="441"/>
                </a:cxn>
                <a:cxn ang="0">
                  <a:pos x="384" y="438"/>
                </a:cxn>
                <a:cxn ang="0">
                  <a:pos x="390" y="430"/>
                </a:cxn>
                <a:cxn ang="0">
                  <a:pos x="397" y="419"/>
                </a:cxn>
                <a:cxn ang="0">
                  <a:pos x="403" y="405"/>
                </a:cxn>
                <a:cxn ang="0">
                  <a:pos x="630" y="36"/>
                </a:cxn>
                <a:cxn ang="0">
                  <a:pos x="632" y="29"/>
                </a:cxn>
                <a:cxn ang="0">
                  <a:pos x="633" y="22"/>
                </a:cxn>
                <a:cxn ang="0">
                  <a:pos x="631" y="16"/>
                </a:cxn>
                <a:cxn ang="0">
                  <a:pos x="627" y="10"/>
                </a:cxn>
                <a:cxn ang="0">
                  <a:pos x="621" y="6"/>
                </a:cxn>
                <a:cxn ang="0">
                  <a:pos x="614" y="2"/>
                </a:cxn>
                <a:cxn ang="0">
                  <a:pos x="603" y="1"/>
                </a:cxn>
                <a:cxn ang="0">
                  <a:pos x="593" y="0"/>
                </a:cxn>
              </a:cxnLst>
              <a:rect l="0" t="0" r="r" b="b"/>
              <a:pathLst>
                <a:path w="633" h="636">
                  <a:moveTo>
                    <a:pt x="593" y="0"/>
                  </a:moveTo>
                  <a:lnTo>
                    <a:pt x="40" y="0"/>
                  </a:lnTo>
                  <a:lnTo>
                    <a:pt x="29" y="1"/>
                  </a:lnTo>
                  <a:lnTo>
                    <a:pt x="19" y="2"/>
                  </a:lnTo>
                  <a:lnTo>
                    <a:pt x="12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1" y="29"/>
                  </a:lnTo>
                  <a:lnTo>
                    <a:pt x="3" y="36"/>
                  </a:lnTo>
                  <a:lnTo>
                    <a:pt x="237" y="405"/>
                  </a:lnTo>
                  <a:lnTo>
                    <a:pt x="241" y="416"/>
                  </a:lnTo>
                  <a:lnTo>
                    <a:pt x="247" y="425"/>
                  </a:lnTo>
                  <a:lnTo>
                    <a:pt x="253" y="433"/>
                  </a:lnTo>
                  <a:lnTo>
                    <a:pt x="259" y="439"/>
                  </a:lnTo>
                  <a:lnTo>
                    <a:pt x="259" y="608"/>
                  </a:lnTo>
                  <a:lnTo>
                    <a:pt x="261" y="618"/>
                  </a:lnTo>
                  <a:lnTo>
                    <a:pt x="267" y="628"/>
                  </a:lnTo>
                  <a:lnTo>
                    <a:pt x="276" y="633"/>
                  </a:lnTo>
                  <a:lnTo>
                    <a:pt x="288" y="636"/>
                  </a:lnTo>
                  <a:lnTo>
                    <a:pt x="349" y="636"/>
                  </a:lnTo>
                  <a:lnTo>
                    <a:pt x="360" y="633"/>
                  </a:lnTo>
                  <a:lnTo>
                    <a:pt x="369" y="628"/>
                  </a:lnTo>
                  <a:lnTo>
                    <a:pt x="375" y="618"/>
                  </a:lnTo>
                  <a:lnTo>
                    <a:pt x="377" y="608"/>
                  </a:lnTo>
                  <a:lnTo>
                    <a:pt x="377" y="441"/>
                  </a:lnTo>
                  <a:lnTo>
                    <a:pt x="384" y="438"/>
                  </a:lnTo>
                  <a:lnTo>
                    <a:pt x="390" y="430"/>
                  </a:lnTo>
                  <a:lnTo>
                    <a:pt x="397" y="419"/>
                  </a:lnTo>
                  <a:lnTo>
                    <a:pt x="403" y="405"/>
                  </a:lnTo>
                  <a:lnTo>
                    <a:pt x="630" y="36"/>
                  </a:lnTo>
                  <a:lnTo>
                    <a:pt x="632" y="29"/>
                  </a:lnTo>
                  <a:lnTo>
                    <a:pt x="633" y="22"/>
                  </a:lnTo>
                  <a:lnTo>
                    <a:pt x="631" y="16"/>
                  </a:lnTo>
                  <a:lnTo>
                    <a:pt x="627" y="10"/>
                  </a:lnTo>
                  <a:lnTo>
                    <a:pt x="621" y="6"/>
                  </a:lnTo>
                  <a:lnTo>
                    <a:pt x="614" y="2"/>
                  </a:lnTo>
                  <a:lnTo>
                    <a:pt x="603" y="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sp>
        <p:nvSpPr>
          <p:cNvPr id="178230" name="Freeform 54"/>
          <p:cNvSpPr>
            <a:spLocks/>
          </p:cNvSpPr>
          <p:nvPr/>
        </p:nvSpPr>
        <p:spPr bwMode="auto">
          <a:xfrm>
            <a:off x="2447925" y="2318147"/>
            <a:ext cx="438150" cy="34170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9" y="185"/>
              </a:cxn>
              <a:cxn ang="0">
                <a:pos x="100" y="188"/>
              </a:cxn>
              <a:cxn ang="0">
                <a:pos x="102" y="257"/>
              </a:cxn>
              <a:cxn ang="0">
                <a:pos x="124" y="287"/>
              </a:cxn>
              <a:cxn ang="0">
                <a:pos x="157" y="263"/>
              </a:cxn>
              <a:cxn ang="0">
                <a:pos x="156" y="176"/>
              </a:cxn>
              <a:cxn ang="0">
                <a:pos x="276" y="6"/>
              </a:cxn>
              <a:cxn ang="0">
                <a:pos x="0" y="0"/>
              </a:cxn>
            </a:cxnLst>
            <a:rect l="0" t="0" r="r" b="b"/>
            <a:pathLst>
              <a:path w="276" h="287">
                <a:moveTo>
                  <a:pt x="0" y="0"/>
                </a:moveTo>
                <a:lnTo>
                  <a:pt x="99" y="185"/>
                </a:lnTo>
                <a:lnTo>
                  <a:pt x="100" y="188"/>
                </a:lnTo>
                <a:lnTo>
                  <a:pt x="102" y="257"/>
                </a:lnTo>
                <a:lnTo>
                  <a:pt x="124" y="287"/>
                </a:lnTo>
                <a:lnTo>
                  <a:pt x="157" y="263"/>
                </a:lnTo>
                <a:lnTo>
                  <a:pt x="156" y="176"/>
                </a:lnTo>
                <a:lnTo>
                  <a:pt x="276" y="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31" name="Freeform 55"/>
          <p:cNvSpPr>
            <a:spLocks/>
          </p:cNvSpPr>
          <p:nvPr/>
        </p:nvSpPr>
        <p:spPr bwMode="auto">
          <a:xfrm>
            <a:off x="1830389" y="2482454"/>
            <a:ext cx="1587" cy="797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" y="286"/>
              </a:cxn>
              <a:cxn ang="0">
                <a:pos x="1" y="670"/>
              </a:cxn>
            </a:cxnLst>
            <a:rect l="0" t="0" r="r" b="b"/>
            <a:pathLst>
              <a:path w="1" h="670">
                <a:moveTo>
                  <a:pt x="0" y="0"/>
                </a:moveTo>
                <a:lnTo>
                  <a:pt x="1" y="286"/>
                </a:lnTo>
                <a:lnTo>
                  <a:pt x="1" y="670"/>
                </a:lnTo>
              </a:path>
            </a:pathLst>
          </a:custGeom>
          <a:noFill/>
          <a:ln w="762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78232" name="Freeform 56"/>
          <p:cNvSpPr>
            <a:spLocks/>
          </p:cNvSpPr>
          <p:nvPr/>
        </p:nvSpPr>
        <p:spPr bwMode="auto">
          <a:xfrm>
            <a:off x="2636839" y="2493169"/>
            <a:ext cx="1587" cy="797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" y="286"/>
              </a:cxn>
              <a:cxn ang="0">
                <a:pos x="1" y="670"/>
              </a:cxn>
            </a:cxnLst>
            <a:rect l="0" t="0" r="r" b="b"/>
            <a:pathLst>
              <a:path w="1" h="670">
                <a:moveTo>
                  <a:pt x="0" y="0"/>
                </a:moveTo>
                <a:lnTo>
                  <a:pt x="1" y="286"/>
                </a:lnTo>
                <a:lnTo>
                  <a:pt x="1" y="670"/>
                </a:lnTo>
              </a:path>
            </a:pathLst>
          </a:custGeom>
          <a:noFill/>
          <a:ln w="762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5713413" y="1458516"/>
            <a:ext cx="2597150" cy="1627584"/>
            <a:chOff x="3683" y="2117"/>
            <a:chExt cx="1636" cy="1367"/>
          </a:xfrm>
        </p:grpSpPr>
        <p:sp>
          <p:nvSpPr>
            <p:cNvPr id="178234" name="Freeform 58"/>
            <p:cNvSpPr>
              <a:spLocks/>
            </p:cNvSpPr>
            <p:nvPr/>
          </p:nvSpPr>
          <p:spPr bwMode="auto">
            <a:xfrm>
              <a:off x="3683" y="2734"/>
              <a:ext cx="430" cy="366"/>
            </a:xfrm>
            <a:custGeom>
              <a:avLst/>
              <a:gdLst/>
              <a:ahLst/>
              <a:cxnLst>
                <a:cxn ang="0">
                  <a:pos x="804" y="0"/>
                </a:cxn>
                <a:cxn ang="0">
                  <a:pos x="54" y="0"/>
                </a:cxn>
                <a:cxn ang="0">
                  <a:pos x="39" y="1"/>
                </a:cxn>
                <a:cxn ang="0">
                  <a:pos x="26" y="3"/>
                </a:cxn>
                <a:cxn ang="0">
                  <a:pos x="15" y="8"/>
                </a:cxn>
                <a:cxn ang="0">
                  <a:pos x="7" y="14"/>
                </a:cxn>
                <a:cxn ang="0">
                  <a:pos x="2" y="22"/>
                </a:cxn>
                <a:cxn ang="0">
                  <a:pos x="0" y="30"/>
                </a:cxn>
                <a:cxn ang="0">
                  <a:pos x="0" y="39"/>
                </a:cxn>
                <a:cxn ang="0">
                  <a:pos x="4" y="49"/>
                </a:cxn>
                <a:cxn ang="0">
                  <a:pos x="322" y="556"/>
                </a:cxn>
                <a:cxn ang="0">
                  <a:pos x="322" y="684"/>
                </a:cxn>
                <a:cxn ang="0">
                  <a:pos x="323" y="693"/>
                </a:cxn>
                <a:cxn ang="0">
                  <a:pos x="326" y="702"/>
                </a:cxn>
                <a:cxn ang="0">
                  <a:pos x="330" y="710"/>
                </a:cxn>
                <a:cxn ang="0">
                  <a:pos x="336" y="717"/>
                </a:cxn>
                <a:cxn ang="0">
                  <a:pos x="344" y="723"/>
                </a:cxn>
                <a:cxn ang="0">
                  <a:pos x="352" y="728"/>
                </a:cxn>
                <a:cxn ang="0">
                  <a:pos x="361" y="730"/>
                </a:cxn>
                <a:cxn ang="0">
                  <a:pos x="371" y="731"/>
                </a:cxn>
                <a:cxn ang="0">
                  <a:pos x="492" y="731"/>
                </a:cxn>
                <a:cxn ang="0">
                  <a:pos x="501" y="730"/>
                </a:cxn>
                <a:cxn ang="0">
                  <a:pos x="510" y="728"/>
                </a:cxn>
                <a:cxn ang="0">
                  <a:pos x="518" y="723"/>
                </a:cxn>
                <a:cxn ang="0">
                  <a:pos x="525" y="717"/>
                </a:cxn>
                <a:cxn ang="0">
                  <a:pos x="531" y="710"/>
                </a:cxn>
                <a:cxn ang="0">
                  <a:pos x="535" y="702"/>
                </a:cxn>
                <a:cxn ang="0">
                  <a:pos x="538" y="693"/>
                </a:cxn>
                <a:cxn ang="0">
                  <a:pos x="539" y="684"/>
                </a:cxn>
                <a:cxn ang="0">
                  <a:pos x="539" y="571"/>
                </a:cxn>
                <a:cxn ang="0">
                  <a:pos x="540" y="569"/>
                </a:cxn>
                <a:cxn ang="0">
                  <a:pos x="541" y="565"/>
                </a:cxn>
                <a:cxn ang="0">
                  <a:pos x="542" y="562"/>
                </a:cxn>
                <a:cxn ang="0">
                  <a:pos x="543" y="559"/>
                </a:cxn>
                <a:cxn ang="0">
                  <a:pos x="854" y="49"/>
                </a:cxn>
                <a:cxn ang="0">
                  <a:pos x="858" y="39"/>
                </a:cxn>
                <a:cxn ang="0">
                  <a:pos x="859" y="30"/>
                </a:cxn>
                <a:cxn ang="0">
                  <a:pos x="857" y="22"/>
                </a:cxn>
                <a:cxn ang="0">
                  <a:pos x="851" y="14"/>
                </a:cxn>
                <a:cxn ang="0">
                  <a:pos x="843" y="8"/>
                </a:cxn>
                <a:cxn ang="0">
                  <a:pos x="831" y="3"/>
                </a:cxn>
                <a:cxn ang="0">
                  <a:pos x="819" y="1"/>
                </a:cxn>
                <a:cxn ang="0">
                  <a:pos x="804" y="0"/>
                </a:cxn>
              </a:cxnLst>
              <a:rect l="0" t="0" r="r" b="b"/>
              <a:pathLst>
                <a:path w="859" h="731">
                  <a:moveTo>
                    <a:pt x="804" y="0"/>
                  </a:moveTo>
                  <a:lnTo>
                    <a:pt x="54" y="0"/>
                  </a:lnTo>
                  <a:lnTo>
                    <a:pt x="39" y="1"/>
                  </a:lnTo>
                  <a:lnTo>
                    <a:pt x="26" y="3"/>
                  </a:lnTo>
                  <a:lnTo>
                    <a:pt x="15" y="8"/>
                  </a:lnTo>
                  <a:lnTo>
                    <a:pt x="7" y="14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9"/>
                  </a:lnTo>
                  <a:lnTo>
                    <a:pt x="4" y="49"/>
                  </a:lnTo>
                  <a:lnTo>
                    <a:pt x="322" y="556"/>
                  </a:lnTo>
                  <a:lnTo>
                    <a:pt x="322" y="684"/>
                  </a:lnTo>
                  <a:lnTo>
                    <a:pt x="323" y="693"/>
                  </a:lnTo>
                  <a:lnTo>
                    <a:pt x="326" y="702"/>
                  </a:lnTo>
                  <a:lnTo>
                    <a:pt x="330" y="710"/>
                  </a:lnTo>
                  <a:lnTo>
                    <a:pt x="336" y="717"/>
                  </a:lnTo>
                  <a:lnTo>
                    <a:pt x="344" y="723"/>
                  </a:lnTo>
                  <a:lnTo>
                    <a:pt x="352" y="728"/>
                  </a:lnTo>
                  <a:lnTo>
                    <a:pt x="361" y="730"/>
                  </a:lnTo>
                  <a:lnTo>
                    <a:pt x="371" y="731"/>
                  </a:lnTo>
                  <a:lnTo>
                    <a:pt x="492" y="731"/>
                  </a:lnTo>
                  <a:lnTo>
                    <a:pt x="501" y="730"/>
                  </a:lnTo>
                  <a:lnTo>
                    <a:pt x="510" y="728"/>
                  </a:lnTo>
                  <a:lnTo>
                    <a:pt x="518" y="723"/>
                  </a:lnTo>
                  <a:lnTo>
                    <a:pt x="525" y="717"/>
                  </a:lnTo>
                  <a:lnTo>
                    <a:pt x="531" y="710"/>
                  </a:lnTo>
                  <a:lnTo>
                    <a:pt x="535" y="702"/>
                  </a:lnTo>
                  <a:lnTo>
                    <a:pt x="538" y="693"/>
                  </a:lnTo>
                  <a:lnTo>
                    <a:pt x="539" y="684"/>
                  </a:lnTo>
                  <a:lnTo>
                    <a:pt x="539" y="571"/>
                  </a:lnTo>
                  <a:lnTo>
                    <a:pt x="540" y="569"/>
                  </a:lnTo>
                  <a:lnTo>
                    <a:pt x="541" y="565"/>
                  </a:lnTo>
                  <a:lnTo>
                    <a:pt x="542" y="562"/>
                  </a:lnTo>
                  <a:lnTo>
                    <a:pt x="543" y="559"/>
                  </a:lnTo>
                  <a:lnTo>
                    <a:pt x="854" y="49"/>
                  </a:lnTo>
                  <a:lnTo>
                    <a:pt x="858" y="39"/>
                  </a:lnTo>
                  <a:lnTo>
                    <a:pt x="859" y="30"/>
                  </a:lnTo>
                  <a:lnTo>
                    <a:pt x="857" y="22"/>
                  </a:lnTo>
                  <a:lnTo>
                    <a:pt x="851" y="14"/>
                  </a:lnTo>
                  <a:lnTo>
                    <a:pt x="843" y="8"/>
                  </a:lnTo>
                  <a:lnTo>
                    <a:pt x="831" y="3"/>
                  </a:lnTo>
                  <a:lnTo>
                    <a:pt x="819" y="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35" name="Freeform 59"/>
            <p:cNvSpPr>
              <a:spLocks/>
            </p:cNvSpPr>
            <p:nvPr/>
          </p:nvSpPr>
          <p:spPr bwMode="auto">
            <a:xfrm>
              <a:off x="3739" y="2765"/>
              <a:ext cx="317" cy="318"/>
            </a:xfrm>
            <a:custGeom>
              <a:avLst/>
              <a:gdLst/>
              <a:ahLst/>
              <a:cxnLst>
                <a:cxn ang="0">
                  <a:pos x="593" y="0"/>
                </a:cxn>
                <a:cxn ang="0">
                  <a:pos x="40" y="0"/>
                </a:cxn>
                <a:cxn ang="0">
                  <a:pos x="29" y="1"/>
                </a:cxn>
                <a:cxn ang="0">
                  <a:pos x="19" y="2"/>
                </a:cxn>
                <a:cxn ang="0">
                  <a:pos x="12" y="6"/>
                </a:cxn>
                <a:cxn ang="0">
                  <a:pos x="6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1" y="29"/>
                </a:cxn>
                <a:cxn ang="0">
                  <a:pos x="3" y="36"/>
                </a:cxn>
                <a:cxn ang="0">
                  <a:pos x="237" y="405"/>
                </a:cxn>
                <a:cxn ang="0">
                  <a:pos x="241" y="416"/>
                </a:cxn>
                <a:cxn ang="0">
                  <a:pos x="247" y="425"/>
                </a:cxn>
                <a:cxn ang="0">
                  <a:pos x="253" y="433"/>
                </a:cxn>
                <a:cxn ang="0">
                  <a:pos x="259" y="439"/>
                </a:cxn>
                <a:cxn ang="0">
                  <a:pos x="259" y="608"/>
                </a:cxn>
                <a:cxn ang="0">
                  <a:pos x="261" y="618"/>
                </a:cxn>
                <a:cxn ang="0">
                  <a:pos x="267" y="628"/>
                </a:cxn>
                <a:cxn ang="0">
                  <a:pos x="276" y="633"/>
                </a:cxn>
                <a:cxn ang="0">
                  <a:pos x="288" y="636"/>
                </a:cxn>
                <a:cxn ang="0">
                  <a:pos x="349" y="636"/>
                </a:cxn>
                <a:cxn ang="0">
                  <a:pos x="360" y="633"/>
                </a:cxn>
                <a:cxn ang="0">
                  <a:pos x="369" y="628"/>
                </a:cxn>
                <a:cxn ang="0">
                  <a:pos x="375" y="618"/>
                </a:cxn>
                <a:cxn ang="0">
                  <a:pos x="377" y="608"/>
                </a:cxn>
                <a:cxn ang="0">
                  <a:pos x="377" y="441"/>
                </a:cxn>
                <a:cxn ang="0">
                  <a:pos x="384" y="438"/>
                </a:cxn>
                <a:cxn ang="0">
                  <a:pos x="390" y="430"/>
                </a:cxn>
                <a:cxn ang="0">
                  <a:pos x="397" y="419"/>
                </a:cxn>
                <a:cxn ang="0">
                  <a:pos x="403" y="405"/>
                </a:cxn>
                <a:cxn ang="0">
                  <a:pos x="630" y="36"/>
                </a:cxn>
                <a:cxn ang="0">
                  <a:pos x="632" y="29"/>
                </a:cxn>
                <a:cxn ang="0">
                  <a:pos x="633" y="22"/>
                </a:cxn>
                <a:cxn ang="0">
                  <a:pos x="631" y="16"/>
                </a:cxn>
                <a:cxn ang="0">
                  <a:pos x="627" y="10"/>
                </a:cxn>
                <a:cxn ang="0">
                  <a:pos x="621" y="6"/>
                </a:cxn>
                <a:cxn ang="0">
                  <a:pos x="614" y="2"/>
                </a:cxn>
                <a:cxn ang="0">
                  <a:pos x="603" y="1"/>
                </a:cxn>
                <a:cxn ang="0">
                  <a:pos x="593" y="0"/>
                </a:cxn>
              </a:cxnLst>
              <a:rect l="0" t="0" r="r" b="b"/>
              <a:pathLst>
                <a:path w="633" h="636">
                  <a:moveTo>
                    <a:pt x="593" y="0"/>
                  </a:moveTo>
                  <a:lnTo>
                    <a:pt x="40" y="0"/>
                  </a:lnTo>
                  <a:lnTo>
                    <a:pt x="29" y="1"/>
                  </a:lnTo>
                  <a:lnTo>
                    <a:pt x="19" y="2"/>
                  </a:lnTo>
                  <a:lnTo>
                    <a:pt x="12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1" y="29"/>
                  </a:lnTo>
                  <a:lnTo>
                    <a:pt x="3" y="36"/>
                  </a:lnTo>
                  <a:lnTo>
                    <a:pt x="237" y="405"/>
                  </a:lnTo>
                  <a:lnTo>
                    <a:pt x="241" y="416"/>
                  </a:lnTo>
                  <a:lnTo>
                    <a:pt x="247" y="425"/>
                  </a:lnTo>
                  <a:lnTo>
                    <a:pt x="253" y="433"/>
                  </a:lnTo>
                  <a:lnTo>
                    <a:pt x="259" y="439"/>
                  </a:lnTo>
                  <a:lnTo>
                    <a:pt x="259" y="608"/>
                  </a:lnTo>
                  <a:lnTo>
                    <a:pt x="261" y="618"/>
                  </a:lnTo>
                  <a:lnTo>
                    <a:pt x="267" y="628"/>
                  </a:lnTo>
                  <a:lnTo>
                    <a:pt x="276" y="633"/>
                  </a:lnTo>
                  <a:lnTo>
                    <a:pt x="288" y="636"/>
                  </a:lnTo>
                  <a:lnTo>
                    <a:pt x="349" y="636"/>
                  </a:lnTo>
                  <a:lnTo>
                    <a:pt x="360" y="633"/>
                  </a:lnTo>
                  <a:lnTo>
                    <a:pt x="369" y="628"/>
                  </a:lnTo>
                  <a:lnTo>
                    <a:pt x="375" y="618"/>
                  </a:lnTo>
                  <a:lnTo>
                    <a:pt x="377" y="608"/>
                  </a:lnTo>
                  <a:lnTo>
                    <a:pt x="377" y="441"/>
                  </a:lnTo>
                  <a:lnTo>
                    <a:pt x="384" y="438"/>
                  </a:lnTo>
                  <a:lnTo>
                    <a:pt x="390" y="430"/>
                  </a:lnTo>
                  <a:lnTo>
                    <a:pt x="397" y="419"/>
                  </a:lnTo>
                  <a:lnTo>
                    <a:pt x="403" y="405"/>
                  </a:lnTo>
                  <a:lnTo>
                    <a:pt x="630" y="36"/>
                  </a:lnTo>
                  <a:lnTo>
                    <a:pt x="632" y="29"/>
                  </a:lnTo>
                  <a:lnTo>
                    <a:pt x="633" y="22"/>
                  </a:lnTo>
                  <a:lnTo>
                    <a:pt x="631" y="16"/>
                  </a:lnTo>
                  <a:lnTo>
                    <a:pt x="627" y="10"/>
                  </a:lnTo>
                  <a:lnTo>
                    <a:pt x="621" y="6"/>
                  </a:lnTo>
                  <a:lnTo>
                    <a:pt x="614" y="2"/>
                  </a:lnTo>
                  <a:lnTo>
                    <a:pt x="603" y="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36" name="AutoShape 60"/>
            <p:cNvSpPr>
              <a:spLocks noChangeAspect="1" noChangeArrowheads="1" noTextEdit="1"/>
            </p:cNvSpPr>
            <p:nvPr/>
          </p:nvSpPr>
          <p:spPr bwMode="auto">
            <a:xfrm>
              <a:off x="3915" y="2117"/>
              <a:ext cx="1404" cy="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37" name="Freeform 61"/>
            <p:cNvSpPr>
              <a:spLocks/>
            </p:cNvSpPr>
            <p:nvPr/>
          </p:nvSpPr>
          <p:spPr bwMode="auto">
            <a:xfrm>
              <a:off x="4228" y="2177"/>
              <a:ext cx="1044" cy="701"/>
            </a:xfrm>
            <a:custGeom>
              <a:avLst/>
              <a:gdLst/>
              <a:ahLst/>
              <a:cxnLst>
                <a:cxn ang="0">
                  <a:pos x="672" y="165"/>
                </a:cxn>
                <a:cxn ang="0">
                  <a:pos x="698" y="163"/>
                </a:cxn>
                <a:cxn ang="0">
                  <a:pos x="750" y="161"/>
                </a:cxn>
                <a:cxn ang="0">
                  <a:pos x="820" y="158"/>
                </a:cxn>
                <a:cxn ang="0">
                  <a:pos x="909" y="154"/>
                </a:cxn>
                <a:cxn ang="0">
                  <a:pos x="1010" y="148"/>
                </a:cxn>
                <a:cxn ang="0">
                  <a:pos x="1120" y="144"/>
                </a:cxn>
                <a:cxn ang="0">
                  <a:pos x="1240" y="139"/>
                </a:cxn>
                <a:cxn ang="0">
                  <a:pos x="1360" y="135"/>
                </a:cxn>
                <a:cxn ang="0">
                  <a:pos x="1480" y="129"/>
                </a:cxn>
                <a:cxn ang="0">
                  <a:pos x="1594" y="125"/>
                </a:cxn>
                <a:cxn ang="0">
                  <a:pos x="1700" y="121"/>
                </a:cxn>
                <a:cxn ang="0">
                  <a:pos x="1795" y="120"/>
                </a:cxn>
                <a:cxn ang="0">
                  <a:pos x="1875" y="120"/>
                </a:cxn>
                <a:cxn ang="0">
                  <a:pos x="1938" y="120"/>
                </a:cxn>
                <a:cxn ang="0">
                  <a:pos x="1978" y="121"/>
                </a:cxn>
                <a:cxn ang="0">
                  <a:pos x="2002" y="133"/>
                </a:cxn>
                <a:cxn ang="0">
                  <a:pos x="2021" y="158"/>
                </a:cxn>
                <a:cxn ang="0">
                  <a:pos x="2035" y="184"/>
                </a:cxn>
                <a:cxn ang="0">
                  <a:pos x="2048" y="215"/>
                </a:cxn>
                <a:cxn ang="0">
                  <a:pos x="2059" y="251"/>
                </a:cxn>
                <a:cxn ang="0">
                  <a:pos x="2071" y="293"/>
                </a:cxn>
                <a:cxn ang="0">
                  <a:pos x="2078" y="340"/>
                </a:cxn>
                <a:cxn ang="0">
                  <a:pos x="2084" y="390"/>
                </a:cxn>
                <a:cxn ang="0">
                  <a:pos x="2088" y="445"/>
                </a:cxn>
                <a:cxn ang="0">
                  <a:pos x="2090" y="502"/>
                </a:cxn>
                <a:cxn ang="0">
                  <a:pos x="2090" y="561"/>
                </a:cxn>
                <a:cxn ang="0">
                  <a:pos x="2084" y="623"/>
                </a:cxn>
                <a:cxn ang="0">
                  <a:pos x="2078" y="688"/>
                </a:cxn>
                <a:cxn ang="0">
                  <a:pos x="2067" y="753"/>
                </a:cxn>
                <a:cxn ang="0">
                  <a:pos x="2050" y="817"/>
                </a:cxn>
                <a:cxn ang="0">
                  <a:pos x="2031" y="882"/>
                </a:cxn>
                <a:cxn ang="0">
                  <a:pos x="2006" y="943"/>
                </a:cxn>
                <a:cxn ang="0">
                  <a:pos x="1983" y="1002"/>
                </a:cxn>
                <a:cxn ang="0">
                  <a:pos x="1957" y="1055"/>
                </a:cxn>
                <a:cxn ang="0">
                  <a:pos x="1928" y="1106"/>
                </a:cxn>
                <a:cxn ang="0">
                  <a:pos x="1898" y="1152"/>
                </a:cxn>
                <a:cxn ang="0">
                  <a:pos x="1869" y="1196"/>
                </a:cxn>
                <a:cxn ang="0">
                  <a:pos x="1839" y="1236"/>
                </a:cxn>
                <a:cxn ang="0">
                  <a:pos x="1808" y="1270"/>
                </a:cxn>
                <a:cxn ang="0">
                  <a:pos x="1778" y="1300"/>
                </a:cxn>
                <a:cxn ang="0">
                  <a:pos x="1751" y="1327"/>
                </a:cxn>
                <a:cxn ang="0">
                  <a:pos x="1723" y="1350"/>
                </a:cxn>
                <a:cxn ang="0">
                  <a:pos x="1696" y="1369"/>
                </a:cxn>
                <a:cxn ang="0">
                  <a:pos x="1673" y="1384"/>
                </a:cxn>
                <a:cxn ang="0">
                  <a:pos x="1651" y="1395"/>
                </a:cxn>
                <a:cxn ang="0">
                  <a:pos x="1626" y="1403"/>
                </a:cxn>
                <a:cxn ang="0">
                  <a:pos x="1596" y="1399"/>
                </a:cxn>
                <a:cxn ang="0">
                  <a:pos x="1575" y="1393"/>
                </a:cxn>
                <a:cxn ang="0">
                  <a:pos x="1550" y="1384"/>
                </a:cxn>
                <a:cxn ang="0">
                  <a:pos x="1523" y="1371"/>
                </a:cxn>
                <a:cxn ang="0">
                  <a:pos x="1495" y="1355"/>
                </a:cxn>
                <a:cxn ang="0">
                  <a:pos x="1468" y="1338"/>
                </a:cxn>
                <a:cxn ang="0">
                  <a:pos x="1442" y="1321"/>
                </a:cxn>
                <a:cxn ang="0">
                  <a:pos x="1413" y="1302"/>
                </a:cxn>
                <a:cxn ang="0">
                  <a:pos x="1388" y="1283"/>
                </a:cxn>
                <a:cxn ang="0">
                  <a:pos x="1366" y="1268"/>
                </a:cxn>
                <a:cxn ang="0">
                  <a:pos x="1343" y="1251"/>
                </a:cxn>
                <a:cxn ang="0">
                  <a:pos x="1318" y="1232"/>
                </a:cxn>
                <a:cxn ang="0">
                  <a:pos x="1295" y="1213"/>
                </a:cxn>
                <a:cxn ang="0">
                  <a:pos x="128" y="0"/>
                </a:cxn>
              </a:cxnLst>
              <a:rect l="0" t="0" r="r" b="b"/>
              <a:pathLst>
                <a:path w="2090" h="1403">
                  <a:moveTo>
                    <a:pt x="128" y="0"/>
                  </a:move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5" y="165"/>
                  </a:lnTo>
                  <a:lnTo>
                    <a:pt x="681" y="165"/>
                  </a:lnTo>
                  <a:lnTo>
                    <a:pt x="689" y="163"/>
                  </a:lnTo>
                  <a:lnTo>
                    <a:pt x="698" y="163"/>
                  </a:lnTo>
                  <a:lnTo>
                    <a:pt x="710" y="163"/>
                  </a:lnTo>
                  <a:lnTo>
                    <a:pt x="721" y="163"/>
                  </a:lnTo>
                  <a:lnTo>
                    <a:pt x="734" y="161"/>
                  </a:lnTo>
                  <a:lnTo>
                    <a:pt x="750" y="161"/>
                  </a:lnTo>
                  <a:lnTo>
                    <a:pt x="765" y="159"/>
                  </a:lnTo>
                  <a:lnTo>
                    <a:pt x="782" y="159"/>
                  </a:lnTo>
                  <a:lnTo>
                    <a:pt x="801" y="158"/>
                  </a:lnTo>
                  <a:lnTo>
                    <a:pt x="820" y="158"/>
                  </a:lnTo>
                  <a:lnTo>
                    <a:pt x="841" y="156"/>
                  </a:lnTo>
                  <a:lnTo>
                    <a:pt x="864" y="156"/>
                  </a:lnTo>
                  <a:lnTo>
                    <a:pt x="885" y="154"/>
                  </a:lnTo>
                  <a:lnTo>
                    <a:pt x="909" y="154"/>
                  </a:lnTo>
                  <a:lnTo>
                    <a:pt x="932" y="152"/>
                  </a:lnTo>
                  <a:lnTo>
                    <a:pt x="959" y="152"/>
                  </a:lnTo>
                  <a:lnTo>
                    <a:pt x="983" y="150"/>
                  </a:lnTo>
                  <a:lnTo>
                    <a:pt x="1010" y="148"/>
                  </a:lnTo>
                  <a:lnTo>
                    <a:pt x="1037" y="146"/>
                  </a:lnTo>
                  <a:lnTo>
                    <a:pt x="1065" y="146"/>
                  </a:lnTo>
                  <a:lnTo>
                    <a:pt x="1092" y="144"/>
                  </a:lnTo>
                  <a:lnTo>
                    <a:pt x="1120" y="144"/>
                  </a:lnTo>
                  <a:lnTo>
                    <a:pt x="1151" y="142"/>
                  </a:lnTo>
                  <a:lnTo>
                    <a:pt x="1179" y="142"/>
                  </a:lnTo>
                  <a:lnTo>
                    <a:pt x="1210" y="140"/>
                  </a:lnTo>
                  <a:lnTo>
                    <a:pt x="1240" y="139"/>
                  </a:lnTo>
                  <a:lnTo>
                    <a:pt x="1270" y="137"/>
                  </a:lnTo>
                  <a:lnTo>
                    <a:pt x="1301" y="137"/>
                  </a:lnTo>
                  <a:lnTo>
                    <a:pt x="1329" y="135"/>
                  </a:lnTo>
                  <a:lnTo>
                    <a:pt x="1360" y="135"/>
                  </a:lnTo>
                  <a:lnTo>
                    <a:pt x="1390" y="133"/>
                  </a:lnTo>
                  <a:lnTo>
                    <a:pt x="1421" y="131"/>
                  </a:lnTo>
                  <a:lnTo>
                    <a:pt x="1449" y="129"/>
                  </a:lnTo>
                  <a:lnTo>
                    <a:pt x="1480" y="129"/>
                  </a:lnTo>
                  <a:lnTo>
                    <a:pt x="1508" y="127"/>
                  </a:lnTo>
                  <a:lnTo>
                    <a:pt x="1537" y="127"/>
                  </a:lnTo>
                  <a:lnTo>
                    <a:pt x="1565" y="125"/>
                  </a:lnTo>
                  <a:lnTo>
                    <a:pt x="1594" y="125"/>
                  </a:lnTo>
                  <a:lnTo>
                    <a:pt x="1620" y="123"/>
                  </a:lnTo>
                  <a:lnTo>
                    <a:pt x="1649" y="123"/>
                  </a:lnTo>
                  <a:lnTo>
                    <a:pt x="1675" y="121"/>
                  </a:lnTo>
                  <a:lnTo>
                    <a:pt x="1700" y="121"/>
                  </a:lnTo>
                  <a:lnTo>
                    <a:pt x="1725" y="121"/>
                  </a:lnTo>
                  <a:lnTo>
                    <a:pt x="1751" y="121"/>
                  </a:lnTo>
                  <a:lnTo>
                    <a:pt x="1772" y="120"/>
                  </a:lnTo>
                  <a:lnTo>
                    <a:pt x="1795" y="120"/>
                  </a:lnTo>
                  <a:lnTo>
                    <a:pt x="1816" y="120"/>
                  </a:lnTo>
                  <a:lnTo>
                    <a:pt x="1839" y="120"/>
                  </a:lnTo>
                  <a:lnTo>
                    <a:pt x="1858" y="120"/>
                  </a:lnTo>
                  <a:lnTo>
                    <a:pt x="1875" y="120"/>
                  </a:lnTo>
                  <a:lnTo>
                    <a:pt x="1892" y="120"/>
                  </a:lnTo>
                  <a:lnTo>
                    <a:pt x="1909" y="120"/>
                  </a:lnTo>
                  <a:lnTo>
                    <a:pt x="1924" y="120"/>
                  </a:lnTo>
                  <a:lnTo>
                    <a:pt x="1938" y="120"/>
                  </a:lnTo>
                  <a:lnTo>
                    <a:pt x="1949" y="120"/>
                  </a:lnTo>
                  <a:lnTo>
                    <a:pt x="1961" y="121"/>
                  </a:lnTo>
                  <a:lnTo>
                    <a:pt x="1970" y="121"/>
                  </a:lnTo>
                  <a:lnTo>
                    <a:pt x="1978" y="121"/>
                  </a:lnTo>
                  <a:lnTo>
                    <a:pt x="1983" y="123"/>
                  </a:lnTo>
                  <a:lnTo>
                    <a:pt x="1989" y="125"/>
                  </a:lnTo>
                  <a:lnTo>
                    <a:pt x="1995" y="127"/>
                  </a:lnTo>
                  <a:lnTo>
                    <a:pt x="2002" y="133"/>
                  </a:lnTo>
                  <a:lnTo>
                    <a:pt x="2008" y="139"/>
                  </a:lnTo>
                  <a:lnTo>
                    <a:pt x="2016" y="148"/>
                  </a:lnTo>
                  <a:lnTo>
                    <a:pt x="2018" y="152"/>
                  </a:lnTo>
                  <a:lnTo>
                    <a:pt x="2021" y="158"/>
                  </a:lnTo>
                  <a:lnTo>
                    <a:pt x="2025" y="163"/>
                  </a:lnTo>
                  <a:lnTo>
                    <a:pt x="2029" y="171"/>
                  </a:lnTo>
                  <a:lnTo>
                    <a:pt x="2031" y="177"/>
                  </a:lnTo>
                  <a:lnTo>
                    <a:pt x="2035" y="184"/>
                  </a:lnTo>
                  <a:lnTo>
                    <a:pt x="2039" y="190"/>
                  </a:lnTo>
                  <a:lnTo>
                    <a:pt x="2042" y="199"/>
                  </a:lnTo>
                  <a:lnTo>
                    <a:pt x="2046" y="207"/>
                  </a:lnTo>
                  <a:lnTo>
                    <a:pt x="2048" y="215"/>
                  </a:lnTo>
                  <a:lnTo>
                    <a:pt x="2052" y="224"/>
                  </a:lnTo>
                  <a:lnTo>
                    <a:pt x="2054" y="232"/>
                  </a:lnTo>
                  <a:lnTo>
                    <a:pt x="2058" y="241"/>
                  </a:lnTo>
                  <a:lnTo>
                    <a:pt x="2059" y="251"/>
                  </a:lnTo>
                  <a:lnTo>
                    <a:pt x="2063" y="260"/>
                  </a:lnTo>
                  <a:lnTo>
                    <a:pt x="2065" y="272"/>
                  </a:lnTo>
                  <a:lnTo>
                    <a:pt x="2067" y="281"/>
                  </a:lnTo>
                  <a:lnTo>
                    <a:pt x="2071" y="293"/>
                  </a:lnTo>
                  <a:lnTo>
                    <a:pt x="2073" y="304"/>
                  </a:lnTo>
                  <a:lnTo>
                    <a:pt x="2075" y="315"/>
                  </a:lnTo>
                  <a:lnTo>
                    <a:pt x="2077" y="327"/>
                  </a:lnTo>
                  <a:lnTo>
                    <a:pt x="2078" y="340"/>
                  </a:lnTo>
                  <a:lnTo>
                    <a:pt x="2080" y="351"/>
                  </a:lnTo>
                  <a:lnTo>
                    <a:pt x="2084" y="365"/>
                  </a:lnTo>
                  <a:lnTo>
                    <a:pt x="2084" y="376"/>
                  </a:lnTo>
                  <a:lnTo>
                    <a:pt x="2084" y="390"/>
                  </a:lnTo>
                  <a:lnTo>
                    <a:pt x="2086" y="403"/>
                  </a:lnTo>
                  <a:lnTo>
                    <a:pt x="2088" y="418"/>
                  </a:lnTo>
                  <a:lnTo>
                    <a:pt x="2088" y="431"/>
                  </a:lnTo>
                  <a:lnTo>
                    <a:pt x="2088" y="445"/>
                  </a:lnTo>
                  <a:lnTo>
                    <a:pt x="2090" y="460"/>
                  </a:lnTo>
                  <a:lnTo>
                    <a:pt x="2090" y="473"/>
                  </a:lnTo>
                  <a:lnTo>
                    <a:pt x="2090" y="486"/>
                  </a:lnTo>
                  <a:lnTo>
                    <a:pt x="2090" y="502"/>
                  </a:lnTo>
                  <a:lnTo>
                    <a:pt x="2090" y="517"/>
                  </a:lnTo>
                  <a:lnTo>
                    <a:pt x="2090" y="532"/>
                  </a:lnTo>
                  <a:lnTo>
                    <a:pt x="2090" y="545"/>
                  </a:lnTo>
                  <a:lnTo>
                    <a:pt x="2090" y="561"/>
                  </a:lnTo>
                  <a:lnTo>
                    <a:pt x="2088" y="576"/>
                  </a:lnTo>
                  <a:lnTo>
                    <a:pt x="2088" y="593"/>
                  </a:lnTo>
                  <a:lnTo>
                    <a:pt x="2086" y="608"/>
                  </a:lnTo>
                  <a:lnTo>
                    <a:pt x="2084" y="623"/>
                  </a:lnTo>
                  <a:lnTo>
                    <a:pt x="2084" y="639"/>
                  </a:lnTo>
                  <a:lnTo>
                    <a:pt x="2082" y="656"/>
                  </a:lnTo>
                  <a:lnTo>
                    <a:pt x="2078" y="671"/>
                  </a:lnTo>
                  <a:lnTo>
                    <a:pt x="2078" y="688"/>
                  </a:lnTo>
                  <a:lnTo>
                    <a:pt x="2075" y="703"/>
                  </a:lnTo>
                  <a:lnTo>
                    <a:pt x="2073" y="720"/>
                  </a:lnTo>
                  <a:lnTo>
                    <a:pt x="2069" y="736"/>
                  </a:lnTo>
                  <a:lnTo>
                    <a:pt x="2067" y="753"/>
                  </a:lnTo>
                  <a:lnTo>
                    <a:pt x="2063" y="768"/>
                  </a:lnTo>
                  <a:lnTo>
                    <a:pt x="2059" y="785"/>
                  </a:lnTo>
                  <a:lnTo>
                    <a:pt x="2054" y="802"/>
                  </a:lnTo>
                  <a:lnTo>
                    <a:pt x="2050" y="817"/>
                  </a:lnTo>
                  <a:lnTo>
                    <a:pt x="2046" y="834"/>
                  </a:lnTo>
                  <a:lnTo>
                    <a:pt x="2042" y="852"/>
                  </a:lnTo>
                  <a:lnTo>
                    <a:pt x="2037" y="867"/>
                  </a:lnTo>
                  <a:lnTo>
                    <a:pt x="2031" y="882"/>
                  </a:lnTo>
                  <a:lnTo>
                    <a:pt x="2025" y="897"/>
                  </a:lnTo>
                  <a:lnTo>
                    <a:pt x="2020" y="912"/>
                  </a:lnTo>
                  <a:lnTo>
                    <a:pt x="2012" y="928"/>
                  </a:lnTo>
                  <a:lnTo>
                    <a:pt x="2006" y="943"/>
                  </a:lnTo>
                  <a:lnTo>
                    <a:pt x="2000" y="958"/>
                  </a:lnTo>
                  <a:lnTo>
                    <a:pt x="1995" y="973"/>
                  </a:lnTo>
                  <a:lnTo>
                    <a:pt x="1989" y="986"/>
                  </a:lnTo>
                  <a:lnTo>
                    <a:pt x="1983" y="1002"/>
                  </a:lnTo>
                  <a:lnTo>
                    <a:pt x="1976" y="1015"/>
                  </a:lnTo>
                  <a:lnTo>
                    <a:pt x="1970" y="1030"/>
                  </a:lnTo>
                  <a:lnTo>
                    <a:pt x="1962" y="1042"/>
                  </a:lnTo>
                  <a:lnTo>
                    <a:pt x="1957" y="1055"/>
                  </a:lnTo>
                  <a:lnTo>
                    <a:pt x="1949" y="1068"/>
                  </a:lnTo>
                  <a:lnTo>
                    <a:pt x="1943" y="1082"/>
                  </a:lnTo>
                  <a:lnTo>
                    <a:pt x="1936" y="1095"/>
                  </a:lnTo>
                  <a:lnTo>
                    <a:pt x="1928" y="1106"/>
                  </a:lnTo>
                  <a:lnTo>
                    <a:pt x="1921" y="1118"/>
                  </a:lnTo>
                  <a:lnTo>
                    <a:pt x="1913" y="1131"/>
                  </a:lnTo>
                  <a:lnTo>
                    <a:pt x="1905" y="1140"/>
                  </a:lnTo>
                  <a:lnTo>
                    <a:pt x="1898" y="1152"/>
                  </a:lnTo>
                  <a:lnTo>
                    <a:pt x="1890" y="1163"/>
                  </a:lnTo>
                  <a:lnTo>
                    <a:pt x="1885" y="1175"/>
                  </a:lnTo>
                  <a:lnTo>
                    <a:pt x="1875" y="1184"/>
                  </a:lnTo>
                  <a:lnTo>
                    <a:pt x="1869" y="1196"/>
                  </a:lnTo>
                  <a:lnTo>
                    <a:pt x="1862" y="1205"/>
                  </a:lnTo>
                  <a:lnTo>
                    <a:pt x="1854" y="1217"/>
                  </a:lnTo>
                  <a:lnTo>
                    <a:pt x="1846" y="1226"/>
                  </a:lnTo>
                  <a:lnTo>
                    <a:pt x="1839" y="1236"/>
                  </a:lnTo>
                  <a:lnTo>
                    <a:pt x="1831" y="1245"/>
                  </a:lnTo>
                  <a:lnTo>
                    <a:pt x="1826" y="1255"/>
                  </a:lnTo>
                  <a:lnTo>
                    <a:pt x="1816" y="1260"/>
                  </a:lnTo>
                  <a:lnTo>
                    <a:pt x="1808" y="1270"/>
                  </a:lnTo>
                  <a:lnTo>
                    <a:pt x="1801" y="1277"/>
                  </a:lnTo>
                  <a:lnTo>
                    <a:pt x="1793" y="1285"/>
                  </a:lnTo>
                  <a:lnTo>
                    <a:pt x="1786" y="1293"/>
                  </a:lnTo>
                  <a:lnTo>
                    <a:pt x="1778" y="1300"/>
                  </a:lnTo>
                  <a:lnTo>
                    <a:pt x="1772" y="1308"/>
                  </a:lnTo>
                  <a:lnTo>
                    <a:pt x="1765" y="1315"/>
                  </a:lnTo>
                  <a:lnTo>
                    <a:pt x="1757" y="1321"/>
                  </a:lnTo>
                  <a:lnTo>
                    <a:pt x="1751" y="1327"/>
                  </a:lnTo>
                  <a:lnTo>
                    <a:pt x="1744" y="1332"/>
                  </a:lnTo>
                  <a:lnTo>
                    <a:pt x="1736" y="1340"/>
                  </a:lnTo>
                  <a:lnTo>
                    <a:pt x="1731" y="1344"/>
                  </a:lnTo>
                  <a:lnTo>
                    <a:pt x="1723" y="1350"/>
                  </a:lnTo>
                  <a:lnTo>
                    <a:pt x="1717" y="1355"/>
                  </a:lnTo>
                  <a:lnTo>
                    <a:pt x="1712" y="1361"/>
                  </a:lnTo>
                  <a:lnTo>
                    <a:pt x="1704" y="1365"/>
                  </a:lnTo>
                  <a:lnTo>
                    <a:pt x="1696" y="1369"/>
                  </a:lnTo>
                  <a:lnTo>
                    <a:pt x="1691" y="1372"/>
                  </a:lnTo>
                  <a:lnTo>
                    <a:pt x="1685" y="1376"/>
                  </a:lnTo>
                  <a:lnTo>
                    <a:pt x="1679" y="1380"/>
                  </a:lnTo>
                  <a:lnTo>
                    <a:pt x="1673" y="1384"/>
                  </a:lnTo>
                  <a:lnTo>
                    <a:pt x="1668" y="1386"/>
                  </a:lnTo>
                  <a:lnTo>
                    <a:pt x="1662" y="1390"/>
                  </a:lnTo>
                  <a:lnTo>
                    <a:pt x="1656" y="1391"/>
                  </a:lnTo>
                  <a:lnTo>
                    <a:pt x="1651" y="1395"/>
                  </a:lnTo>
                  <a:lnTo>
                    <a:pt x="1647" y="1397"/>
                  </a:lnTo>
                  <a:lnTo>
                    <a:pt x="1643" y="1399"/>
                  </a:lnTo>
                  <a:lnTo>
                    <a:pt x="1634" y="1401"/>
                  </a:lnTo>
                  <a:lnTo>
                    <a:pt x="1626" y="1403"/>
                  </a:lnTo>
                  <a:lnTo>
                    <a:pt x="1616" y="1403"/>
                  </a:lnTo>
                  <a:lnTo>
                    <a:pt x="1607" y="1403"/>
                  </a:lnTo>
                  <a:lnTo>
                    <a:pt x="1601" y="1401"/>
                  </a:lnTo>
                  <a:lnTo>
                    <a:pt x="1596" y="1399"/>
                  </a:lnTo>
                  <a:lnTo>
                    <a:pt x="1590" y="1399"/>
                  </a:lnTo>
                  <a:lnTo>
                    <a:pt x="1586" y="1397"/>
                  </a:lnTo>
                  <a:lnTo>
                    <a:pt x="1580" y="1395"/>
                  </a:lnTo>
                  <a:lnTo>
                    <a:pt x="1575" y="1393"/>
                  </a:lnTo>
                  <a:lnTo>
                    <a:pt x="1567" y="1391"/>
                  </a:lnTo>
                  <a:lnTo>
                    <a:pt x="1561" y="1390"/>
                  </a:lnTo>
                  <a:lnTo>
                    <a:pt x="1556" y="1386"/>
                  </a:lnTo>
                  <a:lnTo>
                    <a:pt x="1550" y="1384"/>
                  </a:lnTo>
                  <a:lnTo>
                    <a:pt x="1542" y="1382"/>
                  </a:lnTo>
                  <a:lnTo>
                    <a:pt x="1537" y="1378"/>
                  </a:lnTo>
                  <a:lnTo>
                    <a:pt x="1529" y="1374"/>
                  </a:lnTo>
                  <a:lnTo>
                    <a:pt x="1523" y="1371"/>
                  </a:lnTo>
                  <a:lnTo>
                    <a:pt x="1516" y="1367"/>
                  </a:lnTo>
                  <a:lnTo>
                    <a:pt x="1510" y="1363"/>
                  </a:lnTo>
                  <a:lnTo>
                    <a:pt x="1502" y="1359"/>
                  </a:lnTo>
                  <a:lnTo>
                    <a:pt x="1495" y="1355"/>
                  </a:lnTo>
                  <a:lnTo>
                    <a:pt x="1489" y="1352"/>
                  </a:lnTo>
                  <a:lnTo>
                    <a:pt x="1481" y="1348"/>
                  </a:lnTo>
                  <a:lnTo>
                    <a:pt x="1476" y="1342"/>
                  </a:lnTo>
                  <a:lnTo>
                    <a:pt x="1468" y="1338"/>
                  </a:lnTo>
                  <a:lnTo>
                    <a:pt x="1461" y="1332"/>
                  </a:lnTo>
                  <a:lnTo>
                    <a:pt x="1455" y="1329"/>
                  </a:lnTo>
                  <a:lnTo>
                    <a:pt x="1447" y="1325"/>
                  </a:lnTo>
                  <a:lnTo>
                    <a:pt x="1442" y="1321"/>
                  </a:lnTo>
                  <a:lnTo>
                    <a:pt x="1434" y="1315"/>
                  </a:lnTo>
                  <a:lnTo>
                    <a:pt x="1428" y="1312"/>
                  </a:lnTo>
                  <a:lnTo>
                    <a:pt x="1421" y="1306"/>
                  </a:lnTo>
                  <a:lnTo>
                    <a:pt x="1413" y="1302"/>
                  </a:lnTo>
                  <a:lnTo>
                    <a:pt x="1407" y="1296"/>
                  </a:lnTo>
                  <a:lnTo>
                    <a:pt x="1400" y="1293"/>
                  </a:lnTo>
                  <a:lnTo>
                    <a:pt x="1394" y="1287"/>
                  </a:lnTo>
                  <a:lnTo>
                    <a:pt x="1388" y="1283"/>
                  </a:lnTo>
                  <a:lnTo>
                    <a:pt x="1383" y="1279"/>
                  </a:lnTo>
                  <a:lnTo>
                    <a:pt x="1377" y="1275"/>
                  </a:lnTo>
                  <a:lnTo>
                    <a:pt x="1371" y="1270"/>
                  </a:lnTo>
                  <a:lnTo>
                    <a:pt x="1366" y="1268"/>
                  </a:lnTo>
                  <a:lnTo>
                    <a:pt x="1360" y="1262"/>
                  </a:lnTo>
                  <a:lnTo>
                    <a:pt x="1354" y="1258"/>
                  </a:lnTo>
                  <a:lnTo>
                    <a:pt x="1348" y="1255"/>
                  </a:lnTo>
                  <a:lnTo>
                    <a:pt x="1343" y="1251"/>
                  </a:lnTo>
                  <a:lnTo>
                    <a:pt x="1339" y="1247"/>
                  </a:lnTo>
                  <a:lnTo>
                    <a:pt x="1335" y="1245"/>
                  </a:lnTo>
                  <a:lnTo>
                    <a:pt x="1326" y="1237"/>
                  </a:lnTo>
                  <a:lnTo>
                    <a:pt x="1318" y="1232"/>
                  </a:lnTo>
                  <a:lnTo>
                    <a:pt x="1310" y="1226"/>
                  </a:lnTo>
                  <a:lnTo>
                    <a:pt x="1307" y="1222"/>
                  </a:lnTo>
                  <a:lnTo>
                    <a:pt x="1297" y="1215"/>
                  </a:lnTo>
                  <a:lnTo>
                    <a:pt x="1295" y="1213"/>
                  </a:lnTo>
                  <a:lnTo>
                    <a:pt x="495" y="608"/>
                  </a:lnTo>
                  <a:lnTo>
                    <a:pt x="0" y="447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38" name="Freeform 62"/>
            <p:cNvSpPr>
              <a:spLocks/>
            </p:cNvSpPr>
            <p:nvPr/>
          </p:nvSpPr>
          <p:spPr bwMode="auto">
            <a:xfrm>
              <a:off x="4306" y="2336"/>
              <a:ext cx="910" cy="481"/>
            </a:xfrm>
            <a:custGeom>
              <a:avLst/>
              <a:gdLst/>
              <a:ahLst/>
              <a:cxnLst>
                <a:cxn ang="0">
                  <a:pos x="1478" y="962"/>
                </a:cxn>
                <a:cxn ang="0">
                  <a:pos x="1479" y="960"/>
                </a:cxn>
                <a:cxn ang="0">
                  <a:pos x="1487" y="955"/>
                </a:cxn>
                <a:cxn ang="0">
                  <a:pos x="1493" y="951"/>
                </a:cxn>
                <a:cxn ang="0">
                  <a:pos x="1498" y="947"/>
                </a:cxn>
                <a:cxn ang="0">
                  <a:pos x="1506" y="941"/>
                </a:cxn>
                <a:cxn ang="0">
                  <a:pos x="1516" y="936"/>
                </a:cxn>
                <a:cxn ang="0">
                  <a:pos x="1519" y="932"/>
                </a:cxn>
                <a:cxn ang="0">
                  <a:pos x="1523" y="928"/>
                </a:cxn>
                <a:cxn ang="0">
                  <a:pos x="1529" y="922"/>
                </a:cxn>
                <a:cxn ang="0">
                  <a:pos x="1535" y="919"/>
                </a:cxn>
                <a:cxn ang="0">
                  <a:pos x="1540" y="913"/>
                </a:cxn>
                <a:cxn ang="0">
                  <a:pos x="1546" y="907"/>
                </a:cxn>
                <a:cxn ang="0">
                  <a:pos x="1552" y="901"/>
                </a:cxn>
                <a:cxn ang="0">
                  <a:pos x="1557" y="898"/>
                </a:cxn>
                <a:cxn ang="0">
                  <a:pos x="1563" y="890"/>
                </a:cxn>
                <a:cxn ang="0">
                  <a:pos x="1569" y="884"/>
                </a:cxn>
                <a:cxn ang="0">
                  <a:pos x="1576" y="877"/>
                </a:cxn>
                <a:cxn ang="0">
                  <a:pos x="1582" y="871"/>
                </a:cxn>
                <a:cxn ang="0">
                  <a:pos x="1590" y="863"/>
                </a:cxn>
                <a:cxn ang="0">
                  <a:pos x="1597" y="856"/>
                </a:cxn>
                <a:cxn ang="0">
                  <a:pos x="1603" y="846"/>
                </a:cxn>
                <a:cxn ang="0">
                  <a:pos x="1611" y="839"/>
                </a:cxn>
                <a:cxn ang="0">
                  <a:pos x="1616" y="829"/>
                </a:cxn>
                <a:cxn ang="0">
                  <a:pos x="1624" y="822"/>
                </a:cxn>
                <a:cxn ang="0">
                  <a:pos x="1630" y="810"/>
                </a:cxn>
                <a:cxn ang="0">
                  <a:pos x="1637" y="801"/>
                </a:cxn>
                <a:cxn ang="0">
                  <a:pos x="1645" y="789"/>
                </a:cxn>
                <a:cxn ang="0">
                  <a:pos x="1652" y="780"/>
                </a:cxn>
                <a:cxn ang="0">
                  <a:pos x="1658" y="768"/>
                </a:cxn>
                <a:cxn ang="0">
                  <a:pos x="1668" y="757"/>
                </a:cxn>
                <a:cxn ang="0">
                  <a:pos x="1673" y="744"/>
                </a:cxn>
                <a:cxn ang="0">
                  <a:pos x="1681" y="732"/>
                </a:cxn>
                <a:cxn ang="0">
                  <a:pos x="1689" y="719"/>
                </a:cxn>
                <a:cxn ang="0">
                  <a:pos x="1696" y="706"/>
                </a:cxn>
                <a:cxn ang="0">
                  <a:pos x="1702" y="692"/>
                </a:cxn>
                <a:cxn ang="0">
                  <a:pos x="1710" y="677"/>
                </a:cxn>
                <a:cxn ang="0">
                  <a:pos x="1717" y="664"/>
                </a:cxn>
                <a:cxn ang="0">
                  <a:pos x="1725" y="649"/>
                </a:cxn>
                <a:cxn ang="0">
                  <a:pos x="1730" y="631"/>
                </a:cxn>
                <a:cxn ang="0">
                  <a:pos x="1738" y="616"/>
                </a:cxn>
                <a:cxn ang="0">
                  <a:pos x="1744" y="599"/>
                </a:cxn>
                <a:cxn ang="0">
                  <a:pos x="1751" y="584"/>
                </a:cxn>
                <a:cxn ang="0">
                  <a:pos x="1757" y="565"/>
                </a:cxn>
                <a:cxn ang="0">
                  <a:pos x="1765" y="546"/>
                </a:cxn>
                <a:cxn ang="0">
                  <a:pos x="1770" y="527"/>
                </a:cxn>
                <a:cxn ang="0">
                  <a:pos x="1778" y="510"/>
                </a:cxn>
                <a:cxn ang="0">
                  <a:pos x="1784" y="489"/>
                </a:cxn>
                <a:cxn ang="0">
                  <a:pos x="1789" y="470"/>
                </a:cxn>
                <a:cxn ang="0">
                  <a:pos x="1795" y="449"/>
                </a:cxn>
                <a:cxn ang="0">
                  <a:pos x="1801" y="428"/>
                </a:cxn>
                <a:cxn ang="0">
                  <a:pos x="1805" y="405"/>
                </a:cxn>
                <a:cxn ang="0">
                  <a:pos x="1810" y="382"/>
                </a:cxn>
                <a:cxn ang="0">
                  <a:pos x="1816" y="360"/>
                </a:cxn>
                <a:cxn ang="0">
                  <a:pos x="1822" y="339"/>
                </a:cxn>
                <a:cxn ang="0">
                  <a:pos x="38" y="0"/>
                </a:cxn>
                <a:cxn ang="0">
                  <a:pos x="0" y="86"/>
                </a:cxn>
                <a:cxn ang="0">
                  <a:pos x="443" y="187"/>
                </a:cxn>
                <a:cxn ang="0">
                  <a:pos x="1478" y="962"/>
                </a:cxn>
                <a:cxn ang="0">
                  <a:pos x="1478" y="962"/>
                </a:cxn>
              </a:cxnLst>
              <a:rect l="0" t="0" r="r" b="b"/>
              <a:pathLst>
                <a:path w="1822" h="962">
                  <a:moveTo>
                    <a:pt x="1478" y="962"/>
                  </a:moveTo>
                  <a:lnTo>
                    <a:pt x="1479" y="960"/>
                  </a:lnTo>
                  <a:lnTo>
                    <a:pt x="1487" y="955"/>
                  </a:lnTo>
                  <a:lnTo>
                    <a:pt x="1493" y="951"/>
                  </a:lnTo>
                  <a:lnTo>
                    <a:pt x="1498" y="947"/>
                  </a:lnTo>
                  <a:lnTo>
                    <a:pt x="1506" y="941"/>
                  </a:lnTo>
                  <a:lnTo>
                    <a:pt x="1516" y="936"/>
                  </a:lnTo>
                  <a:lnTo>
                    <a:pt x="1519" y="932"/>
                  </a:lnTo>
                  <a:lnTo>
                    <a:pt x="1523" y="928"/>
                  </a:lnTo>
                  <a:lnTo>
                    <a:pt x="1529" y="922"/>
                  </a:lnTo>
                  <a:lnTo>
                    <a:pt x="1535" y="919"/>
                  </a:lnTo>
                  <a:lnTo>
                    <a:pt x="1540" y="913"/>
                  </a:lnTo>
                  <a:lnTo>
                    <a:pt x="1546" y="907"/>
                  </a:lnTo>
                  <a:lnTo>
                    <a:pt x="1552" y="901"/>
                  </a:lnTo>
                  <a:lnTo>
                    <a:pt x="1557" y="898"/>
                  </a:lnTo>
                  <a:lnTo>
                    <a:pt x="1563" y="890"/>
                  </a:lnTo>
                  <a:lnTo>
                    <a:pt x="1569" y="884"/>
                  </a:lnTo>
                  <a:lnTo>
                    <a:pt x="1576" y="877"/>
                  </a:lnTo>
                  <a:lnTo>
                    <a:pt x="1582" y="871"/>
                  </a:lnTo>
                  <a:lnTo>
                    <a:pt x="1590" y="863"/>
                  </a:lnTo>
                  <a:lnTo>
                    <a:pt x="1597" y="856"/>
                  </a:lnTo>
                  <a:lnTo>
                    <a:pt x="1603" y="846"/>
                  </a:lnTo>
                  <a:lnTo>
                    <a:pt x="1611" y="839"/>
                  </a:lnTo>
                  <a:lnTo>
                    <a:pt x="1616" y="829"/>
                  </a:lnTo>
                  <a:lnTo>
                    <a:pt x="1624" y="822"/>
                  </a:lnTo>
                  <a:lnTo>
                    <a:pt x="1630" y="810"/>
                  </a:lnTo>
                  <a:lnTo>
                    <a:pt x="1637" y="801"/>
                  </a:lnTo>
                  <a:lnTo>
                    <a:pt x="1645" y="789"/>
                  </a:lnTo>
                  <a:lnTo>
                    <a:pt x="1652" y="780"/>
                  </a:lnTo>
                  <a:lnTo>
                    <a:pt x="1658" y="768"/>
                  </a:lnTo>
                  <a:lnTo>
                    <a:pt x="1668" y="757"/>
                  </a:lnTo>
                  <a:lnTo>
                    <a:pt x="1673" y="744"/>
                  </a:lnTo>
                  <a:lnTo>
                    <a:pt x="1681" y="732"/>
                  </a:lnTo>
                  <a:lnTo>
                    <a:pt x="1689" y="719"/>
                  </a:lnTo>
                  <a:lnTo>
                    <a:pt x="1696" y="706"/>
                  </a:lnTo>
                  <a:lnTo>
                    <a:pt x="1702" y="692"/>
                  </a:lnTo>
                  <a:lnTo>
                    <a:pt x="1710" y="677"/>
                  </a:lnTo>
                  <a:lnTo>
                    <a:pt x="1717" y="664"/>
                  </a:lnTo>
                  <a:lnTo>
                    <a:pt x="1725" y="649"/>
                  </a:lnTo>
                  <a:lnTo>
                    <a:pt x="1730" y="631"/>
                  </a:lnTo>
                  <a:lnTo>
                    <a:pt x="1738" y="616"/>
                  </a:lnTo>
                  <a:lnTo>
                    <a:pt x="1744" y="599"/>
                  </a:lnTo>
                  <a:lnTo>
                    <a:pt x="1751" y="584"/>
                  </a:lnTo>
                  <a:lnTo>
                    <a:pt x="1757" y="565"/>
                  </a:lnTo>
                  <a:lnTo>
                    <a:pt x="1765" y="546"/>
                  </a:lnTo>
                  <a:lnTo>
                    <a:pt x="1770" y="527"/>
                  </a:lnTo>
                  <a:lnTo>
                    <a:pt x="1778" y="510"/>
                  </a:lnTo>
                  <a:lnTo>
                    <a:pt x="1784" y="489"/>
                  </a:lnTo>
                  <a:lnTo>
                    <a:pt x="1789" y="470"/>
                  </a:lnTo>
                  <a:lnTo>
                    <a:pt x="1795" y="449"/>
                  </a:lnTo>
                  <a:lnTo>
                    <a:pt x="1801" y="428"/>
                  </a:lnTo>
                  <a:lnTo>
                    <a:pt x="1805" y="405"/>
                  </a:lnTo>
                  <a:lnTo>
                    <a:pt x="1810" y="382"/>
                  </a:lnTo>
                  <a:lnTo>
                    <a:pt x="1816" y="360"/>
                  </a:lnTo>
                  <a:lnTo>
                    <a:pt x="1822" y="339"/>
                  </a:lnTo>
                  <a:lnTo>
                    <a:pt x="38" y="0"/>
                  </a:lnTo>
                  <a:lnTo>
                    <a:pt x="0" y="86"/>
                  </a:lnTo>
                  <a:lnTo>
                    <a:pt x="443" y="187"/>
                  </a:lnTo>
                  <a:lnTo>
                    <a:pt x="1478" y="962"/>
                  </a:lnTo>
                  <a:lnTo>
                    <a:pt x="1478" y="962"/>
                  </a:lnTo>
                  <a:close/>
                </a:path>
              </a:pathLst>
            </a:custGeom>
            <a:solidFill>
              <a:srgbClr val="FA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39" name="Freeform 63"/>
            <p:cNvSpPr>
              <a:spLocks/>
            </p:cNvSpPr>
            <p:nvPr/>
          </p:nvSpPr>
          <p:spPr bwMode="auto">
            <a:xfrm>
              <a:off x="4849" y="2237"/>
              <a:ext cx="47" cy="17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6" y="30"/>
                </a:cxn>
                <a:cxn ang="0">
                  <a:pos x="7" y="41"/>
                </a:cxn>
                <a:cxn ang="0">
                  <a:pos x="9" y="55"/>
                </a:cxn>
                <a:cxn ang="0">
                  <a:pos x="13" y="70"/>
                </a:cxn>
                <a:cxn ang="0">
                  <a:pos x="17" y="89"/>
                </a:cxn>
                <a:cxn ang="0">
                  <a:pos x="17" y="98"/>
                </a:cxn>
                <a:cxn ang="0">
                  <a:pos x="19" y="110"/>
                </a:cxn>
                <a:cxn ang="0">
                  <a:pos x="19" y="121"/>
                </a:cxn>
                <a:cxn ang="0">
                  <a:pos x="21" y="135"/>
                </a:cxn>
                <a:cxn ang="0">
                  <a:pos x="23" y="146"/>
                </a:cxn>
                <a:cxn ang="0">
                  <a:pos x="25" y="161"/>
                </a:cxn>
                <a:cxn ang="0">
                  <a:pos x="25" y="174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4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4"/>
                </a:cxn>
                <a:cxn ang="0">
                  <a:pos x="91" y="328"/>
                </a:cxn>
                <a:cxn ang="0">
                  <a:pos x="91" y="317"/>
                </a:cxn>
                <a:cxn ang="0">
                  <a:pos x="91" y="304"/>
                </a:cxn>
                <a:cxn ang="0">
                  <a:pos x="93" y="289"/>
                </a:cxn>
                <a:cxn ang="0">
                  <a:pos x="93" y="270"/>
                </a:cxn>
                <a:cxn ang="0">
                  <a:pos x="93" y="254"/>
                </a:cxn>
                <a:cxn ang="0">
                  <a:pos x="93" y="243"/>
                </a:cxn>
                <a:cxn ang="0">
                  <a:pos x="93" y="231"/>
                </a:cxn>
                <a:cxn ang="0">
                  <a:pos x="93" y="220"/>
                </a:cxn>
                <a:cxn ang="0">
                  <a:pos x="93" y="207"/>
                </a:cxn>
                <a:cxn ang="0">
                  <a:pos x="93" y="193"/>
                </a:cxn>
                <a:cxn ang="0">
                  <a:pos x="91" y="180"/>
                </a:cxn>
                <a:cxn ang="0">
                  <a:pos x="91" y="167"/>
                </a:cxn>
                <a:cxn ang="0">
                  <a:pos x="91" y="154"/>
                </a:cxn>
                <a:cxn ang="0">
                  <a:pos x="89" y="140"/>
                </a:cxn>
                <a:cxn ang="0">
                  <a:pos x="89" y="127"/>
                </a:cxn>
                <a:cxn ang="0">
                  <a:pos x="87" y="112"/>
                </a:cxn>
                <a:cxn ang="0">
                  <a:pos x="85" y="98"/>
                </a:cxn>
                <a:cxn ang="0">
                  <a:pos x="83" y="85"/>
                </a:cxn>
                <a:cxn ang="0">
                  <a:pos x="82" y="72"/>
                </a:cxn>
                <a:cxn ang="0">
                  <a:pos x="80" y="57"/>
                </a:cxn>
                <a:cxn ang="0">
                  <a:pos x="78" y="43"/>
                </a:cxn>
                <a:cxn ang="0">
                  <a:pos x="76" y="30"/>
                </a:cxn>
                <a:cxn ang="0">
                  <a:pos x="74" y="17"/>
                </a:cxn>
                <a:cxn ang="0">
                  <a:pos x="72" y="5"/>
                </a:cxn>
                <a:cxn ang="0">
                  <a:pos x="0" y="13"/>
                </a:cxn>
              </a:cxnLst>
              <a:rect l="0" t="0" r="r" b="b"/>
              <a:pathLst>
                <a:path w="93" h="344">
                  <a:moveTo>
                    <a:pt x="0" y="13"/>
                  </a:moveTo>
                  <a:lnTo>
                    <a:pt x="0" y="17"/>
                  </a:lnTo>
                  <a:lnTo>
                    <a:pt x="2" y="22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7" y="41"/>
                  </a:lnTo>
                  <a:lnTo>
                    <a:pt x="7" y="47"/>
                  </a:lnTo>
                  <a:lnTo>
                    <a:pt x="9" y="55"/>
                  </a:lnTo>
                  <a:lnTo>
                    <a:pt x="11" y="60"/>
                  </a:lnTo>
                  <a:lnTo>
                    <a:pt x="13" y="70"/>
                  </a:lnTo>
                  <a:lnTo>
                    <a:pt x="15" y="79"/>
                  </a:lnTo>
                  <a:lnTo>
                    <a:pt x="17" y="89"/>
                  </a:lnTo>
                  <a:lnTo>
                    <a:pt x="17" y="95"/>
                  </a:lnTo>
                  <a:lnTo>
                    <a:pt x="17" y="98"/>
                  </a:lnTo>
                  <a:lnTo>
                    <a:pt x="17" y="104"/>
                  </a:lnTo>
                  <a:lnTo>
                    <a:pt x="19" y="110"/>
                  </a:lnTo>
                  <a:lnTo>
                    <a:pt x="19" y="116"/>
                  </a:lnTo>
                  <a:lnTo>
                    <a:pt x="19" y="121"/>
                  </a:lnTo>
                  <a:lnTo>
                    <a:pt x="21" y="127"/>
                  </a:lnTo>
                  <a:lnTo>
                    <a:pt x="21" y="135"/>
                  </a:lnTo>
                  <a:lnTo>
                    <a:pt x="21" y="140"/>
                  </a:lnTo>
                  <a:lnTo>
                    <a:pt x="23" y="146"/>
                  </a:lnTo>
                  <a:lnTo>
                    <a:pt x="23" y="154"/>
                  </a:lnTo>
                  <a:lnTo>
                    <a:pt x="25" y="161"/>
                  </a:lnTo>
                  <a:lnTo>
                    <a:pt x="25" y="167"/>
                  </a:lnTo>
                  <a:lnTo>
                    <a:pt x="25" y="174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199"/>
                  </a:lnTo>
                  <a:lnTo>
                    <a:pt x="26" y="207"/>
                  </a:lnTo>
                  <a:lnTo>
                    <a:pt x="26" y="214"/>
                  </a:lnTo>
                  <a:lnTo>
                    <a:pt x="28" y="224"/>
                  </a:lnTo>
                  <a:lnTo>
                    <a:pt x="28" y="233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0"/>
                  </a:lnTo>
                  <a:lnTo>
                    <a:pt x="28" y="302"/>
                  </a:lnTo>
                  <a:lnTo>
                    <a:pt x="28" y="311"/>
                  </a:lnTo>
                  <a:lnTo>
                    <a:pt x="28" y="323"/>
                  </a:lnTo>
                  <a:lnTo>
                    <a:pt x="28" y="332"/>
                  </a:lnTo>
                  <a:lnTo>
                    <a:pt x="28" y="344"/>
                  </a:lnTo>
                  <a:lnTo>
                    <a:pt x="91" y="332"/>
                  </a:lnTo>
                  <a:lnTo>
                    <a:pt x="91" y="328"/>
                  </a:lnTo>
                  <a:lnTo>
                    <a:pt x="91" y="323"/>
                  </a:lnTo>
                  <a:lnTo>
                    <a:pt x="91" y="317"/>
                  </a:lnTo>
                  <a:lnTo>
                    <a:pt x="91" y="311"/>
                  </a:lnTo>
                  <a:lnTo>
                    <a:pt x="91" y="304"/>
                  </a:lnTo>
                  <a:lnTo>
                    <a:pt x="93" y="298"/>
                  </a:lnTo>
                  <a:lnTo>
                    <a:pt x="93" y="289"/>
                  </a:lnTo>
                  <a:lnTo>
                    <a:pt x="93" y="279"/>
                  </a:lnTo>
                  <a:lnTo>
                    <a:pt x="93" y="270"/>
                  </a:lnTo>
                  <a:lnTo>
                    <a:pt x="93" y="260"/>
                  </a:lnTo>
                  <a:lnTo>
                    <a:pt x="93" y="254"/>
                  </a:lnTo>
                  <a:lnTo>
                    <a:pt x="93" y="249"/>
                  </a:lnTo>
                  <a:lnTo>
                    <a:pt x="93" y="243"/>
                  </a:lnTo>
                  <a:lnTo>
                    <a:pt x="93" y="237"/>
                  </a:lnTo>
                  <a:lnTo>
                    <a:pt x="93" y="231"/>
                  </a:lnTo>
                  <a:lnTo>
                    <a:pt x="93" y="226"/>
                  </a:lnTo>
                  <a:lnTo>
                    <a:pt x="93" y="220"/>
                  </a:lnTo>
                  <a:lnTo>
                    <a:pt x="93" y="214"/>
                  </a:lnTo>
                  <a:lnTo>
                    <a:pt x="93" y="207"/>
                  </a:lnTo>
                  <a:lnTo>
                    <a:pt x="93" y="201"/>
                  </a:lnTo>
                  <a:lnTo>
                    <a:pt x="93" y="193"/>
                  </a:lnTo>
                  <a:lnTo>
                    <a:pt x="93" y="188"/>
                  </a:lnTo>
                  <a:lnTo>
                    <a:pt x="91" y="180"/>
                  </a:lnTo>
                  <a:lnTo>
                    <a:pt x="91" y="174"/>
                  </a:lnTo>
                  <a:lnTo>
                    <a:pt x="91" y="167"/>
                  </a:lnTo>
                  <a:lnTo>
                    <a:pt x="91" y="161"/>
                  </a:lnTo>
                  <a:lnTo>
                    <a:pt x="91" y="154"/>
                  </a:lnTo>
                  <a:lnTo>
                    <a:pt x="91" y="148"/>
                  </a:lnTo>
                  <a:lnTo>
                    <a:pt x="89" y="140"/>
                  </a:lnTo>
                  <a:lnTo>
                    <a:pt x="89" y="135"/>
                  </a:lnTo>
                  <a:lnTo>
                    <a:pt x="89" y="127"/>
                  </a:lnTo>
                  <a:lnTo>
                    <a:pt x="89" y="119"/>
                  </a:lnTo>
                  <a:lnTo>
                    <a:pt x="87" y="112"/>
                  </a:lnTo>
                  <a:lnTo>
                    <a:pt x="87" y="106"/>
                  </a:lnTo>
                  <a:lnTo>
                    <a:pt x="85" y="98"/>
                  </a:lnTo>
                  <a:lnTo>
                    <a:pt x="85" y="93"/>
                  </a:lnTo>
                  <a:lnTo>
                    <a:pt x="83" y="85"/>
                  </a:lnTo>
                  <a:lnTo>
                    <a:pt x="83" y="79"/>
                  </a:lnTo>
                  <a:lnTo>
                    <a:pt x="82" y="72"/>
                  </a:lnTo>
                  <a:lnTo>
                    <a:pt x="82" y="64"/>
                  </a:lnTo>
                  <a:lnTo>
                    <a:pt x="80" y="57"/>
                  </a:lnTo>
                  <a:lnTo>
                    <a:pt x="80" y="51"/>
                  </a:lnTo>
                  <a:lnTo>
                    <a:pt x="78" y="43"/>
                  </a:lnTo>
                  <a:lnTo>
                    <a:pt x="78" y="38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17"/>
                  </a:lnTo>
                  <a:lnTo>
                    <a:pt x="72" y="11"/>
                  </a:lnTo>
                  <a:lnTo>
                    <a:pt x="72" y="5"/>
                  </a:lnTo>
                  <a:lnTo>
                    <a:pt x="7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0" name="Freeform 64"/>
            <p:cNvSpPr>
              <a:spLocks/>
            </p:cNvSpPr>
            <p:nvPr/>
          </p:nvSpPr>
          <p:spPr bwMode="auto">
            <a:xfrm>
              <a:off x="4714" y="2250"/>
              <a:ext cx="43" cy="10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50"/>
                </a:cxn>
                <a:cxn ang="0">
                  <a:pos x="6" y="53"/>
                </a:cxn>
                <a:cxn ang="0">
                  <a:pos x="7" y="59"/>
                </a:cxn>
                <a:cxn ang="0">
                  <a:pos x="7" y="65"/>
                </a:cxn>
                <a:cxn ang="0">
                  <a:pos x="9" y="71"/>
                </a:cxn>
                <a:cxn ang="0">
                  <a:pos x="9" y="76"/>
                </a:cxn>
                <a:cxn ang="0">
                  <a:pos x="9" y="82"/>
                </a:cxn>
                <a:cxn ang="0">
                  <a:pos x="9" y="90"/>
                </a:cxn>
                <a:cxn ang="0">
                  <a:pos x="11" y="97"/>
                </a:cxn>
                <a:cxn ang="0">
                  <a:pos x="11" y="103"/>
                </a:cxn>
                <a:cxn ang="0">
                  <a:pos x="11" y="112"/>
                </a:cxn>
                <a:cxn ang="0">
                  <a:pos x="13" y="120"/>
                </a:cxn>
                <a:cxn ang="0">
                  <a:pos x="13" y="129"/>
                </a:cxn>
                <a:cxn ang="0">
                  <a:pos x="13" y="137"/>
                </a:cxn>
                <a:cxn ang="0">
                  <a:pos x="13" y="147"/>
                </a:cxn>
                <a:cxn ang="0">
                  <a:pos x="13" y="154"/>
                </a:cxn>
                <a:cxn ang="0">
                  <a:pos x="13" y="166"/>
                </a:cxn>
                <a:cxn ang="0">
                  <a:pos x="11" y="173"/>
                </a:cxn>
                <a:cxn ang="0">
                  <a:pos x="11" y="185"/>
                </a:cxn>
                <a:cxn ang="0">
                  <a:pos x="11" y="188"/>
                </a:cxn>
                <a:cxn ang="0">
                  <a:pos x="11" y="194"/>
                </a:cxn>
                <a:cxn ang="0">
                  <a:pos x="11" y="200"/>
                </a:cxn>
                <a:cxn ang="0">
                  <a:pos x="11" y="205"/>
                </a:cxn>
                <a:cxn ang="0">
                  <a:pos x="82" y="192"/>
                </a:cxn>
                <a:cxn ang="0">
                  <a:pos x="82" y="190"/>
                </a:cxn>
                <a:cxn ang="0">
                  <a:pos x="82" y="186"/>
                </a:cxn>
                <a:cxn ang="0">
                  <a:pos x="82" y="181"/>
                </a:cxn>
                <a:cxn ang="0">
                  <a:pos x="84" y="173"/>
                </a:cxn>
                <a:cxn ang="0">
                  <a:pos x="84" y="167"/>
                </a:cxn>
                <a:cxn ang="0">
                  <a:pos x="84" y="162"/>
                </a:cxn>
                <a:cxn ang="0">
                  <a:pos x="84" y="156"/>
                </a:cxn>
                <a:cxn ang="0">
                  <a:pos x="84" y="150"/>
                </a:cxn>
                <a:cxn ang="0">
                  <a:pos x="84" y="145"/>
                </a:cxn>
                <a:cxn ang="0">
                  <a:pos x="84" y="137"/>
                </a:cxn>
                <a:cxn ang="0">
                  <a:pos x="84" y="131"/>
                </a:cxn>
                <a:cxn ang="0">
                  <a:pos x="85" y="124"/>
                </a:cxn>
                <a:cxn ang="0">
                  <a:pos x="84" y="116"/>
                </a:cxn>
                <a:cxn ang="0">
                  <a:pos x="84" y="109"/>
                </a:cxn>
                <a:cxn ang="0">
                  <a:pos x="84" y="101"/>
                </a:cxn>
                <a:cxn ang="0">
                  <a:pos x="84" y="93"/>
                </a:cxn>
                <a:cxn ang="0">
                  <a:pos x="82" y="86"/>
                </a:cxn>
                <a:cxn ang="0">
                  <a:pos x="82" y="78"/>
                </a:cxn>
                <a:cxn ang="0">
                  <a:pos x="80" y="71"/>
                </a:cxn>
                <a:cxn ang="0">
                  <a:pos x="80" y="63"/>
                </a:cxn>
                <a:cxn ang="0">
                  <a:pos x="78" y="53"/>
                </a:cxn>
                <a:cxn ang="0">
                  <a:pos x="76" y="46"/>
                </a:cxn>
                <a:cxn ang="0">
                  <a:pos x="74" y="36"/>
                </a:cxn>
                <a:cxn ang="0">
                  <a:pos x="72" y="29"/>
                </a:cxn>
                <a:cxn ang="0">
                  <a:pos x="68" y="21"/>
                </a:cxn>
                <a:cxn ang="0">
                  <a:pos x="66" y="13"/>
                </a:cxn>
                <a:cxn ang="0">
                  <a:pos x="63" y="6"/>
                </a:cxn>
                <a:cxn ang="0">
                  <a:pos x="61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5" h="205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50"/>
                  </a:lnTo>
                  <a:lnTo>
                    <a:pt x="6" y="53"/>
                  </a:lnTo>
                  <a:lnTo>
                    <a:pt x="7" y="59"/>
                  </a:lnTo>
                  <a:lnTo>
                    <a:pt x="7" y="65"/>
                  </a:lnTo>
                  <a:lnTo>
                    <a:pt x="9" y="71"/>
                  </a:lnTo>
                  <a:lnTo>
                    <a:pt x="9" y="76"/>
                  </a:lnTo>
                  <a:lnTo>
                    <a:pt x="9" y="82"/>
                  </a:lnTo>
                  <a:lnTo>
                    <a:pt x="9" y="90"/>
                  </a:lnTo>
                  <a:lnTo>
                    <a:pt x="11" y="97"/>
                  </a:lnTo>
                  <a:lnTo>
                    <a:pt x="11" y="103"/>
                  </a:lnTo>
                  <a:lnTo>
                    <a:pt x="11" y="112"/>
                  </a:lnTo>
                  <a:lnTo>
                    <a:pt x="13" y="120"/>
                  </a:lnTo>
                  <a:lnTo>
                    <a:pt x="13" y="129"/>
                  </a:lnTo>
                  <a:lnTo>
                    <a:pt x="13" y="137"/>
                  </a:lnTo>
                  <a:lnTo>
                    <a:pt x="13" y="147"/>
                  </a:lnTo>
                  <a:lnTo>
                    <a:pt x="13" y="154"/>
                  </a:lnTo>
                  <a:lnTo>
                    <a:pt x="13" y="166"/>
                  </a:lnTo>
                  <a:lnTo>
                    <a:pt x="11" y="173"/>
                  </a:lnTo>
                  <a:lnTo>
                    <a:pt x="11" y="185"/>
                  </a:lnTo>
                  <a:lnTo>
                    <a:pt x="11" y="188"/>
                  </a:lnTo>
                  <a:lnTo>
                    <a:pt x="11" y="194"/>
                  </a:lnTo>
                  <a:lnTo>
                    <a:pt x="11" y="200"/>
                  </a:lnTo>
                  <a:lnTo>
                    <a:pt x="11" y="205"/>
                  </a:lnTo>
                  <a:lnTo>
                    <a:pt x="82" y="192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1"/>
                  </a:lnTo>
                  <a:lnTo>
                    <a:pt x="84" y="173"/>
                  </a:lnTo>
                  <a:lnTo>
                    <a:pt x="84" y="167"/>
                  </a:lnTo>
                  <a:lnTo>
                    <a:pt x="84" y="162"/>
                  </a:lnTo>
                  <a:lnTo>
                    <a:pt x="84" y="156"/>
                  </a:lnTo>
                  <a:lnTo>
                    <a:pt x="84" y="150"/>
                  </a:lnTo>
                  <a:lnTo>
                    <a:pt x="84" y="145"/>
                  </a:lnTo>
                  <a:lnTo>
                    <a:pt x="84" y="137"/>
                  </a:lnTo>
                  <a:lnTo>
                    <a:pt x="84" y="131"/>
                  </a:lnTo>
                  <a:lnTo>
                    <a:pt x="85" y="124"/>
                  </a:lnTo>
                  <a:lnTo>
                    <a:pt x="84" y="116"/>
                  </a:lnTo>
                  <a:lnTo>
                    <a:pt x="84" y="109"/>
                  </a:lnTo>
                  <a:lnTo>
                    <a:pt x="84" y="101"/>
                  </a:lnTo>
                  <a:lnTo>
                    <a:pt x="84" y="93"/>
                  </a:lnTo>
                  <a:lnTo>
                    <a:pt x="82" y="86"/>
                  </a:lnTo>
                  <a:lnTo>
                    <a:pt x="82" y="78"/>
                  </a:lnTo>
                  <a:lnTo>
                    <a:pt x="80" y="71"/>
                  </a:lnTo>
                  <a:lnTo>
                    <a:pt x="80" y="63"/>
                  </a:lnTo>
                  <a:lnTo>
                    <a:pt x="78" y="53"/>
                  </a:lnTo>
                  <a:lnTo>
                    <a:pt x="76" y="46"/>
                  </a:lnTo>
                  <a:lnTo>
                    <a:pt x="74" y="36"/>
                  </a:lnTo>
                  <a:lnTo>
                    <a:pt x="72" y="29"/>
                  </a:lnTo>
                  <a:lnTo>
                    <a:pt x="68" y="21"/>
                  </a:lnTo>
                  <a:lnTo>
                    <a:pt x="66" y="13"/>
                  </a:lnTo>
                  <a:lnTo>
                    <a:pt x="63" y="6"/>
                  </a:lnTo>
                  <a:lnTo>
                    <a:pt x="61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1" name="Freeform 65"/>
            <p:cNvSpPr>
              <a:spLocks/>
            </p:cNvSpPr>
            <p:nvPr/>
          </p:nvSpPr>
          <p:spPr bwMode="auto">
            <a:xfrm>
              <a:off x="5112" y="2223"/>
              <a:ext cx="48" cy="173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5" y="32"/>
                </a:cxn>
                <a:cxn ang="0">
                  <a:pos x="7" y="42"/>
                </a:cxn>
                <a:cxn ang="0">
                  <a:pos x="9" y="55"/>
                </a:cxn>
                <a:cxn ang="0">
                  <a:pos x="13" y="72"/>
                </a:cxn>
                <a:cxn ang="0">
                  <a:pos x="17" y="91"/>
                </a:cxn>
                <a:cxn ang="0">
                  <a:pos x="17" y="101"/>
                </a:cxn>
                <a:cxn ang="0">
                  <a:pos x="19" y="112"/>
                </a:cxn>
                <a:cxn ang="0">
                  <a:pos x="19" y="124"/>
                </a:cxn>
                <a:cxn ang="0">
                  <a:pos x="20" y="135"/>
                </a:cxn>
                <a:cxn ang="0">
                  <a:pos x="22" y="148"/>
                </a:cxn>
                <a:cxn ang="0">
                  <a:pos x="24" y="162"/>
                </a:cxn>
                <a:cxn ang="0">
                  <a:pos x="24" y="177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6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6"/>
                </a:cxn>
                <a:cxn ang="0">
                  <a:pos x="95" y="331"/>
                </a:cxn>
                <a:cxn ang="0">
                  <a:pos x="95" y="319"/>
                </a:cxn>
                <a:cxn ang="0">
                  <a:pos x="95" y="306"/>
                </a:cxn>
                <a:cxn ang="0">
                  <a:pos x="95" y="291"/>
                </a:cxn>
                <a:cxn ang="0">
                  <a:pos x="95" y="272"/>
                </a:cxn>
                <a:cxn ang="0">
                  <a:pos x="95" y="257"/>
                </a:cxn>
                <a:cxn ang="0">
                  <a:pos x="95" y="245"/>
                </a:cxn>
                <a:cxn ang="0">
                  <a:pos x="95" y="234"/>
                </a:cxn>
                <a:cxn ang="0">
                  <a:pos x="95" y="222"/>
                </a:cxn>
                <a:cxn ang="0">
                  <a:pos x="95" y="209"/>
                </a:cxn>
                <a:cxn ang="0">
                  <a:pos x="95" y="196"/>
                </a:cxn>
                <a:cxn ang="0">
                  <a:pos x="93" y="183"/>
                </a:cxn>
                <a:cxn ang="0">
                  <a:pos x="93" y="169"/>
                </a:cxn>
                <a:cxn ang="0">
                  <a:pos x="93" y="156"/>
                </a:cxn>
                <a:cxn ang="0">
                  <a:pos x="91" y="141"/>
                </a:cxn>
                <a:cxn ang="0">
                  <a:pos x="91" y="127"/>
                </a:cxn>
                <a:cxn ang="0">
                  <a:pos x="89" y="114"/>
                </a:cxn>
                <a:cxn ang="0">
                  <a:pos x="87" y="101"/>
                </a:cxn>
                <a:cxn ang="0">
                  <a:pos x="85" y="87"/>
                </a:cxn>
                <a:cxn ang="0">
                  <a:pos x="83" y="72"/>
                </a:cxn>
                <a:cxn ang="0">
                  <a:pos x="81" y="59"/>
                </a:cxn>
                <a:cxn ang="0">
                  <a:pos x="79" y="44"/>
                </a:cxn>
                <a:cxn ang="0">
                  <a:pos x="77" y="30"/>
                </a:cxn>
                <a:cxn ang="0">
                  <a:pos x="74" y="19"/>
                </a:cxn>
                <a:cxn ang="0">
                  <a:pos x="72" y="6"/>
                </a:cxn>
                <a:cxn ang="0">
                  <a:pos x="0" y="15"/>
                </a:cxn>
              </a:cxnLst>
              <a:rect l="0" t="0" r="r" b="b"/>
              <a:pathLst>
                <a:path w="97" h="346">
                  <a:moveTo>
                    <a:pt x="0" y="15"/>
                  </a:moveTo>
                  <a:lnTo>
                    <a:pt x="1" y="19"/>
                  </a:lnTo>
                  <a:lnTo>
                    <a:pt x="3" y="25"/>
                  </a:lnTo>
                  <a:lnTo>
                    <a:pt x="5" y="32"/>
                  </a:lnTo>
                  <a:lnTo>
                    <a:pt x="5" y="36"/>
                  </a:lnTo>
                  <a:lnTo>
                    <a:pt x="7" y="42"/>
                  </a:lnTo>
                  <a:lnTo>
                    <a:pt x="9" y="48"/>
                  </a:lnTo>
                  <a:lnTo>
                    <a:pt x="9" y="55"/>
                  </a:lnTo>
                  <a:lnTo>
                    <a:pt x="11" y="63"/>
                  </a:lnTo>
                  <a:lnTo>
                    <a:pt x="13" y="72"/>
                  </a:lnTo>
                  <a:lnTo>
                    <a:pt x="15" y="80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101"/>
                  </a:lnTo>
                  <a:lnTo>
                    <a:pt x="17" y="106"/>
                  </a:lnTo>
                  <a:lnTo>
                    <a:pt x="19" y="112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20" y="129"/>
                  </a:lnTo>
                  <a:lnTo>
                    <a:pt x="20" y="135"/>
                  </a:lnTo>
                  <a:lnTo>
                    <a:pt x="20" y="141"/>
                  </a:lnTo>
                  <a:lnTo>
                    <a:pt x="22" y="148"/>
                  </a:lnTo>
                  <a:lnTo>
                    <a:pt x="22" y="154"/>
                  </a:lnTo>
                  <a:lnTo>
                    <a:pt x="24" y="162"/>
                  </a:lnTo>
                  <a:lnTo>
                    <a:pt x="24" y="169"/>
                  </a:lnTo>
                  <a:lnTo>
                    <a:pt x="24" y="177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200"/>
                  </a:lnTo>
                  <a:lnTo>
                    <a:pt x="26" y="207"/>
                  </a:lnTo>
                  <a:lnTo>
                    <a:pt x="26" y="217"/>
                  </a:lnTo>
                  <a:lnTo>
                    <a:pt x="28" y="226"/>
                  </a:lnTo>
                  <a:lnTo>
                    <a:pt x="28" y="234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1"/>
                  </a:lnTo>
                  <a:lnTo>
                    <a:pt x="28" y="302"/>
                  </a:lnTo>
                  <a:lnTo>
                    <a:pt x="28" y="312"/>
                  </a:lnTo>
                  <a:lnTo>
                    <a:pt x="28" y="323"/>
                  </a:lnTo>
                  <a:lnTo>
                    <a:pt x="28" y="335"/>
                  </a:lnTo>
                  <a:lnTo>
                    <a:pt x="28" y="346"/>
                  </a:lnTo>
                  <a:lnTo>
                    <a:pt x="95" y="335"/>
                  </a:lnTo>
                  <a:lnTo>
                    <a:pt x="95" y="331"/>
                  </a:lnTo>
                  <a:lnTo>
                    <a:pt x="95" y="325"/>
                  </a:lnTo>
                  <a:lnTo>
                    <a:pt x="95" y="319"/>
                  </a:lnTo>
                  <a:lnTo>
                    <a:pt x="95" y="314"/>
                  </a:lnTo>
                  <a:lnTo>
                    <a:pt x="95" y="306"/>
                  </a:lnTo>
                  <a:lnTo>
                    <a:pt x="95" y="300"/>
                  </a:lnTo>
                  <a:lnTo>
                    <a:pt x="95" y="291"/>
                  </a:lnTo>
                  <a:lnTo>
                    <a:pt x="95" y="281"/>
                  </a:lnTo>
                  <a:lnTo>
                    <a:pt x="95" y="272"/>
                  </a:lnTo>
                  <a:lnTo>
                    <a:pt x="95" y="262"/>
                  </a:lnTo>
                  <a:lnTo>
                    <a:pt x="95" y="257"/>
                  </a:lnTo>
                  <a:lnTo>
                    <a:pt x="95" y="251"/>
                  </a:lnTo>
                  <a:lnTo>
                    <a:pt x="95" y="245"/>
                  </a:lnTo>
                  <a:lnTo>
                    <a:pt x="95" y="241"/>
                  </a:lnTo>
                  <a:lnTo>
                    <a:pt x="95" y="234"/>
                  </a:lnTo>
                  <a:lnTo>
                    <a:pt x="95" y="228"/>
                  </a:lnTo>
                  <a:lnTo>
                    <a:pt x="95" y="222"/>
                  </a:lnTo>
                  <a:lnTo>
                    <a:pt x="97" y="217"/>
                  </a:lnTo>
                  <a:lnTo>
                    <a:pt x="95" y="209"/>
                  </a:lnTo>
                  <a:lnTo>
                    <a:pt x="95" y="203"/>
                  </a:lnTo>
                  <a:lnTo>
                    <a:pt x="95" y="196"/>
                  </a:lnTo>
                  <a:lnTo>
                    <a:pt x="95" y="190"/>
                  </a:lnTo>
                  <a:lnTo>
                    <a:pt x="93" y="183"/>
                  </a:lnTo>
                  <a:lnTo>
                    <a:pt x="93" y="177"/>
                  </a:lnTo>
                  <a:lnTo>
                    <a:pt x="93" y="169"/>
                  </a:lnTo>
                  <a:lnTo>
                    <a:pt x="93" y="164"/>
                  </a:lnTo>
                  <a:lnTo>
                    <a:pt x="93" y="156"/>
                  </a:lnTo>
                  <a:lnTo>
                    <a:pt x="93" y="148"/>
                  </a:lnTo>
                  <a:lnTo>
                    <a:pt x="91" y="141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1" y="122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87" y="101"/>
                  </a:lnTo>
                  <a:lnTo>
                    <a:pt x="87" y="95"/>
                  </a:lnTo>
                  <a:lnTo>
                    <a:pt x="85" y="87"/>
                  </a:lnTo>
                  <a:lnTo>
                    <a:pt x="85" y="80"/>
                  </a:lnTo>
                  <a:lnTo>
                    <a:pt x="83" y="72"/>
                  </a:lnTo>
                  <a:lnTo>
                    <a:pt x="83" y="67"/>
                  </a:lnTo>
                  <a:lnTo>
                    <a:pt x="81" y="59"/>
                  </a:lnTo>
                  <a:lnTo>
                    <a:pt x="81" y="51"/>
                  </a:lnTo>
                  <a:lnTo>
                    <a:pt x="79" y="44"/>
                  </a:lnTo>
                  <a:lnTo>
                    <a:pt x="79" y="38"/>
                  </a:lnTo>
                  <a:lnTo>
                    <a:pt x="77" y="30"/>
                  </a:lnTo>
                  <a:lnTo>
                    <a:pt x="76" y="25"/>
                  </a:lnTo>
                  <a:lnTo>
                    <a:pt x="74" y="19"/>
                  </a:lnTo>
                  <a:lnTo>
                    <a:pt x="74" y="11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2" name="Freeform 66"/>
            <p:cNvSpPr>
              <a:spLocks/>
            </p:cNvSpPr>
            <p:nvPr/>
          </p:nvSpPr>
          <p:spPr bwMode="auto">
            <a:xfrm>
              <a:off x="4987" y="2242"/>
              <a:ext cx="49" cy="10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4" y="32"/>
                </a:cxn>
                <a:cxn ang="0">
                  <a:pos x="6" y="40"/>
                </a:cxn>
                <a:cxn ang="0">
                  <a:pos x="8" y="49"/>
                </a:cxn>
                <a:cxn ang="0">
                  <a:pos x="8" y="53"/>
                </a:cxn>
                <a:cxn ang="0">
                  <a:pos x="10" y="59"/>
                </a:cxn>
                <a:cxn ang="0">
                  <a:pos x="10" y="65"/>
                </a:cxn>
                <a:cxn ang="0">
                  <a:pos x="12" y="70"/>
                </a:cxn>
                <a:cxn ang="0">
                  <a:pos x="12" y="76"/>
                </a:cxn>
                <a:cxn ang="0">
                  <a:pos x="14" y="82"/>
                </a:cxn>
                <a:cxn ang="0">
                  <a:pos x="14" y="89"/>
                </a:cxn>
                <a:cxn ang="0">
                  <a:pos x="16" y="95"/>
                </a:cxn>
                <a:cxn ang="0">
                  <a:pos x="16" y="103"/>
                </a:cxn>
                <a:cxn ang="0">
                  <a:pos x="16" y="110"/>
                </a:cxn>
                <a:cxn ang="0">
                  <a:pos x="18" y="120"/>
                </a:cxn>
                <a:cxn ang="0">
                  <a:pos x="18" y="127"/>
                </a:cxn>
                <a:cxn ang="0">
                  <a:pos x="18" y="137"/>
                </a:cxn>
                <a:cxn ang="0">
                  <a:pos x="18" y="145"/>
                </a:cxn>
                <a:cxn ang="0">
                  <a:pos x="18" y="154"/>
                </a:cxn>
                <a:cxn ang="0">
                  <a:pos x="18" y="164"/>
                </a:cxn>
                <a:cxn ang="0">
                  <a:pos x="18" y="173"/>
                </a:cxn>
                <a:cxn ang="0">
                  <a:pos x="18" y="183"/>
                </a:cxn>
                <a:cxn ang="0">
                  <a:pos x="16" y="188"/>
                </a:cxn>
                <a:cxn ang="0">
                  <a:pos x="16" y="192"/>
                </a:cxn>
                <a:cxn ang="0">
                  <a:pos x="16" y="198"/>
                </a:cxn>
                <a:cxn ang="0">
                  <a:pos x="16" y="203"/>
                </a:cxn>
                <a:cxn ang="0">
                  <a:pos x="94" y="192"/>
                </a:cxn>
                <a:cxn ang="0">
                  <a:pos x="94" y="190"/>
                </a:cxn>
                <a:cxn ang="0">
                  <a:pos x="94" y="186"/>
                </a:cxn>
                <a:cxn ang="0">
                  <a:pos x="94" y="181"/>
                </a:cxn>
                <a:cxn ang="0">
                  <a:pos x="96" y="173"/>
                </a:cxn>
                <a:cxn ang="0">
                  <a:pos x="96" y="167"/>
                </a:cxn>
                <a:cxn ang="0">
                  <a:pos x="96" y="162"/>
                </a:cxn>
                <a:cxn ang="0">
                  <a:pos x="96" y="156"/>
                </a:cxn>
                <a:cxn ang="0">
                  <a:pos x="96" y="150"/>
                </a:cxn>
                <a:cxn ang="0">
                  <a:pos x="96" y="145"/>
                </a:cxn>
                <a:cxn ang="0">
                  <a:pos x="96" y="137"/>
                </a:cxn>
                <a:cxn ang="0">
                  <a:pos x="96" y="131"/>
                </a:cxn>
                <a:cxn ang="0">
                  <a:pos x="97" y="124"/>
                </a:cxn>
                <a:cxn ang="0">
                  <a:pos x="96" y="116"/>
                </a:cxn>
                <a:cxn ang="0">
                  <a:pos x="96" y="108"/>
                </a:cxn>
                <a:cxn ang="0">
                  <a:pos x="94" y="101"/>
                </a:cxn>
                <a:cxn ang="0">
                  <a:pos x="94" y="95"/>
                </a:cxn>
                <a:cxn ang="0">
                  <a:pos x="94" y="86"/>
                </a:cxn>
                <a:cxn ang="0">
                  <a:pos x="92" y="78"/>
                </a:cxn>
                <a:cxn ang="0">
                  <a:pos x="92" y="70"/>
                </a:cxn>
                <a:cxn ang="0">
                  <a:pos x="90" y="63"/>
                </a:cxn>
                <a:cxn ang="0">
                  <a:pos x="88" y="53"/>
                </a:cxn>
                <a:cxn ang="0">
                  <a:pos x="86" y="46"/>
                </a:cxn>
                <a:cxn ang="0">
                  <a:pos x="82" y="36"/>
                </a:cxn>
                <a:cxn ang="0">
                  <a:pos x="80" y="29"/>
                </a:cxn>
                <a:cxn ang="0">
                  <a:pos x="78" y="21"/>
                </a:cxn>
                <a:cxn ang="0">
                  <a:pos x="75" y="13"/>
                </a:cxn>
                <a:cxn ang="0">
                  <a:pos x="71" y="6"/>
                </a:cxn>
                <a:cxn ang="0">
                  <a:pos x="69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97" h="203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8" y="49"/>
                  </a:lnTo>
                  <a:lnTo>
                    <a:pt x="8" y="53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2" y="70"/>
                  </a:lnTo>
                  <a:lnTo>
                    <a:pt x="12" y="76"/>
                  </a:lnTo>
                  <a:lnTo>
                    <a:pt x="14" y="82"/>
                  </a:lnTo>
                  <a:lnTo>
                    <a:pt x="14" y="89"/>
                  </a:lnTo>
                  <a:lnTo>
                    <a:pt x="16" y="95"/>
                  </a:lnTo>
                  <a:lnTo>
                    <a:pt x="16" y="103"/>
                  </a:lnTo>
                  <a:lnTo>
                    <a:pt x="16" y="110"/>
                  </a:lnTo>
                  <a:lnTo>
                    <a:pt x="18" y="120"/>
                  </a:lnTo>
                  <a:lnTo>
                    <a:pt x="18" y="127"/>
                  </a:lnTo>
                  <a:lnTo>
                    <a:pt x="18" y="137"/>
                  </a:lnTo>
                  <a:lnTo>
                    <a:pt x="18" y="145"/>
                  </a:lnTo>
                  <a:lnTo>
                    <a:pt x="18" y="154"/>
                  </a:lnTo>
                  <a:lnTo>
                    <a:pt x="18" y="164"/>
                  </a:lnTo>
                  <a:lnTo>
                    <a:pt x="18" y="173"/>
                  </a:lnTo>
                  <a:lnTo>
                    <a:pt x="18" y="183"/>
                  </a:lnTo>
                  <a:lnTo>
                    <a:pt x="16" y="188"/>
                  </a:lnTo>
                  <a:lnTo>
                    <a:pt x="16" y="192"/>
                  </a:lnTo>
                  <a:lnTo>
                    <a:pt x="16" y="198"/>
                  </a:lnTo>
                  <a:lnTo>
                    <a:pt x="16" y="203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86"/>
                  </a:lnTo>
                  <a:lnTo>
                    <a:pt x="94" y="181"/>
                  </a:lnTo>
                  <a:lnTo>
                    <a:pt x="96" y="173"/>
                  </a:lnTo>
                  <a:lnTo>
                    <a:pt x="96" y="167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96" y="150"/>
                  </a:lnTo>
                  <a:lnTo>
                    <a:pt x="96" y="145"/>
                  </a:lnTo>
                  <a:lnTo>
                    <a:pt x="96" y="137"/>
                  </a:lnTo>
                  <a:lnTo>
                    <a:pt x="96" y="131"/>
                  </a:lnTo>
                  <a:lnTo>
                    <a:pt x="97" y="124"/>
                  </a:lnTo>
                  <a:lnTo>
                    <a:pt x="96" y="116"/>
                  </a:lnTo>
                  <a:lnTo>
                    <a:pt x="96" y="108"/>
                  </a:lnTo>
                  <a:lnTo>
                    <a:pt x="94" y="101"/>
                  </a:lnTo>
                  <a:lnTo>
                    <a:pt x="94" y="95"/>
                  </a:lnTo>
                  <a:lnTo>
                    <a:pt x="94" y="86"/>
                  </a:lnTo>
                  <a:lnTo>
                    <a:pt x="92" y="78"/>
                  </a:lnTo>
                  <a:lnTo>
                    <a:pt x="92" y="70"/>
                  </a:lnTo>
                  <a:lnTo>
                    <a:pt x="90" y="63"/>
                  </a:lnTo>
                  <a:lnTo>
                    <a:pt x="88" y="53"/>
                  </a:lnTo>
                  <a:lnTo>
                    <a:pt x="86" y="46"/>
                  </a:lnTo>
                  <a:lnTo>
                    <a:pt x="82" y="36"/>
                  </a:lnTo>
                  <a:lnTo>
                    <a:pt x="80" y="29"/>
                  </a:lnTo>
                  <a:lnTo>
                    <a:pt x="78" y="21"/>
                  </a:lnTo>
                  <a:lnTo>
                    <a:pt x="75" y="13"/>
                  </a:lnTo>
                  <a:lnTo>
                    <a:pt x="71" y="6"/>
                  </a:lnTo>
                  <a:lnTo>
                    <a:pt x="69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3" name="Freeform 67"/>
            <p:cNvSpPr>
              <a:spLocks/>
            </p:cNvSpPr>
            <p:nvPr/>
          </p:nvSpPr>
          <p:spPr bwMode="auto">
            <a:xfrm>
              <a:off x="4180" y="2136"/>
              <a:ext cx="137" cy="299"/>
            </a:xfrm>
            <a:custGeom>
              <a:avLst/>
              <a:gdLst/>
              <a:ahLst/>
              <a:cxnLst>
                <a:cxn ang="0">
                  <a:pos x="232" y="354"/>
                </a:cxn>
                <a:cxn ang="0">
                  <a:pos x="221" y="382"/>
                </a:cxn>
                <a:cxn ang="0">
                  <a:pos x="211" y="411"/>
                </a:cxn>
                <a:cxn ang="0">
                  <a:pos x="200" y="437"/>
                </a:cxn>
                <a:cxn ang="0">
                  <a:pos x="187" y="462"/>
                </a:cxn>
                <a:cxn ang="0">
                  <a:pos x="173" y="485"/>
                </a:cxn>
                <a:cxn ang="0">
                  <a:pos x="162" y="508"/>
                </a:cxn>
                <a:cxn ang="0">
                  <a:pos x="139" y="540"/>
                </a:cxn>
                <a:cxn ang="0">
                  <a:pos x="113" y="568"/>
                </a:cxn>
                <a:cxn ang="0">
                  <a:pos x="88" y="589"/>
                </a:cxn>
                <a:cxn ang="0">
                  <a:pos x="63" y="597"/>
                </a:cxn>
                <a:cxn ang="0">
                  <a:pos x="42" y="595"/>
                </a:cxn>
                <a:cxn ang="0">
                  <a:pos x="25" y="578"/>
                </a:cxn>
                <a:cxn ang="0">
                  <a:pos x="12" y="553"/>
                </a:cxn>
                <a:cxn ang="0">
                  <a:pos x="4" y="523"/>
                </a:cxn>
                <a:cxn ang="0">
                  <a:pos x="2" y="502"/>
                </a:cxn>
                <a:cxn ang="0">
                  <a:pos x="0" y="481"/>
                </a:cxn>
                <a:cxn ang="0">
                  <a:pos x="0" y="456"/>
                </a:cxn>
                <a:cxn ang="0">
                  <a:pos x="2" y="432"/>
                </a:cxn>
                <a:cxn ang="0">
                  <a:pos x="4" y="405"/>
                </a:cxn>
                <a:cxn ang="0">
                  <a:pos x="8" y="378"/>
                </a:cxn>
                <a:cxn ang="0">
                  <a:pos x="14" y="350"/>
                </a:cxn>
                <a:cxn ang="0">
                  <a:pos x="21" y="319"/>
                </a:cxn>
                <a:cxn ang="0">
                  <a:pos x="29" y="291"/>
                </a:cxn>
                <a:cxn ang="0">
                  <a:pos x="38" y="260"/>
                </a:cxn>
                <a:cxn ang="0">
                  <a:pos x="48" y="230"/>
                </a:cxn>
                <a:cxn ang="0">
                  <a:pos x="59" y="202"/>
                </a:cxn>
                <a:cxn ang="0">
                  <a:pos x="69" y="175"/>
                </a:cxn>
                <a:cxn ang="0">
                  <a:pos x="82" y="150"/>
                </a:cxn>
                <a:cxn ang="0">
                  <a:pos x="94" y="126"/>
                </a:cxn>
                <a:cxn ang="0">
                  <a:pos x="107" y="103"/>
                </a:cxn>
                <a:cxn ang="0">
                  <a:pos x="122" y="78"/>
                </a:cxn>
                <a:cxn ang="0">
                  <a:pos x="149" y="42"/>
                </a:cxn>
                <a:cxn ang="0">
                  <a:pos x="173" y="19"/>
                </a:cxn>
                <a:cxn ang="0">
                  <a:pos x="200" y="4"/>
                </a:cxn>
                <a:cxn ang="0">
                  <a:pos x="223" y="0"/>
                </a:cxn>
                <a:cxn ang="0">
                  <a:pos x="251" y="19"/>
                </a:cxn>
                <a:cxn ang="0">
                  <a:pos x="263" y="46"/>
                </a:cxn>
                <a:cxn ang="0">
                  <a:pos x="270" y="78"/>
                </a:cxn>
                <a:cxn ang="0">
                  <a:pos x="272" y="106"/>
                </a:cxn>
                <a:cxn ang="0">
                  <a:pos x="272" y="127"/>
                </a:cxn>
                <a:cxn ang="0">
                  <a:pos x="272" y="152"/>
                </a:cxn>
                <a:cxn ang="0">
                  <a:pos x="270" y="179"/>
                </a:cxn>
                <a:cxn ang="0">
                  <a:pos x="267" y="205"/>
                </a:cxn>
                <a:cxn ang="0">
                  <a:pos x="263" y="234"/>
                </a:cxn>
                <a:cxn ang="0">
                  <a:pos x="257" y="262"/>
                </a:cxn>
                <a:cxn ang="0">
                  <a:pos x="249" y="293"/>
                </a:cxn>
                <a:cxn ang="0">
                  <a:pos x="242" y="323"/>
                </a:cxn>
              </a:cxnLst>
              <a:rect l="0" t="0" r="r" b="b"/>
              <a:pathLst>
                <a:path w="274" h="599">
                  <a:moveTo>
                    <a:pt x="240" y="331"/>
                  </a:moveTo>
                  <a:lnTo>
                    <a:pt x="238" y="338"/>
                  </a:lnTo>
                  <a:lnTo>
                    <a:pt x="234" y="346"/>
                  </a:lnTo>
                  <a:lnTo>
                    <a:pt x="232" y="354"/>
                  </a:lnTo>
                  <a:lnTo>
                    <a:pt x="230" y="361"/>
                  </a:lnTo>
                  <a:lnTo>
                    <a:pt x="227" y="367"/>
                  </a:lnTo>
                  <a:lnTo>
                    <a:pt x="225" y="375"/>
                  </a:lnTo>
                  <a:lnTo>
                    <a:pt x="221" y="382"/>
                  </a:lnTo>
                  <a:lnTo>
                    <a:pt x="219" y="390"/>
                  </a:lnTo>
                  <a:lnTo>
                    <a:pt x="217" y="397"/>
                  </a:lnTo>
                  <a:lnTo>
                    <a:pt x="213" y="403"/>
                  </a:lnTo>
                  <a:lnTo>
                    <a:pt x="211" y="411"/>
                  </a:lnTo>
                  <a:lnTo>
                    <a:pt x="208" y="416"/>
                  </a:lnTo>
                  <a:lnTo>
                    <a:pt x="206" y="424"/>
                  </a:lnTo>
                  <a:lnTo>
                    <a:pt x="202" y="430"/>
                  </a:lnTo>
                  <a:lnTo>
                    <a:pt x="200" y="437"/>
                  </a:lnTo>
                  <a:lnTo>
                    <a:pt x="196" y="445"/>
                  </a:lnTo>
                  <a:lnTo>
                    <a:pt x="192" y="451"/>
                  </a:lnTo>
                  <a:lnTo>
                    <a:pt x="191" y="456"/>
                  </a:lnTo>
                  <a:lnTo>
                    <a:pt x="187" y="462"/>
                  </a:lnTo>
                  <a:lnTo>
                    <a:pt x="183" y="468"/>
                  </a:lnTo>
                  <a:lnTo>
                    <a:pt x="179" y="473"/>
                  </a:lnTo>
                  <a:lnTo>
                    <a:pt x="177" y="479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68" y="496"/>
                  </a:lnTo>
                  <a:lnTo>
                    <a:pt x="164" y="502"/>
                  </a:lnTo>
                  <a:lnTo>
                    <a:pt x="162" y="508"/>
                  </a:lnTo>
                  <a:lnTo>
                    <a:pt x="158" y="513"/>
                  </a:lnTo>
                  <a:lnTo>
                    <a:pt x="153" y="523"/>
                  </a:lnTo>
                  <a:lnTo>
                    <a:pt x="147" y="532"/>
                  </a:lnTo>
                  <a:lnTo>
                    <a:pt x="139" y="540"/>
                  </a:lnTo>
                  <a:lnTo>
                    <a:pt x="134" y="548"/>
                  </a:lnTo>
                  <a:lnTo>
                    <a:pt x="126" y="555"/>
                  </a:lnTo>
                  <a:lnTo>
                    <a:pt x="120" y="563"/>
                  </a:lnTo>
                  <a:lnTo>
                    <a:pt x="113" y="568"/>
                  </a:lnTo>
                  <a:lnTo>
                    <a:pt x="107" y="576"/>
                  </a:lnTo>
                  <a:lnTo>
                    <a:pt x="99" y="580"/>
                  </a:lnTo>
                  <a:lnTo>
                    <a:pt x="94" y="586"/>
                  </a:lnTo>
                  <a:lnTo>
                    <a:pt x="88" y="589"/>
                  </a:lnTo>
                  <a:lnTo>
                    <a:pt x="82" y="593"/>
                  </a:lnTo>
                  <a:lnTo>
                    <a:pt x="75" y="595"/>
                  </a:lnTo>
                  <a:lnTo>
                    <a:pt x="69" y="597"/>
                  </a:lnTo>
                  <a:lnTo>
                    <a:pt x="63" y="597"/>
                  </a:lnTo>
                  <a:lnTo>
                    <a:pt x="59" y="599"/>
                  </a:lnTo>
                  <a:lnTo>
                    <a:pt x="54" y="597"/>
                  </a:lnTo>
                  <a:lnTo>
                    <a:pt x="48" y="597"/>
                  </a:lnTo>
                  <a:lnTo>
                    <a:pt x="42" y="595"/>
                  </a:lnTo>
                  <a:lnTo>
                    <a:pt x="37" y="591"/>
                  </a:lnTo>
                  <a:lnTo>
                    <a:pt x="33" y="587"/>
                  </a:lnTo>
                  <a:lnTo>
                    <a:pt x="29" y="584"/>
                  </a:lnTo>
                  <a:lnTo>
                    <a:pt x="25" y="578"/>
                  </a:lnTo>
                  <a:lnTo>
                    <a:pt x="21" y="574"/>
                  </a:lnTo>
                  <a:lnTo>
                    <a:pt x="18" y="567"/>
                  </a:lnTo>
                  <a:lnTo>
                    <a:pt x="16" y="561"/>
                  </a:lnTo>
                  <a:lnTo>
                    <a:pt x="12" y="553"/>
                  </a:lnTo>
                  <a:lnTo>
                    <a:pt x="8" y="546"/>
                  </a:lnTo>
                  <a:lnTo>
                    <a:pt x="6" y="536"/>
                  </a:lnTo>
                  <a:lnTo>
                    <a:pt x="6" y="529"/>
                  </a:lnTo>
                  <a:lnTo>
                    <a:pt x="4" y="523"/>
                  </a:lnTo>
                  <a:lnTo>
                    <a:pt x="2" y="519"/>
                  </a:lnTo>
                  <a:lnTo>
                    <a:pt x="2" y="513"/>
                  </a:lnTo>
                  <a:lnTo>
                    <a:pt x="2" y="508"/>
                  </a:lnTo>
                  <a:lnTo>
                    <a:pt x="2" y="502"/>
                  </a:lnTo>
                  <a:lnTo>
                    <a:pt x="2" y="498"/>
                  </a:lnTo>
                  <a:lnTo>
                    <a:pt x="2" y="492"/>
                  </a:lnTo>
                  <a:lnTo>
                    <a:pt x="2" y="487"/>
                  </a:lnTo>
                  <a:lnTo>
                    <a:pt x="0" y="481"/>
                  </a:lnTo>
                  <a:lnTo>
                    <a:pt x="0" y="475"/>
                  </a:lnTo>
                  <a:lnTo>
                    <a:pt x="0" y="470"/>
                  </a:lnTo>
                  <a:lnTo>
                    <a:pt x="0" y="464"/>
                  </a:lnTo>
                  <a:lnTo>
                    <a:pt x="0" y="456"/>
                  </a:lnTo>
                  <a:lnTo>
                    <a:pt x="0" y="451"/>
                  </a:lnTo>
                  <a:lnTo>
                    <a:pt x="0" y="445"/>
                  </a:lnTo>
                  <a:lnTo>
                    <a:pt x="2" y="439"/>
                  </a:lnTo>
                  <a:lnTo>
                    <a:pt x="2" y="432"/>
                  </a:lnTo>
                  <a:lnTo>
                    <a:pt x="2" y="426"/>
                  </a:lnTo>
                  <a:lnTo>
                    <a:pt x="4" y="418"/>
                  </a:lnTo>
                  <a:lnTo>
                    <a:pt x="4" y="413"/>
                  </a:lnTo>
                  <a:lnTo>
                    <a:pt x="4" y="405"/>
                  </a:lnTo>
                  <a:lnTo>
                    <a:pt x="6" y="399"/>
                  </a:lnTo>
                  <a:lnTo>
                    <a:pt x="6" y="392"/>
                  </a:lnTo>
                  <a:lnTo>
                    <a:pt x="8" y="386"/>
                  </a:lnTo>
                  <a:lnTo>
                    <a:pt x="8" y="378"/>
                  </a:lnTo>
                  <a:lnTo>
                    <a:pt x="10" y="371"/>
                  </a:lnTo>
                  <a:lnTo>
                    <a:pt x="12" y="363"/>
                  </a:lnTo>
                  <a:lnTo>
                    <a:pt x="14" y="357"/>
                  </a:lnTo>
                  <a:lnTo>
                    <a:pt x="14" y="350"/>
                  </a:lnTo>
                  <a:lnTo>
                    <a:pt x="16" y="342"/>
                  </a:lnTo>
                  <a:lnTo>
                    <a:pt x="18" y="335"/>
                  </a:lnTo>
                  <a:lnTo>
                    <a:pt x="19" y="329"/>
                  </a:lnTo>
                  <a:lnTo>
                    <a:pt x="21" y="319"/>
                  </a:lnTo>
                  <a:lnTo>
                    <a:pt x="23" y="314"/>
                  </a:lnTo>
                  <a:lnTo>
                    <a:pt x="25" y="306"/>
                  </a:lnTo>
                  <a:lnTo>
                    <a:pt x="27" y="299"/>
                  </a:lnTo>
                  <a:lnTo>
                    <a:pt x="29" y="291"/>
                  </a:lnTo>
                  <a:lnTo>
                    <a:pt x="31" y="283"/>
                  </a:lnTo>
                  <a:lnTo>
                    <a:pt x="35" y="276"/>
                  </a:lnTo>
                  <a:lnTo>
                    <a:pt x="37" y="270"/>
                  </a:lnTo>
                  <a:lnTo>
                    <a:pt x="38" y="260"/>
                  </a:lnTo>
                  <a:lnTo>
                    <a:pt x="40" y="253"/>
                  </a:lnTo>
                  <a:lnTo>
                    <a:pt x="42" y="245"/>
                  </a:lnTo>
                  <a:lnTo>
                    <a:pt x="46" y="238"/>
                  </a:lnTo>
                  <a:lnTo>
                    <a:pt x="48" y="230"/>
                  </a:lnTo>
                  <a:lnTo>
                    <a:pt x="52" y="224"/>
                  </a:lnTo>
                  <a:lnTo>
                    <a:pt x="54" y="217"/>
                  </a:lnTo>
                  <a:lnTo>
                    <a:pt x="56" y="209"/>
                  </a:lnTo>
                  <a:lnTo>
                    <a:pt x="59" y="202"/>
                  </a:lnTo>
                  <a:lnTo>
                    <a:pt x="61" y="196"/>
                  </a:lnTo>
                  <a:lnTo>
                    <a:pt x="63" y="188"/>
                  </a:lnTo>
                  <a:lnTo>
                    <a:pt x="67" y="183"/>
                  </a:lnTo>
                  <a:lnTo>
                    <a:pt x="69" y="175"/>
                  </a:lnTo>
                  <a:lnTo>
                    <a:pt x="73" y="169"/>
                  </a:lnTo>
                  <a:lnTo>
                    <a:pt x="75" y="162"/>
                  </a:lnTo>
                  <a:lnTo>
                    <a:pt x="78" y="156"/>
                  </a:lnTo>
                  <a:lnTo>
                    <a:pt x="82" y="150"/>
                  </a:lnTo>
                  <a:lnTo>
                    <a:pt x="84" y="143"/>
                  </a:lnTo>
                  <a:lnTo>
                    <a:pt x="88" y="137"/>
                  </a:lnTo>
                  <a:lnTo>
                    <a:pt x="90" y="131"/>
                  </a:lnTo>
                  <a:lnTo>
                    <a:pt x="94" y="126"/>
                  </a:lnTo>
                  <a:lnTo>
                    <a:pt x="97" y="120"/>
                  </a:lnTo>
                  <a:lnTo>
                    <a:pt x="99" y="114"/>
                  </a:lnTo>
                  <a:lnTo>
                    <a:pt x="103" y="108"/>
                  </a:lnTo>
                  <a:lnTo>
                    <a:pt x="107" y="103"/>
                  </a:lnTo>
                  <a:lnTo>
                    <a:pt x="109" y="97"/>
                  </a:lnTo>
                  <a:lnTo>
                    <a:pt x="113" y="91"/>
                  </a:lnTo>
                  <a:lnTo>
                    <a:pt x="116" y="86"/>
                  </a:lnTo>
                  <a:lnTo>
                    <a:pt x="122" y="78"/>
                  </a:lnTo>
                  <a:lnTo>
                    <a:pt x="130" y="68"/>
                  </a:lnTo>
                  <a:lnTo>
                    <a:pt x="135" y="59"/>
                  </a:lnTo>
                  <a:lnTo>
                    <a:pt x="143" y="51"/>
                  </a:lnTo>
                  <a:lnTo>
                    <a:pt x="149" y="42"/>
                  </a:lnTo>
                  <a:lnTo>
                    <a:pt x="156" y="36"/>
                  </a:lnTo>
                  <a:lnTo>
                    <a:pt x="162" y="29"/>
                  </a:lnTo>
                  <a:lnTo>
                    <a:pt x="168" y="25"/>
                  </a:lnTo>
                  <a:lnTo>
                    <a:pt x="173" y="19"/>
                  </a:lnTo>
                  <a:lnTo>
                    <a:pt x="181" y="15"/>
                  </a:lnTo>
                  <a:lnTo>
                    <a:pt x="187" y="10"/>
                  </a:lnTo>
                  <a:lnTo>
                    <a:pt x="194" y="8"/>
                  </a:lnTo>
                  <a:lnTo>
                    <a:pt x="200" y="4"/>
                  </a:lnTo>
                  <a:lnTo>
                    <a:pt x="206" y="2"/>
                  </a:lnTo>
                  <a:lnTo>
                    <a:pt x="211" y="0"/>
                  </a:lnTo>
                  <a:lnTo>
                    <a:pt x="217" y="0"/>
                  </a:lnTo>
                  <a:lnTo>
                    <a:pt x="223" y="0"/>
                  </a:lnTo>
                  <a:lnTo>
                    <a:pt x="229" y="4"/>
                  </a:lnTo>
                  <a:lnTo>
                    <a:pt x="238" y="8"/>
                  </a:lnTo>
                  <a:lnTo>
                    <a:pt x="248" y="15"/>
                  </a:lnTo>
                  <a:lnTo>
                    <a:pt x="251" y="19"/>
                  </a:lnTo>
                  <a:lnTo>
                    <a:pt x="255" y="25"/>
                  </a:lnTo>
                  <a:lnTo>
                    <a:pt x="257" y="30"/>
                  </a:lnTo>
                  <a:lnTo>
                    <a:pt x="261" y="38"/>
                  </a:lnTo>
                  <a:lnTo>
                    <a:pt x="263" y="46"/>
                  </a:lnTo>
                  <a:lnTo>
                    <a:pt x="267" y="53"/>
                  </a:lnTo>
                  <a:lnTo>
                    <a:pt x="267" y="61"/>
                  </a:lnTo>
                  <a:lnTo>
                    <a:pt x="268" y="70"/>
                  </a:lnTo>
                  <a:lnTo>
                    <a:pt x="270" y="78"/>
                  </a:lnTo>
                  <a:lnTo>
                    <a:pt x="272" y="89"/>
                  </a:lnTo>
                  <a:lnTo>
                    <a:pt x="272" y="95"/>
                  </a:lnTo>
                  <a:lnTo>
                    <a:pt x="272" y="101"/>
                  </a:lnTo>
                  <a:lnTo>
                    <a:pt x="272" y="106"/>
                  </a:lnTo>
                  <a:lnTo>
                    <a:pt x="274" y="112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2" y="127"/>
                  </a:lnTo>
                  <a:lnTo>
                    <a:pt x="272" y="133"/>
                  </a:lnTo>
                  <a:lnTo>
                    <a:pt x="272" y="139"/>
                  </a:lnTo>
                  <a:lnTo>
                    <a:pt x="272" y="14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72" y="165"/>
                  </a:lnTo>
                  <a:lnTo>
                    <a:pt x="270" y="171"/>
                  </a:lnTo>
                  <a:lnTo>
                    <a:pt x="270" y="179"/>
                  </a:lnTo>
                  <a:lnTo>
                    <a:pt x="270" y="184"/>
                  </a:lnTo>
                  <a:lnTo>
                    <a:pt x="268" y="192"/>
                  </a:lnTo>
                  <a:lnTo>
                    <a:pt x="268" y="198"/>
                  </a:lnTo>
                  <a:lnTo>
                    <a:pt x="267" y="205"/>
                  </a:lnTo>
                  <a:lnTo>
                    <a:pt x="267" y="213"/>
                  </a:lnTo>
                  <a:lnTo>
                    <a:pt x="267" y="219"/>
                  </a:lnTo>
                  <a:lnTo>
                    <a:pt x="265" y="226"/>
                  </a:lnTo>
                  <a:lnTo>
                    <a:pt x="263" y="234"/>
                  </a:lnTo>
                  <a:lnTo>
                    <a:pt x="261" y="241"/>
                  </a:lnTo>
                  <a:lnTo>
                    <a:pt x="261" y="247"/>
                  </a:lnTo>
                  <a:lnTo>
                    <a:pt x="259" y="255"/>
                  </a:lnTo>
                  <a:lnTo>
                    <a:pt x="257" y="262"/>
                  </a:lnTo>
                  <a:lnTo>
                    <a:pt x="257" y="270"/>
                  </a:lnTo>
                  <a:lnTo>
                    <a:pt x="253" y="278"/>
                  </a:lnTo>
                  <a:lnTo>
                    <a:pt x="251" y="285"/>
                  </a:lnTo>
                  <a:lnTo>
                    <a:pt x="249" y="293"/>
                  </a:lnTo>
                  <a:lnTo>
                    <a:pt x="248" y="300"/>
                  </a:lnTo>
                  <a:lnTo>
                    <a:pt x="246" y="308"/>
                  </a:lnTo>
                  <a:lnTo>
                    <a:pt x="244" y="316"/>
                  </a:lnTo>
                  <a:lnTo>
                    <a:pt x="242" y="323"/>
                  </a:lnTo>
                  <a:lnTo>
                    <a:pt x="240" y="331"/>
                  </a:lnTo>
                  <a:lnTo>
                    <a:pt x="240" y="3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4" name="Freeform 68"/>
            <p:cNvSpPr>
              <a:spLocks/>
            </p:cNvSpPr>
            <p:nvPr/>
          </p:nvSpPr>
          <p:spPr bwMode="auto">
            <a:xfrm>
              <a:off x="4213" y="2199"/>
              <a:ext cx="63" cy="175"/>
            </a:xfrm>
            <a:custGeom>
              <a:avLst/>
              <a:gdLst/>
              <a:ahLst/>
              <a:cxnLst>
                <a:cxn ang="0">
                  <a:pos x="97" y="193"/>
                </a:cxn>
                <a:cxn ang="0">
                  <a:pos x="91" y="211"/>
                </a:cxn>
                <a:cxn ang="0">
                  <a:pos x="84" y="226"/>
                </a:cxn>
                <a:cxn ang="0">
                  <a:pos x="78" y="243"/>
                </a:cxn>
                <a:cxn ang="0">
                  <a:pos x="72" y="258"/>
                </a:cxn>
                <a:cxn ang="0">
                  <a:pos x="67" y="271"/>
                </a:cxn>
                <a:cxn ang="0">
                  <a:pos x="61" y="287"/>
                </a:cxn>
                <a:cxn ang="0">
                  <a:pos x="55" y="298"/>
                </a:cxn>
                <a:cxn ang="0">
                  <a:pos x="49" y="309"/>
                </a:cxn>
                <a:cxn ang="0">
                  <a:pos x="44" y="319"/>
                </a:cxn>
                <a:cxn ang="0">
                  <a:pos x="34" y="332"/>
                </a:cxn>
                <a:cxn ang="0">
                  <a:pos x="25" y="344"/>
                </a:cxn>
                <a:cxn ang="0">
                  <a:pos x="15" y="347"/>
                </a:cxn>
                <a:cxn ang="0">
                  <a:pos x="8" y="346"/>
                </a:cxn>
                <a:cxn ang="0">
                  <a:pos x="4" y="336"/>
                </a:cxn>
                <a:cxn ang="0">
                  <a:pos x="2" y="327"/>
                </a:cxn>
                <a:cxn ang="0">
                  <a:pos x="0" y="317"/>
                </a:cxn>
                <a:cxn ang="0">
                  <a:pos x="0" y="306"/>
                </a:cxn>
                <a:cxn ang="0">
                  <a:pos x="2" y="294"/>
                </a:cxn>
                <a:cxn ang="0">
                  <a:pos x="4" y="283"/>
                </a:cxn>
                <a:cxn ang="0">
                  <a:pos x="4" y="269"/>
                </a:cxn>
                <a:cxn ang="0">
                  <a:pos x="6" y="254"/>
                </a:cxn>
                <a:cxn ang="0">
                  <a:pos x="10" y="239"/>
                </a:cxn>
                <a:cxn ang="0">
                  <a:pos x="13" y="224"/>
                </a:cxn>
                <a:cxn ang="0">
                  <a:pos x="17" y="207"/>
                </a:cxn>
                <a:cxn ang="0">
                  <a:pos x="23" y="190"/>
                </a:cxn>
                <a:cxn ang="0">
                  <a:pos x="29" y="173"/>
                </a:cxn>
                <a:cxn ang="0">
                  <a:pos x="34" y="155"/>
                </a:cxn>
                <a:cxn ang="0">
                  <a:pos x="40" y="136"/>
                </a:cxn>
                <a:cxn ang="0">
                  <a:pos x="46" y="119"/>
                </a:cxn>
                <a:cxn ang="0">
                  <a:pos x="51" y="104"/>
                </a:cxn>
                <a:cxn ang="0">
                  <a:pos x="57" y="87"/>
                </a:cxn>
                <a:cxn ang="0">
                  <a:pos x="63" y="74"/>
                </a:cxn>
                <a:cxn ang="0">
                  <a:pos x="69" y="60"/>
                </a:cxn>
                <a:cxn ang="0">
                  <a:pos x="74" y="49"/>
                </a:cxn>
                <a:cxn ang="0">
                  <a:pos x="82" y="38"/>
                </a:cxn>
                <a:cxn ang="0">
                  <a:pos x="88" y="28"/>
                </a:cxn>
                <a:cxn ang="0">
                  <a:pos x="95" y="15"/>
                </a:cxn>
                <a:cxn ang="0">
                  <a:pos x="107" y="3"/>
                </a:cxn>
                <a:cxn ang="0">
                  <a:pos x="114" y="0"/>
                </a:cxn>
                <a:cxn ang="0">
                  <a:pos x="122" y="1"/>
                </a:cxn>
                <a:cxn ang="0">
                  <a:pos x="126" y="11"/>
                </a:cxn>
                <a:cxn ang="0">
                  <a:pos x="127" y="26"/>
                </a:cxn>
                <a:cxn ang="0">
                  <a:pos x="127" y="41"/>
                </a:cxn>
                <a:cxn ang="0">
                  <a:pos x="127" y="53"/>
                </a:cxn>
                <a:cxn ang="0">
                  <a:pos x="126" y="64"/>
                </a:cxn>
                <a:cxn ang="0">
                  <a:pos x="124" y="77"/>
                </a:cxn>
                <a:cxn ang="0">
                  <a:pos x="122" y="91"/>
                </a:cxn>
                <a:cxn ang="0">
                  <a:pos x="118" y="108"/>
                </a:cxn>
                <a:cxn ang="0">
                  <a:pos x="114" y="123"/>
                </a:cxn>
                <a:cxn ang="0">
                  <a:pos x="110" y="140"/>
                </a:cxn>
                <a:cxn ang="0">
                  <a:pos x="107" y="157"/>
                </a:cxn>
                <a:cxn ang="0">
                  <a:pos x="101" y="174"/>
                </a:cxn>
                <a:cxn ang="0">
                  <a:pos x="99" y="184"/>
                </a:cxn>
              </a:cxnLst>
              <a:rect l="0" t="0" r="r" b="b"/>
              <a:pathLst>
                <a:path w="127" h="349">
                  <a:moveTo>
                    <a:pt x="99" y="184"/>
                  </a:moveTo>
                  <a:lnTo>
                    <a:pt x="97" y="193"/>
                  </a:lnTo>
                  <a:lnTo>
                    <a:pt x="93" y="201"/>
                  </a:lnTo>
                  <a:lnTo>
                    <a:pt x="91" y="211"/>
                  </a:lnTo>
                  <a:lnTo>
                    <a:pt x="88" y="218"/>
                  </a:lnTo>
                  <a:lnTo>
                    <a:pt x="84" y="226"/>
                  </a:lnTo>
                  <a:lnTo>
                    <a:pt x="82" y="235"/>
                  </a:lnTo>
                  <a:lnTo>
                    <a:pt x="78" y="243"/>
                  </a:lnTo>
                  <a:lnTo>
                    <a:pt x="76" y="252"/>
                  </a:lnTo>
                  <a:lnTo>
                    <a:pt x="72" y="258"/>
                  </a:lnTo>
                  <a:lnTo>
                    <a:pt x="69" y="266"/>
                  </a:lnTo>
                  <a:lnTo>
                    <a:pt x="67" y="271"/>
                  </a:lnTo>
                  <a:lnTo>
                    <a:pt x="63" y="279"/>
                  </a:lnTo>
                  <a:lnTo>
                    <a:pt x="61" y="287"/>
                  </a:lnTo>
                  <a:lnTo>
                    <a:pt x="57" y="292"/>
                  </a:lnTo>
                  <a:lnTo>
                    <a:pt x="55" y="298"/>
                  </a:lnTo>
                  <a:lnTo>
                    <a:pt x="51" y="304"/>
                  </a:lnTo>
                  <a:lnTo>
                    <a:pt x="49" y="309"/>
                  </a:lnTo>
                  <a:lnTo>
                    <a:pt x="46" y="315"/>
                  </a:lnTo>
                  <a:lnTo>
                    <a:pt x="44" y="319"/>
                  </a:lnTo>
                  <a:lnTo>
                    <a:pt x="40" y="325"/>
                  </a:lnTo>
                  <a:lnTo>
                    <a:pt x="34" y="332"/>
                  </a:lnTo>
                  <a:lnTo>
                    <a:pt x="30" y="338"/>
                  </a:lnTo>
                  <a:lnTo>
                    <a:pt x="25" y="344"/>
                  </a:lnTo>
                  <a:lnTo>
                    <a:pt x="21" y="346"/>
                  </a:lnTo>
                  <a:lnTo>
                    <a:pt x="15" y="347"/>
                  </a:lnTo>
                  <a:lnTo>
                    <a:pt x="13" y="349"/>
                  </a:lnTo>
                  <a:lnTo>
                    <a:pt x="8" y="346"/>
                  </a:lnTo>
                  <a:lnTo>
                    <a:pt x="6" y="342"/>
                  </a:lnTo>
                  <a:lnTo>
                    <a:pt x="4" y="336"/>
                  </a:lnTo>
                  <a:lnTo>
                    <a:pt x="4" y="330"/>
                  </a:lnTo>
                  <a:lnTo>
                    <a:pt x="2" y="327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0" y="311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4" y="283"/>
                  </a:lnTo>
                  <a:lnTo>
                    <a:pt x="4" y="277"/>
                  </a:lnTo>
                  <a:lnTo>
                    <a:pt x="4" y="269"/>
                  </a:lnTo>
                  <a:lnTo>
                    <a:pt x="6" y="262"/>
                  </a:lnTo>
                  <a:lnTo>
                    <a:pt x="6" y="254"/>
                  </a:lnTo>
                  <a:lnTo>
                    <a:pt x="8" y="247"/>
                  </a:lnTo>
                  <a:lnTo>
                    <a:pt x="10" y="239"/>
                  </a:lnTo>
                  <a:lnTo>
                    <a:pt x="13" y="231"/>
                  </a:lnTo>
                  <a:lnTo>
                    <a:pt x="13" y="224"/>
                  </a:lnTo>
                  <a:lnTo>
                    <a:pt x="15" y="214"/>
                  </a:lnTo>
                  <a:lnTo>
                    <a:pt x="17" y="207"/>
                  </a:lnTo>
                  <a:lnTo>
                    <a:pt x="21" y="199"/>
                  </a:lnTo>
                  <a:lnTo>
                    <a:pt x="23" y="190"/>
                  </a:lnTo>
                  <a:lnTo>
                    <a:pt x="27" y="180"/>
                  </a:lnTo>
                  <a:lnTo>
                    <a:pt x="29" y="173"/>
                  </a:lnTo>
                  <a:lnTo>
                    <a:pt x="32" y="165"/>
                  </a:lnTo>
                  <a:lnTo>
                    <a:pt x="34" y="155"/>
                  </a:lnTo>
                  <a:lnTo>
                    <a:pt x="36" y="146"/>
                  </a:lnTo>
                  <a:lnTo>
                    <a:pt x="40" y="136"/>
                  </a:lnTo>
                  <a:lnTo>
                    <a:pt x="42" y="129"/>
                  </a:lnTo>
                  <a:lnTo>
                    <a:pt x="46" y="119"/>
                  </a:lnTo>
                  <a:lnTo>
                    <a:pt x="48" y="112"/>
                  </a:lnTo>
                  <a:lnTo>
                    <a:pt x="51" y="104"/>
                  </a:lnTo>
                  <a:lnTo>
                    <a:pt x="55" y="96"/>
                  </a:lnTo>
                  <a:lnTo>
                    <a:pt x="57" y="87"/>
                  </a:lnTo>
                  <a:lnTo>
                    <a:pt x="61" y="81"/>
                  </a:lnTo>
                  <a:lnTo>
                    <a:pt x="63" y="74"/>
                  </a:lnTo>
                  <a:lnTo>
                    <a:pt x="67" y="68"/>
                  </a:lnTo>
                  <a:lnTo>
                    <a:pt x="69" y="60"/>
                  </a:lnTo>
                  <a:lnTo>
                    <a:pt x="72" y="55"/>
                  </a:lnTo>
                  <a:lnTo>
                    <a:pt x="74" y="49"/>
                  </a:lnTo>
                  <a:lnTo>
                    <a:pt x="78" y="43"/>
                  </a:lnTo>
                  <a:lnTo>
                    <a:pt x="82" y="38"/>
                  </a:lnTo>
                  <a:lnTo>
                    <a:pt x="84" y="32"/>
                  </a:lnTo>
                  <a:lnTo>
                    <a:pt x="88" y="28"/>
                  </a:lnTo>
                  <a:lnTo>
                    <a:pt x="89" y="24"/>
                  </a:lnTo>
                  <a:lnTo>
                    <a:pt x="95" y="15"/>
                  </a:lnTo>
                  <a:lnTo>
                    <a:pt x="101" y="9"/>
                  </a:lnTo>
                  <a:lnTo>
                    <a:pt x="107" y="3"/>
                  </a:lnTo>
                  <a:lnTo>
                    <a:pt x="110" y="1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2" y="1"/>
                  </a:lnTo>
                  <a:lnTo>
                    <a:pt x="124" y="5"/>
                  </a:lnTo>
                  <a:lnTo>
                    <a:pt x="126" y="11"/>
                  </a:lnTo>
                  <a:lnTo>
                    <a:pt x="127" y="19"/>
                  </a:lnTo>
                  <a:lnTo>
                    <a:pt x="127" y="26"/>
                  </a:lnTo>
                  <a:lnTo>
                    <a:pt x="127" y="36"/>
                  </a:lnTo>
                  <a:lnTo>
                    <a:pt x="127" y="41"/>
                  </a:lnTo>
                  <a:lnTo>
                    <a:pt x="127" y="47"/>
                  </a:lnTo>
                  <a:lnTo>
                    <a:pt x="127" y="53"/>
                  </a:lnTo>
                  <a:lnTo>
                    <a:pt x="127" y="58"/>
                  </a:lnTo>
                  <a:lnTo>
                    <a:pt x="126" y="64"/>
                  </a:lnTo>
                  <a:lnTo>
                    <a:pt x="126" y="70"/>
                  </a:lnTo>
                  <a:lnTo>
                    <a:pt x="124" y="77"/>
                  </a:lnTo>
                  <a:lnTo>
                    <a:pt x="124" y="85"/>
                  </a:lnTo>
                  <a:lnTo>
                    <a:pt x="122" y="91"/>
                  </a:lnTo>
                  <a:lnTo>
                    <a:pt x="120" y="98"/>
                  </a:lnTo>
                  <a:lnTo>
                    <a:pt x="118" y="108"/>
                  </a:lnTo>
                  <a:lnTo>
                    <a:pt x="118" y="115"/>
                  </a:lnTo>
                  <a:lnTo>
                    <a:pt x="114" y="123"/>
                  </a:lnTo>
                  <a:lnTo>
                    <a:pt x="112" y="133"/>
                  </a:lnTo>
                  <a:lnTo>
                    <a:pt x="110" y="140"/>
                  </a:lnTo>
                  <a:lnTo>
                    <a:pt x="108" y="150"/>
                  </a:lnTo>
                  <a:lnTo>
                    <a:pt x="107" y="157"/>
                  </a:lnTo>
                  <a:lnTo>
                    <a:pt x="105" y="167"/>
                  </a:lnTo>
                  <a:lnTo>
                    <a:pt x="101" y="174"/>
                  </a:lnTo>
                  <a:lnTo>
                    <a:pt x="99" y="184"/>
                  </a:lnTo>
                  <a:lnTo>
                    <a:pt x="99" y="184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5" name="Freeform 69"/>
            <p:cNvSpPr>
              <a:spLocks/>
            </p:cNvSpPr>
            <p:nvPr/>
          </p:nvSpPr>
          <p:spPr bwMode="auto">
            <a:xfrm>
              <a:off x="4207" y="2161"/>
              <a:ext cx="1093" cy="745"/>
            </a:xfrm>
            <a:custGeom>
              <a:avLst/>
              <a:gdLst/>
              <a:ahLst/>
              <a:cxnLst>
                <a:cxn ang="0">
                  <a:pos x="243" y="23"/>
                </a:cxn>
                <a:cxn ang="0">
                  <a:pos x="382" y="65"/>
                </a:cxn>
                <a:cxn ang="0">
                  <a:pos x="534" y="113"/>
                </a:cxn>
                <a:cxn ang="0">
                  <a:pos x="650" y="147"/>
                </a:cxn>
                <a:cxn ang="0">
                  <a:pos x="722" y="158"/>
                </a:cxn>
                <a:cxn ang="0">
                  <a:pos x="872" y="151"/>
                </a:cxn>
                <a:cxn ang="0">
                  <a:pos x="1091" y="139"/>
                </a:cxn>
                <a:cxn ang="0">
                  <a:pos x="1321" y="126"/>
                </a:cxn>
                <a:cxn ang="0">
                  <a:pos x="1503" y="116"/>
                </a:cxn>
                <a:cxn ang="0">
                  <a:pos x="1621" y="113"/>
                </a:cxn>
                <a:cxn ang="0">
                  <a:pos x="1756" y="107"/>
                </a:cxn>
                <a:cxn ang="0">
                  <a:pos x="1893" y="105"/>
                </a:cxn>
                <a:cxn ang="0">
                  <a:pos x="2009" y="115"/>
                </a:cxn>
                <a:cxn ang="0">
                  <a:pos x="2087" y="137"/>
                </a:cxn>
                <a:cxn ang="0">
                  <a:pos x="2154" y="257"/>
                </a:cxn>
                <a:cxn ang="0">
                  <a:pos x="2184" y="436"/>
                </a:cxn>
                <a:cxn ang="0">
                  <a:pos x="2175" y="653"/>
                </a:cxn>
                <a:cxn ang="0">
                  <a:pos x="2125" y="881"/>
                </a:cxn>
                <a:cxn ang="0">
                  <a:pos x="2041" y="1103"/>
                </a:cxn>
                <a:cxn ang="0">
                  <a:pos x="1937" y="1276"/>
                </a:cxn>
                <a:cxn ang="0">
                  <a:pos x="1844" y="1388"/>
                </a:cxn>
                <a:cxn ang="0">
                  <a:pos x="1758" y="1455"/>
                </a:cxn>
                <a:cxn ang="0">
                  <a:pos x="1682" y="1483"/>
                </a:cxn>
                <a:cxn ang="0">
                  <a:pos x="1602" y="1485"/>
                </a:cxn>
                <a:cxn ang="0">
                  <a:pos x="1420" y="1369"/>
                </a:cxn>
                <a:cxn ang="0">
                  <a:pos x="1133" y="1156"/>
                </a:cxn>
                <a:cxn ang="0">
                  <a:pos x="829" y="921"/>
                </a:cxn>
                <a:cxn ang="0">
                  <a:pos x="595" y="738"/>
                </a:cxn>
                <a:cxn ang="0">
                  <a:pos x="502" y="675"/>
                </a:cxn>
                <a:cxn ang="0">
                  <a:pos x="397" y="635"/>
                </a:cxn>
                <a:cxn ang="0">
                  <a:pos x="254" y="588"/>
                </a:cxn>
                <a:cxn ang="0">
                  <a:pos x="112" y="540"/>
                </a:cxn>
                <a:cxn ang="0">
                  <a:pos x="19" y="510"/>
                </a:cxn>
                <a:cxn ang="0">
                  <a:pos x="83" y="449"/>
                </a:cxn>
                <a:cxn ang="0">
                  <a:pos x="207" y="487"/>
                </a:cxn>
                <a:cxn ang="0">
                  <a:pos x="359" y="538"/>
                </a:cxn>
                <a:cxn ang="0">
                  <a:pos x="498" y="586"/>
                </a:cxn>
                <a:cxn ang="0">
                  <a:pos x="578" y="622"/>
                </a:cxn>
                <a:cxn ang="0">
                  <a:pos x="726" y="734"/>
                </a:cxn>
                <a:cxn ang="0">
                  <a:pos x="996" y="940"/>
                </a:cxn>
                <a:cxn ang="0">
                  <a:pos x="1292" y="1164"/>
                </a:cxn>
                <a:cxn ang="0">
                  <a:pos x="1530" y="1337"/>
                </a:cxn>
                <a:cxn ang="0">
                  <a:pos x="1633" y="1396"/>
                </a:cxn>
                <a:cxn ang="0">
                  <a:pos x="1711" y="1367"/>
                </a:cxn>
                <a:cxn ang="0">
                  <a:pos x="1794" y="1297"/>
                </a:cxn>
                <a:cxn ang="0">
                  <a:pos x="1887" y="1183"/>
                </a:cxn>
                <a:cxn ang="0">
                  <a:pos x="1977" y="1014"/>
                </a:cxn>
                <a:cxn ang="0">
                  <a:pos x="2047" y="805"/>
                </a:cxn>
                <a:cxn ang="0">
                  <a:pos x="2083" y="607"/>
                </a:cxn>
                <a:cxn ang="0">
                  <a:pos x="2087" y="436"/>
                </a:cxn>
                <a:cxn ang="0">
                  <a:pos x="2064" y="303"/>
                </a:cxn>
                <a:cxn ang="0">
                  <a:pos x="2019" y="219"/>
                </a:cxn>
                <a:cxn ang="0">
                  <a:pos x="1848" y="198"/>
                </a:cxn>
                <a:cxn ang="0">
                  <a:pos x="1519" y="204"/>
                </a:cxn>
                <a:cxn ang="0">
                  <a:pos x="1138" y="225"/>
                </a:cxn>
                <a:cxn ang="0">
                  <a:pos x="823" y="244"/>
                </a:cxn>
                <a:cxn ang="0">
                  <a:pos x="680" y="246"/>
                </a:cxn>
                <a:cxn ang="0">
                  <a:pos x="580" y="219"/>
                </a:cxn>
                <a:cxn ang="0">
                  <a:pos x="433" y="173"/>
                </a:cxn>
                <a:cxn ang="0">
                  <a:pos x="287" y="128"/>
                </a:cxn>
                <a:cxn ang="0">
                  <a:pos x="182" y="94"/>
                </a:cxn>
              </a:cxnLst>
              <a:rect l="0" t="0" r="r" b="b"/>
              <a:pathLst>
                <a:path w="2186" h="1491">
                  <a:moveTo>
                    <a:pt x="165" y="0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6" y="2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7" y="8"/>
                  </a:lnTo>
                  <a:lnTo>
                    <a:pt x="203" y="10"/>
                  </a:lnTo>
                  <a:lnTo>
                    <a:pt x="211" y="14"/>
                  </a:lnTo>
                  <a:lnTo>
                    <a:pt x="218" y="16"/>
                  </a:lnTo>
                  <a:lnTo>
                    <a:pt x="226" y="18"/>
                  </a:lnTo>
                  <a:lnTo>
                    <a:pt x="233" y="21"/>
                  </a:lnTo>
                  <a:lnTo>
                    <a:pt x="243" y="23"/>
                  </a:lnTo>
                  <a:lnTo>
                    <a:pt x="253" y="25"/>
                  </a:lnTo>
                  <a:lnTo>
                    <a:pt x="262" y="29"/>
                  </a:lnTo>
                  <a:lnTo>
                    <a:pt x="272" y="31"/>
                  </a:lnTo>
                  <a:lnTo>
                    <a:pt x="281" y="35"/>
                  </a:lnTo>
                  <a:lnTo>
                    <a:pt x="291" y="37"/>
                  </a:lnTo>
                  <a:lnTo>
                    <a:pt x="302" y="40"/>
                  </a:lnTo>
                  <a:lnTo>
                    <a:pt x="313" y="44"/>
                  </a:lnTo>
                  <a:lnTo>
                    <a:pt x="323" y="48"/>
                  </a:lnTo>
                  <a:lnTo>
                    <a:pt x="334" y="50"/>
                  </a:lnTo>
                  <a:lnTo>
                    <a:pt x="346" y="54"/>
                  </a:lnTo>
                  <a:lnTo>
                    <a:pt x="357" y="57"/>
                  </a:lnTo>
                  <a:lnTo>
                    <a:pt x="370" y="61"/>
                  </a:lnTo>
                  <a:lnTo>
                    <a:pt x="382" y="65"/>
                  </a:lnTo>
                  <a:lnTo>
                    <a:pt x="393" y="69"/>
                  </a:lnTo>
                  <a:lnTo>
                    <a:pt x="406" y="73"/>
                  </a:lnTo>
                  <a:lnTo>
                    <a:pt x="418" y="77"/>
                  </a:lnTo>
                  <a:lnTo>
                    <a:pt x="429" y="80"/>
                  </a:lnTo>
                  <a:lnTo>
                    <a:pt x="441" y="84"/>
                  </a:lnTo>
                  <a:lnTo>
                    <a:pt x="452" y="88"/>
                  </a:lnTo>
                  <a:lnTo>
                    <a:pt x="465" y="92"/>
                  </a:lnTo>
                  <a:lnTo>
                    <a:pt x="477" y="94"/>
                  </a:lnTo>
                  <a:lnTo>
                    <a:pt x="488" y="97"/>
                  </a:lnTo>
                  <a:lnTo>
                    <a:pt x="500" y="101"/>
                  </a:lnTo>
                  <a:lnTo>
                    <a:pt x="513" y="105"/>
                  </a:lnTo>
                  <a:lnTo>
                    <a:pt x="522" y="109"/>
                  </a:lnTo>
                  <a:lnTo>
                    <a:pt x="534" y="113"/>
                  </a:lnTo>
                  <a:lnTo>
                    <a:pt x="543" y="115"/>
                  </a:lnTo>
                  <a:lnTo>
                    <a:pt x="555" y="118"/>
                  </a:lnTo>
                  <a:lnTo>
                    <a:pt x="564" y="122"/>
                  </a:lnTo>
                  <a:lnTo>
                    <a:pt x="576" y="126"/>
                  </a:lnTo>
                  <a:lnTo>
                    <a:pt x="585" y="128"/>
                  </a:lnTo>
                  <a:lnTo>
                    <a:pt x="597" y="132"/>
                  </a:lnTo>
                  <a:lnTo>
                    <a:pt x="604" y="134"/>
                  </a:lnTo>
                  <a:lnTo>
                    <a:pt x="614" y="135"/>
                  </a:lnTo>
                  <a:lnTo>
                    <a:pt x="621" y="139"/>
                  </a:lnTo>
                  <a:lnTo>
                    <a:pt x="629" y="143"/>
                  </a:lnTo>
                  <a:lnTo>
                    <a:pt x="637" y="143"/>
                  </a:lnTo>
                  <a:lnTo>
                    <a:pt x="644" y="145"/>
                  </a:lnTo>
                  <a:lnTo>
                    <a:pt x="650" y="147"/>
                  </a:lnTo>
                  <a:lnTo>
                    <a:pt x="657" y="151"/>
                  </a:lnTo>
                  <a:lnTo>
                    <a:pt x="663" y="151"/>
                  </a:lnTo>
                  <a:lnTo>
                    <a:pt x="669" y="153"/>
                  </a:lnTo>
                  <a:lnTo>
                    <a:pt x="673" y="154"/>
                  </a:lnTo>
                  <a:lnTo>
                    <a:pt x="676" y="156"/>
                  </a:lnTo>
                  <a:lnTo>
                    <a:pt x="684" y="158"/>
                  </a:lnTo>
                  <a:lnTo>
                    <a:pt x="688" y="160"/>
                  </a:lnTo>
                  <a:lnTo>
                    <a:pt x="690" y="158"/>
                  </a:lnTo>
                  <a:lnTo>
                    <a:pt x="697" y="158"/>
                  </a:lnTo>
                  <a:lnTo>
                    <a:pt x="701" y="158"/>
                  </a:lnTo>
                  <a:lnTo>
                    <a:pt x="709" y="158"/>
                  </a:lnTo>
                  <a:lnTo>
                    <a:pt x="714" y="158"/>
                  </a:lnTo>
                  <a:lnTo>
                    <a:pt x="722" y="158"/>
                  </a:lnTo>
                  <a:lnTo>
                    <a:pt x="728" y="158"/>
                  </a:lnTo>
                  <a:lnTo>
                    <a:pt x="737" y="158"/>
                  </a:lnTo>
                  <a:lnTo>
                    <a:pt x="747" y="156"/>
                  </a:lnTo>
                  <a:lnTo>
                    <a:pt x="756" y="156"/>
                  </a:lnTo>
                  <a:lnTo>
                    <a:pt x="768" y="156"/>
                  </a:lnTo>
                  <a:lnTo>
                    <a:pt x="779" y="156"/>
                  </a:lnTo>
                  <a:lnTo>
                    <a:pt x="791" y="156"/>
                  </a:lnTo>
                  <a:lnTo>
                    <a:pt x="804" y="156"/>
                  </a:lnTo>
                  <a:lnTo>
                    <a:pt x="817" y="154"/>
                  </a:lnTo>
                  <a:lnTo>
                    <a:pt x="829" y="154"/>
                  </a:lnTo>
                  <a:lnTo>
                    <a:pt x="844" y="153"/>
                  </a:lnTo>
                  <a:lnTo>
                    <a:pt x="857" y="153"/>
                  </a:lnTo>
                  <a:lnTo>
                    <a:pt x="872" y="151"/>
                  </a:lnTo>
                  <a:lnTo>
                    <a:pt x="887" y="151"/>
                  </a:lnTo>
                  <a:lnTo>
                    <a:pt x="903" y="149"/>
                  </a:lnTo>
                  <a:lnTo>
                    <a:pt x="920" y="149"/>
                  </a:lnTo>
                  <a:lnTo>
                    <a:pt x="935" y="147"/>
                  </a:lnTo>
                  <a:lnTo>
                    <a:pt x="952" y="147"/>
                  </a:lnTo>
                  <a:lnTo>
                    <a:pt x="969" y="145"/>
                  </a:lnTo>
                  <a:lnTo>
                    <a:pt x="986" y="145"/>
                  </a:lnTo>
                  <a:lnTo>
                    <a:pt x="1003" y="143"/>
                  </a:lnTo>
                  <a:lnTo>
                    <a:pt x="1019" y="143"/>
                  </a:lnTo>
                  <a:lnTo>
                    <a:pt x="1038" y="143"/>
                  </a:lnTo>
                  <a:lnTo>
                    <a:pt x="1057" y="143"/>
                  </a:lnTo>
                  <a:lnTo>
                    <a:pt x="1074" y="139"/>
                  </a:lnTo>
                  <a:lnTo>
                    <a:pt x="1091" y="139"/>
                  </a:lnTo>
                  <a:lnTo>
                    <a:pt x="1110" y="137"/>
                  </a:lnTo>
                  <a:lnTo>
                    <a:pt x="1127" y="137"/>
                  </a:lnTo>
                  <a:lnTo>
                    <a:pt x="1144" y="135"/>
                  </a:lnTo>
                  <a:lnTo>
                    <a:pt x="1163" y="135"/>
                  </a:lnTo>
                  <a:lnTo>
                    <a:pt x="1180" y="134"/>
                  </a:lnTo>
                  <a:lnTo>
                    <a:pt x="1199" y="134"/>
                  </a:lnTo>
                  <a:lnTo>
                    <a:pt x="1216" y="132"/>
                  </a:lnTo>
                  <a:lnTo>
                    <a:pt x="1234" y="130"/>
                  </a:lnTo>
                  <a:lnTo>
                    <a:pt x="1251" y="130"/>
                  </a:lnTo>
                  <a:lnTo>
                    <a:pt x="1270" y="130"/>
                  </a:lnTo>
                  <a:lnTo>
                    <a:pt x="1287" y="128"/>
                  </a:lnTo>
                  <a:lnTo>
                    <a:pt x="1304" y="128"/>
                  </a:lnTo>
                  <a:lnTo>
                    <a:pt x="1321" y="126"/>
                  </a:lnTo>
                  <a:lnTo>
                    <a:pt x="1336" y="126"/>
                  </a:lnTo>
                  <a:lnTo>
                    <a:pt x="1351" y="124"/>
                  </a:lnTo>
                  <a:lnTo>
                    <a:pt x="1368" y="124"/>
                  </a:lnTo>
                  <a:lnTo>
                    <a:pt x="1384" y="122"/>
                  </a:lnTo>
                  <a:lnTo>
                    <a:pt x="1399" y="122"/>
                  </a:lnTo>
                  <a:lnTo>
                    <a:pt x="1412" y="122"/>
                  </a:lnTo>
                  <a:lnTo>
                    <a:pt x="1426" y="120"/>
                  </a:lnTo>
                  <a:lnTo>
                    <a:pt x="1441" y="120"/>
                  </a:lnTo>
                  <a:lnTo>
                    <a:pt x="1454" y="120"/>
                  </a:lnTo>
                  <a:lnTo>
                    <a:pt x="1467" y="118"/>
                  </a:lnTo>
                  <a:lnTo>
                    <a:pt x="1481" y="118"/>
                  </a:lnTo>
                  <a:lnTo>
                    <a:pt x="1492" y="116"/>
                  </a:lnTo>
                  <a:lnTo>
                    <a:pt x="1503" y="116"/>
                  </a:lnTo>
                  <a:lnTo>
                    <a:pt x="1513" y="116"/>
                  </a:lnTo>
                  <a:lnTo>
                    <a:pt x="1522" y="116"/>
                  </a:lnTo>
                  <a:lnTo>
                    <a:pt x="1532" y="116"/>
                  </a:lnTo>
                  <a:lnTo>
                    <a:pt x="1541" y="116"/>
                  </a:lnTo>
                  <a:lnTo>
                    <a:pt x="1549" y="116"/>
                  </a:lnTo>
                  <a:lnTo>
                    <a:pt x="1559" y="115"/>
                  </a:lnTo>
                  <a:lnTo>
                    <a:pt x="1566" y="115"/>
                  </a:lnTo>
                  <a:lnTo>
                    <a:pt x="1576" y="115"/>
                  </a:lnTo>
                  <a:lnTo>
                    <a:pt x="1585" y="115"/>
                  </a:lnTo>
                  <a:lnTo>
                    <a:pt x="1593" y="113"/>
                  </a:lnTo>
                  <a:lnTo>
                    <a:pt x="1602" y="113"/>
                  </a:lnTo>
                  <a:lnTo>
                    <a:pt x="1614" y="113"/>
                  </a:lnTo>
                  <a:lnTo>
                    <a:pt x="1621" y="113"/>
                  </a:lnTo>
                  <a:lnTo>
                    <a:pt x="1631" y="111"/>
                  </a:lnTo>
                  <a:lnTo>
                    <a:pt x="1640" y="111"/>
                  </a:lnTo>
                  <a:lnTo>
                    <a:pt x="1652" y="111"/>
                  </a:lnTo>
                  <a:lnTo>
                    <a:pt x="1661" y="111"/>
                  </a:lnTo>
                  <a:lnTo>
                    <a:pt x="1673" y="109"/>
                  </a:lnTo>
                  <a:lnTo>
                    <a:pt x="1682" y="109"/>
                  </a:lnTo>
                  <a:lnTo>
                    <a:pt x="1694" y="109"/>
                  </a:lnTo>
                  <a:lnTo>
                    <a:pt x="1703" y="109"/>
                  </a:lnTo>
                  <a:lnTo>
                    <a:pt x="1714" y="109"/>
                  </a:lnTo>
                  <a:lnTo>
                    <a:pt x="1724" y="107"/>
                  </a:lnTo>
                  <a:lnTo>
                    <a:pt x="1735" y="107"/>
                  </a:lnTo>
                  <a:lnTo>
                    <a:pt x="1745" y="107"/>
                  </a:lnTo>
                  <a:lnTo>
                    <a:pt x="1756" y="107"/>
                  </a:lnTo>
                  <a:lnTo>
                    <a:pt x="1768" y="107"/>
                  </a:lnTo>
                  <a:lnTo>
                    <a:pt x="1779" y="107"/>
                  </a:lnTo>
                  <a:lnTo>
                    <a:pt x="1789" y="105"/>
                  </a:lnTo>
                  <a:lnTo>
                    <a:pt x="1800" y="105"/>
                  </a:lnTo>
                  <a:lnTo>
                    <a:pt x="1810" y="105"/>
                  </a:lnTo>
                  <a:lnTo>
                    <a:pt x="1821" y="105"/>
                  </a:lnTo>
                  <a:lnTo>
                    <a:pt x="1830" y="105"/>
                  </a:lnTo>
                  <a:lnTo>
                    <a:pt x="1842" y="105"/>
                  </a:lnTo>
                  <a:lnTo>
                    <a:pt x="1851" y="105"/>
                  </a:lnTo>
                  <a:lnTo>
                    <a:pt x="1863" y="105"/>
                  </a:lnTo>
                  <a:lnTo>
                    <a:pt x="1872" y="105"/>
                  </a:lnTo>
                  <a:lnTo>
                    <a:pt x="1884" y="105"/>
                  </a:lnTo>
                  <a:lnTo>
                    <a:pt x="1893" y="105"/>
                  </a:lnTo>
                  <a:lnTo>
                    <a:pt x="1903" y="105"/>
                  </a:lnTo>
                  <a:lnTo>
                    <a:pt x="1912" y="105"/>
                  </a:lnTo>
                  <a:lnTo>
                    <a:pt x="1922" y="105"/>
                  </a:lnTo>
                  <a:lnTo>
                    <a:pt x="1931" y="107"/>
                  </a:lnTo>
                  <a:lnTo>
                    <a:pt x="1941" y="107"/>
                  </a:lnTo>
                  <a:lnTo>
                    <a:pt x="1950" y="107"/>
                  </a:lnTo>
                  <a:lnTo>
                    <a:pt x="1958" y="107"/>
                  </a:lnTo>
                  <a:lnTo>
                    <a:pt x="1967" y="109"/>
                  </a:lnTo>
                  <a:lnTo>
                    <a:pt x="1977" y="109"/>
                  </a:lnTo>
                  <a:lnTo>
                    <a:pt x="1984" y="111"/>
                  </a:lnTo>
                  <a:lnTo>
                    <a:pt x="1992" y="111"/>
                  </a:lnTo>
                  <a:lnTo>
                    <a:pt x="2002" y="113"/>
                  </a:lnTo>
                  <a:lnTo>
                    <a:pt x="2009" y="115"/>
                  </a:lnTo>
                  <a:lnTo>
                    <a:pt x="2017" y="115"/>
                  </a:lnTo>
                  <a:lnTo>
                    <a:pt x="2022" y="116"/>
                  </a:lnTo>
                  <a:lnTo>
                    <a:pt x="2028" y="116"/>
                  </a:lnTo>
                  <a:lnTo>
                    <a:pt x="2036" y="118"/>
                  </a:lnTo>
                  <a:lnTo>
                    <a:pt x="2041" y="120"/>
                  </a:lnTo>
                  <a:lnTo>
                    <a:pt x="2049" y="122"/>
                  </a:lnTo>
                  <a:lnTo>
                    <a:pt x="2055" y="122"/>
                  </a:lnTo>
                  <a:lnTo>
                    <a:pt x="2061" y="126"/>
                  </a:lnTo>
                  <a:lnTo>
                    <a:pt x="2066" y="126"/>
                  </a:lnTo>
                  <a:lnTo>
                    <a:pt x="2072" y="128"/>
                  </a:lnTo>
                  <a:lnTo>
                    <a:pt x="2076" y="130"/>
                  </a:lnTo>
                  <a:lnTo>
                    <a:pt x="2080" y="134"/>
                  </a:lnTo>
                  <a:lnTo>
                    <a:pt x="2087" y="137"/>
                  </a:lnTo>
                  <a:lnTo>
                    <a:pt x="2095" y="143"/>
                  </a:lnTo>
                  <a:lnTo>
                    <a:pt x="2100" y="149"/>
                  </a:lnTo>
                  <a:lnTo>
                    <a:pt x="2106" y="156"/>
                  </a:lnTo>
                  <a:lnTo>
                    <a:pt x="2112" y="166"/>
                  </a:lnTo>
                  <a:lnTo>
                    <a:pt x="2118" y="173"/>
                  </a:lnTo>
                  <a:lnTo>
                    <a:pt x="2121" y="183"/>
                  </a:lnTo>
                  <a:lnTo>
                    <a:pt x="2127" y="192"/>
                  </a:lnTo>
                  <a:lnTo>
                    <a:pt x="2133" y="202"/>
                  </a:lnTo>
                  <a:lnTo>
                    <a:pt x="2138" y="213"/>
                  </a:lnTo>
                  <a:lnTo>
                    <a:pt x="2142" y="223"/>
                  </a:lnTo>
                  <a:lnTo>
                    <a:pt x="2146" y="234"/>
                  </a:lnTo>
                  <a:lnTo>
                    <a:pt x="2150" y="246"/>
                  </a:lnTo>
                  <a:lnTo>
                    <a:pt x="2154" y="257"/>
                  </a:lnTo>
                  <a:lnTo>
                    <a:pt x="2157" y="269"/>
                  </a:lnTo>
                  <a:lnTo>
                    <a:pt x="2161" y="282"/>
                  </a:lnTo>
                  <a:lnTo>
                    <a:pt x="2165" y="295"/>
                  </a:lnTo>
                  <a:lnTo>
                    <a:pt x="2169" y="308"/>
                  </a:lnTo>
                  <a:lnTo>
                    <a:pt x="2171" y="322"/>
                  </a:lnTo>
                  <a:lnTo>
                    <a:pt x="2173" y="335"/>
                  </a:lnTo>
                  <a:lnTo>
                    <a:pt x="2175" y="348"/>
                  </a:lnTo>
                  <a:lnTo>
                    <a:pt x="2176" y="364"/>
                  </a:lnTo>
                  <a:lnTo>
                    <a:pt x="2178" y="377"/>
                  </a:lnTo>
                  <a:lnTo>
                    <a:pt x="2180" y="390"/>
                  </a:lnTo>
                  <a:lnTo>
                    <a:pt x="2182" y="405"/>
                  </a:lnTo>
                  <a:lnTo>
                    <a:pt x="2184" y="423"/>
                  </a:lnTo>
                  <a:lnTo>
                    <a:pt x="2184" y="436"/>
                  </a:lnTo>
                  <a:lnTo>
                    <a:pt x="2184" y="453"/>
                  </a:lnTo>
                  <a:lnTo>
                    <a:pt x="2184" y="468"/>
                  </a:lnTo>
                  <a:lnTo>
                    <a:pt x="2186" y="485"/>
                  </a:lnTo>
                  <a:lnTo>
                    <a:pt x="2184" y="500"/>
                  </a:lnTo>
                  <a:lnTo>
                    <a:pt x="2184" y="518"/>
                  </a:lnTo>
                  <a:lnTo>
                    <a:pt x="2184" y="535"/>
                  </a:lnTo>
                  <a:lnTo>
                    <a:pt x="2184" y="552"/>
                  </a:lnTo>
                  <a:lnTo>
                    <a:pt x="2182" y="567"/>
                  </a:lnTo>
                  <a:lnTo>
                    <a:pt x="2182" y="584"/>
                  </a:lnTo>
                  <a:lnTo>
                    <a:pt x="2180" y="601"/>
                  </a:lnTo>
                  <a:lnTo>
                    <a:pt x="2178" y="618"/>
                  </a:lnTo>
                  <a:lnTo>
                    <a:pt x="2176" y="635"/>
                  </a:lnTo>
                  <a:lnTo>
                    <a:pt x="2175" y="653"/>
                  </a:lnTo>
                  <a:lnTo>
                    <a:pt x="2173" y="670"/>
                  </a:lnTo>
                  <a:lnTo>
                    <a:pt x="2171" y="689"/>
                  </a:lnTo>
                  <a:lnTo>
                    <a:pt x="2167" y="706"/>
                  </a:lnTo>
                  <a:lnTo>
                    <a:pt x="2163" y="721"/>
                  </a:lnTo>
                  <a:lnTo>
                    <a:pt x="2159" y="740"/>
                  </a:lnTo>
                  <a:lnTo>
                    <a:pt x="2157" y="757"/>
                  </a:lnTo>
                  <a:lnTo>
                    <a:pt x="2154" y="774"/>
                  </a:lnTo>
                  <a:lnTo>
                    <a:pt x="2150" y="793"/>
                  </a:lnTo>
                  <a:lnTo>
                    <a:pt x="2146" y="810"/>
                  </a:lnTo>
                  <a:lnTo>
                    <a:pt x="2142" y="829"/>
                  </a:lnTo>
                  <a:lnTo>
                    <a:pt x="2137" y="846"/>
                  </a:lnTo>
                  <a:lnTo>
                    <a:pt x="2131" y="864"/>
                  </a:lnTo>
                  <a:lnTo>
                    <a:pt x="2125" y="881"/>
                  </a:lnTo>
                  <a:lnTo>
                    <a:pt x="2121" y="900"/>
                  </a:lnTo>
                  <a:lnTo>
                    <a:pt x="2116" y="917"/>
                  </a:lnTo>
                  <a:lnTo>
                    <a:pt x="2110" y="934"/>
                  </a:lnTo>
                  <a:lnTo>
                    <a:pt x="2104" y="951"/>
                  </a:lnTo>
                  <a:lnTo>
                    <a:pt x="2099" y="968"/>
                  </a:lnTo>
                  <a:lnTo>
                    <a:pt x="2091" y="985"/>
                  </a:lnTo>
                  <a:lnTo>
                    <a:pt x="2085" y="1002"/>
                  </a:lnTo>
                  <a:lnTo>
                    <a:pt x="2078" y="1019"/>
                  </a:lnTo>
                  <a:lnTo>
                    <a:pt x="2072" y="1037"/>
                  </a:lnTo>
                  <a:lnTo>
                    <a:pt x="2064" y="1054"/>
                  </a:lnTo>
                  <a:lnTo>
                    <a:pt x="2057" y="1069"/>
                  </a:lnTo>
                  <a:lnTo>
                    <a:pt x="2049" y="1086"/>
                  </a:lnTo>
                  <a:lnTo>
                    <a:pt x="2041" y="1103"/>
                  </a:lnTo>
                  <a:lnTo>
                    <a:pt x="2032" y="1118"/>
                  </a:lnTo>
                  <a:lnTo>
                    <a:pt x="2024" y="1134"/>
                  </a:lnTo>
                  <a:lnTo>
                    <a:pt x="2017" y="1149"/>
                  </a:lnTo>
                  <a:lnTo>
                    <a:pt x="2009" y="1164"/>
                  </a:lnTo>
                  <a:lnTo>
                    <a:pt x="2000" y="1177"/>
                  </a:lnTo>
                  <a:lnTo>
                    <a:pt x="1992" y="1191"/>
                  </a:lnTo>
                  <a:lnTo>
                    <a:pt x="1984" y="1204"/>
                  </a:lnTo>
                  <a:lnTo>
                    <a:pt x="1977" y="1217"/>
                  </a:lnTo>
                  <a:lnTo>
                    <a:pt x="1969" y="1229"/>
                  </a:lnTo>
                  <a:lnTo>
                    <a:pt x="1960" y="1242"/>
                  </a:lnTo>
                  <a:lnTo>
                    <a:pt x="1952" y="1253"/>
                  </a:lnTo>
                  <a:lnTo>
                    <a:pt x="1945" y="1265"/>
                  </a:lnTo>
                  <a:lnTo>
                    <a:pt x="1937" y="1276"/>
                  </a:lnTo>
                  <a:lnTo>
                    <a:pt x="1929" y="1288"/>
                  </a:lnTo>
                  <a:lnTo>
                    <a:pt x="1922" y="1297"/>
                  </a:lnTo>
                  <a:lnTo>
                    <a:pt x="1916" y="1307"/>
                  </a:lnTo>
                  <a:lnTo>
                    <a:pt x="1908" y="1316"/>
                  </a:lnTo>
                  <a:lnTo>
                    <a:pt x="1901" y="1326"/>
                  </a:lnTo>
                  <a:lnTo>
                    <a:pt x="1893" y="1335"/>
                  </a:lnTo>
                  <a:lnTo>
                    <a:pt x="1886" y="1345"/>
                  </a:lnTo>
                  <a:lnTo>
                    <a:pt x="1878" y="1352"/>
                  </a:lnTo>
                  <a:lnTo>
                    <a:pt x="1872" y="1360"/>
                  </a:lnTo>
                  <a:lnTo>
                    <a:pt x="1865" y="1367"/>
                  </a:lnTo>
                  <a:lnTo>
                    <a:pt x="1857" y="1375"/>
                  </a:lnTo>
                  <a:lnTo>
                    <a:pt x="1849" y="1383"/>
                  </a:lnTo>
                  <a:lnTo>
                    <a:pt x="1844" y="1388"/>
                  </a:lnTo>
                  <a:lnTo>
                    <a:pt x="1836" y="1396"/>
                  </a:lnTo>
                  <a:lnTo>
                    <a:pt x="1829" y="1402"/>
                  </a:lnTo>
                  <a:lnTo>
                    <a:pt x="1823" y="1407"/>
                  </a:lnTo>
                  <a:lnTo>
                    <a:pt x="1817" y="1413"/>
                  </a:lnTo>
                  <a:lnTo>
                    <a:pt x="1810" y="1419"/>
                  </a:lnTo>
                  <a:lnTo>
                    <a:pt x="1804" y="1424"/>
                  </a:lnTo>
                  <a:lnTo>
                    <a:pt x="1796" y="1428"/>
                  </a:lnTo>
                  <a:lnTo>
                    <a:pt x="1791" y="1434"/>
                  </a:lnTo>
                  <a:lnTo>
                    <a:pt x="1783" y="1438"/>
                  </a:lnTo>
                  <a:lnTo>
                    <a:pt x="1777" y="1443"/>
                  </a:lnTo>
                  <a:lnTo>
                    <a:pt x="1770" y="1447"/>
                  </a:lnTo>
                  <a:lnTo>
                    <a:pt x="1764" y="1451"/>
                  </a:lnTo>
                  <a:lnTo>
                    <a:pt x="1758" y="1455"/>
                  </a:lnTo>
                  <a:lnTo>
                    <a:pt x="1753" y="1459"/>
                  </a:lnTo>
                  <a:lnTo>
                    <a:pt x="1745" y="1461"/>
                  </a:lnTo>
                  <a:lnTo>
                    <a:pt x="1739" y="1464"/>
                  </a:lnTo>
                  <a:lnTo>
                    <a:pt x="1734" y="1466"/>
                  </a:lnTo>
                  <a:lnTo>
                    <a:pt x="1728" y="1470"/>
                  </a:lnTo>
                  <a:lnTo>
                    <a:pt x="1722" y="1472"/>
                  </a:lnTo>
                  <a:lnTo>
                    <a:pt x="1716" y="1474"/>
                  </a:lnTo>
                  <a:lnTo>
                    <a:pt x="1711" y="1476"/>
                  </a:lnTo>
                  <a:lnTo>
                    <a:pt x="1705" y="1478"/>
                  </a:lnTo>
                  <a:lnTo>
                    <a:pt x="1699" y="1480"/>
                  </a:lnTo>
                  <a:lnTo>
                    <a:pt x="1694" y="1481"/>
                  </a:lnTo>
                  <a:lnTo>
                    <a:pt x="1688" y="1481"/>
                  </a:lnTo>
                  <a:lnTo>
                    <a:pt x="1682" y="1483"/>
                  </a:lnTo>
                  <a:lnTo>
                    <a:pt x="1676" y="1485"/>
                  </a:lnTo>
                  <a:lnTo>
                    <a:pt x="1671" y="1485"/>
                  </a:lnTo>
                  <a:lnTo>
                    <a:pt x="1667" y="1487"/>
                  </a:lnTo>
                  <a:lnTo>
                    <a:pt x="1661" y="1489"/>
                  </a:lnTo>
                  <a:lnTo>
                    <a:pt x="1656" y="1489"/>
                  </a:lnTo>
                  <a:lnTo>
                    <a:pt x="1650" y="1489"/>
                  </a:lnTo>
                  <a:lnTo>
                    <a:pt x="1646" y="1489"/>
                  </a:lnTo>
                  <a:lnTo>
                    <a:pt x="1640" y="1491"/>
                  </a:lnTo>
                  <a:lnTo>
                    <a:pt x="1631" y="1491"/>
                  </a:lnTo>
                  <a:lnTo>
                    <a:pt x="1623" y="1491"/>
                  </a:lnTo>
                  <a:lnTo>
                    <a:pt x="1616" y="1491"/>
                  </a:lnTo>
                  <a:lnTo>
                    <a:pt x="1612" y="1489"/>
                  </a:lnTo>
                  <a:lnTo>
                    <a:pt x="1602" y="1485"/>
                  </a:lnTo>
                  <a:lnTo>
                    <a:pt x="1595" y="1481"/>
                  </a:lnTo>
                  <a:lnTo>
                    <a:pt x="1585" y="1476"/>
                  </a:lnTo>
                  <a:lnTo>
                    <a:pt x="1574" y="1470"/>
                  </a:lnTo>
                  <a:lnTo>
                    <a:pt x="1562" y="1464"/>
                  </a:lnTo>
                  <a:lnTo>
                    <a:pt x="1551" y="1457"/>
                  </a:lnTo>
                  <a:lnTo>
                    <a:pt x="1536" y="1447"/>
                  </a:lnTo>
                  <a:lnTo>
                    <a:pt x="1521" y="1440"/>
                  </a:lnTo>
                  <a:lnTo>
                    <a:pt x="1507" y="1428"/>
                  </a:lnTo>
                  <a:lnTo>
                    <a:pt x="1490" y="1419"/>
                  </a:lnTo>
                  <a:lnTo>
                    <a:pt x="1473" y="1407"/>
                  </a:lnTo>
                  <a:lnTo>
                    <a:pt x="1456" y="1396"/>
                  </a:lnTo>
                  <a:lnTo>
                    <a:pt x="1437" y="1383"/>
                  </a:lnTo>
                  <a:lnTo>
                    <a:pt x="1420" y="1369"/>
                  </a:lnTo>
                  <a:lnTo>
                    <a:pt x="1401" y="1354"/>
                  </a:lnTo>
                  <a:lnTo>
                    <a:pt x="1380" y="1341"/>
                  </a:lnTo>
                  <a:lnTo>
                    <a:pt x="1359" y="1326"/>
                  </a:lnTo>
                  <a:lnTo>
                    <a:pt x="1338" y="1310"/>
                  </a:lnTo>
                  <a:lnTo>
                    <a:pt x="1315" y="1293"/>
                  </a:lnTo>
                  <a:lnTo>
                    <a:pt x="1294" y="1278"/>
                  </a:lnTo>
                  <a:lnTo>
                    <a:pt x="1272" y="1261"/>
                  </a:lnTo>
                  <a:lnTo>
                    <a:pt x="1251" y="1246"/>
                  </a:lnTo>
                  <a:lnTo>
                    <a:pt x="1226" y="1227"/>
                  </a:lnTo>
                  <a:lnTo>
                    <a:pt x="1205" y="1210"/>
                  </a:lnTo>
                  <a:lnTo>
                    <a:pt x="1180" y="1191"/>
                  </a:lnTo>
                  <a:lnTo>
                    <a:pt x="1157" y="1173"/>
                  </a:lnTo>
                  <a:lnTo>
                    <a:pt x="1133" y="1156"/>
                  </a:lnTo>
                  <a:lnTo>
                    <a:pt x="1110" y="1137"/>
                  </a:lnTo>
                  <a:lnTo>
                    <a:pt x="1085" y="1120"/>
                  </a:lnTo>
                  <a:lnTo>
                    <a:pt x="1062" y="1101"/>
                  </a:lnTo>
                  <a:lnTo>
                    <a:pt x="1038" y="1082"/>
                  </a:lnTo>
                  <a:lnTo>
                    <a:pt x="1015" y="1065"/>
                  </a:lnTo>
                  <a:lnTo>
                    <a:pt x="990" y="1044"/>
                  </a:lnTo>
                  <a:lnTo>
                    <a:pt x="967" y="1027"/>
                  </a:lnTo>
                  <a:lnTo>
                    <a:pt x="943" y="1008"/>
                  </a:lnTo>
                  <a:lnTo>
                    <a:pt x="920" y="989"/>
                  </a:lnTo>
                  <a:lnTo>
                    <a:pt x="897" y="972"/>
                  </a:lnTo>
                  <a:lnTo>
                    <a:pt x="874" y="955"/>
                  </a:lnTo>
                  <a:lnTo>
                    <a:pt x="851" y="938"/>
                  </a:lnTo>
                  <a:lnTo>
                    <a:pt x="829" y="921"/>
                  </a:lnTo>
                  <a:lnTo>
                    <a:pt x="808" y="904"/>
                  </a:lnTo>
                  <a:lnTo>
                    <a:pt x="789" y="886"/>
                  </a:lnTo>
                  <a:lnTo>
                    <a:pt x="766" y="869"/>
                  </a:lnTo>
                  <a:lnTo>
                    <a:pt x="747" y="854"/>
                  </a:lnTo>
                  <a:lnTo>
                    <a:pt x="726" y="839"/>
                  </a:lnTo>
                  <a:lnTo>
                    <a:pt x="709" y="826"/>
                  </a:lnTo>
                  <a:lnTo>
                    <a:pt x="690" y="810"/>
                  </a:lnTo>
                  <a:lnTo>
                    <a:pt x="673" y="797"/>
                  </a:lnTo>
                  <a:lnTo>
                    <a:pt x="656" y="784"/>
                  </a:lnTo>
                  <a:lnTo>
                    <a:pt x="638" y="772"/>
                  </a:lnTo>
                  <a:lnTo>
                    <a:pt x="623" y="759"/>
                  </a:lnTo>
                  <a:lnTo>
                    <a:pt x="608" y="750"/>
                  </a:lnTo>
                  <a:lnTo>
                    <a:pt x="595" y="738"/>
                  </a:lnTo>
                  <a:lnTo>
                    <a:pt x="583" y="729"/>
                  </a:lnTo>
                  <a:lnTo>
                    <a:pt x="570" y="721"/>
                  </a:lnTo>
                  <a:lnTo>
                    <a:pt x="560" y="713"/>
                  </a:lnTo>
                  <a:lnTo>
                    <a:pt x="549" y="706"/>
                  </a:lnTo>
                  <a:lnTo>
                    <a:pt x="541" y="700"/>
                  </a:lnTo>
                  <a:lnTo>
                    <a:pt x="534" y="694"/>
                  </a:lnTo>
                  <a:lnTo>
                    <a:pt x="528" y="689"/>
                  </a:lnTo>
                  <a:lnTo>
                    <a:pt x="522" y="687"/>
                  </a:lnTo>
                  <a:lnTo>
                    <a:pt x="519" y="685"/>
                  </a:lnTo>
                  <a:lnTo>
                    <a:pt x="515" y="681"/>
                  </a:lnTo>
                  <a:lnTo>
                    <a:pt x="511" y="679"/>
                  </a:lnTo>
                  <a:lnTo>
                    <a:pt x="505" y="677"/>
                  </a:lnTo>
                  <a:lnTo>
                    <a:pt x="502" y="675"/>
                  </a:lnTo>
                  <a:lnTo>
                    <a:pt x="494" y="673"/>
                  </a:lnTo>
                  <a:lnTo>
                    <a:pt x="488" y="670"/>
                  </a:lnTo>
                  <a:lnTo>
                    <a:pt x="483" y="668"/>
                  </a:lnTo>
                  <a:lnTo>
                    <a:pt x="475" y="666"/>
                  </a:lnTo>
                  <a:lnTo>
                    <a:pt x="467" y="662"/>
                  </a:lnTo>
                  <a:lnTo>
                    <a:pt x="460" y="658"/>
                  </a:lnTo>
                  <a:lnTo>
                    <a:pt x="450" y="656"/>
                  </a:lnTo>
                  <a:lnTo>
                    <a:pt x="443" y="653"/>
                  </a:lnTo>
                  <a:lnTo>
                    <a:pt x="433" y="649"/>
                  </a:lnTo>
                  <a:lnTo>
                    <a:pt x="424" y="647"/>
                  </a:lnTo>
                  <a:lnTo>
                    <a:pt x="416" y="643"/>
                  </a:lnTo>
                  <a:lnTo>
                    <a:pt x="406" y="639"/>
                  </a:lnTo>
                  <a:lnTo>
                    <a:pt x="397" y="635"/>
                  </a:lnTo>
                  <a:lnTo>
                    <a:pt x="386" y="632"/>
                  </a:lnTo>
                  <a:lnTo>
                    <a:pt x="376" y="628"/>
                  </a:lnTo>
                  <a:lnTo>
                    <a:pt x="365" y="624"/>
                  </a:lnTo>
                  <a:lnTo>
                    <a:pt x="353" y="620"/>
                  </a:lnTo>
                  <a:lnTo>
                    <a:pt x="344" y="616"/>
                  </a:lnTo>
                  <a:lnTo>
                    <a:pt x="332" y="613"/>
                  </a:lnTo>
                  <a:lnTo>
                    <a:pt x="321" y="609"/>
                  </a:lnTo>
                  <a:lnTo>
                    <a:pt x="310" y="605"/>
                  </a:lnTo>
                  <a:lnTo>
                    <a:pt x="300" y="601"/>
                  </a:lnTo>
                  <a:lnTo>
                    <a:pt x="289" y="597"/>
                  </a:lnTo>
                  <a:lnTo>
                    <a:pt x="277" y="594"/>
                  </a:lnTo>
                  <a:lnTo>
                    <a:pt x="266" y="592"/>
                  </a:lnTo>
                  <a:lnTo>
                    <a:pt x="254" y="588"/>
                  </a:lnTo>
                  <a:lnTo>
                    <a:pt x="243" y="584"/>
                  </a:lnTo>
                  <a:lnTo>
                    <a:pt x="232" y="580"/>
                  </a:lnTo>
                  <a:lnTo>
                    <a:pt x="220" y="577"/>
                  </a:lnTo>
                  <a:lnTo>
                    <a:pt x="209" y="573"/>
                  </a:lnTo>
                  <a:lnTo>
                    <a:pt x="197" y="569"/>
                  </a:lnTo>
                  <a:lnTo>
                    <a:pt x="186" y="565"/>
                  </a:lnTo>
                  <a:lnTo>
                    <a:pt x="175" y="561"/>
                  </a:lnTo>
                  <a:lnTo>
                    <a:pt x="163" y="557"/>
                  </a:lnTo>
                  <a:lnTo>
                    <a:pt x="154" y="554"/>
                  </a:lnTo>
                  <a:lnTo>
                    <a:pt x="144" y="550"/>
                  </a:lnTo>
                  <a:lnTo>
                    <a:pt x="133" y="546"/>
                  </a:lnTo>
                  <a:lnTo>
                    <a:pt x="123" y="544"/>
                  </a:lnTo>
                  <a:lnTo>
                    <a:pt x="112" y="540"/>
                  </a:lnTo>
                  <a:lnTo>
                    <a:pt x="104" y="537"/>
                  </a:lnTo>
                  <a:lnTo>
                    <a:pt x="95" y="535"/>
                  </a:lnTo>
                  <a:lnTo>
                    <a:pt x="87" y="531"/>
                  </a:lnTo>
                  <a:lnTo>
                    <a:pt x="78" y="529"/>
                  </a:lnTo>
                  <a:lnTo>
                    <a:pt x="70" y="527"/>
                  </a:lnTo>
                  <a:lnTo>
                    <a:pt x="62" y="523"/>
                  </a:lnTo>
                  <a:lnTo>
                    <a:pt x="55" y="521"/>
                  </a:lnTo>
                  <a:lnTo>
                    <a:pt x="47" y="519"/>
                  </a:lnTo>
                  <a:lnTo>
                    <a:pt x="40" y="518"/>
                  </a:lnTo>
                  <a:lnTo>
                    <a:pt x="34" y="514"/>
                  </a:lnTo>
                  <a:lnTo>
                    <a:pt x="28" y="514"/>
                  </a:lnTo>
                  <a:lnTo>
                    <a:pt x="22" y="512"/>
                  </a:lnTo>
                  <a:lnTo>
                    <a:pt x="19" y="510"/>
                  </a:lnTo>
                  <a:lnTo>
                    <a:pt x="9" y="508"/>
                  </a:lnTo>
                  <a:lnTo>
                    <a:pt x="5" y="506"/>
                  </a:lnTo>
                  <a:lnTo>
                    <a:pt x="2" y="504"/>
                  </a:lnTo>
                  <a:lnTo>
                    <a:pt x="0" y="504"/>
                  </a:lnTo>
                  <a:lnTo>
                    <a:pt x="40" y="436"/>
                  </a:lnTo>
                  <a:lnTo>
                    <a:pt x="40" y="436"/>
                  </a:lnTo>
                  <a:lnTo>
                    <a:pt x="43" y="436"/>
                  </a:lnTo>
                  <a:lnTo>
                    <a:pt x="51" y="438"/>
                  </a:lnTo>
                  <a:lnTo>
                    <a:pt x="60" y="442"/>
                  </a:lnTo>
                  <a:lnTo>
                    <a:pt x="64" y="443"/>
                  </a:lnTo>
                  <a:lnTo>
                    <a:pt x="70" y="445"/>
                  </a:lnTo>
                  <a:lnTo>
                    <a:pt x="76" y="447"/>
                  </a:lnTo>
                  <a:lnTo>
                    <a:pt x="83" y="449"/>
                  </a:lnTo>
                  <a:lnTo>
                    <a:pt x="91" y="451"/>
                  </a:lnTo>
                  <a:lnTo>
                    <a:pt x="99" y="455"/>
                  </a:lnTo>
                  <a:lnTo>
                    <a:pt x="106" y="457"/>
                  </a:lnTo>
                  <a:lnTo>
                    <a:pt x="116" y="461"/>
                  </a:lnTo>
                  <a:lnTo>
                    <a:pt x="123" y="462"/>
                  </a:lnTo>
                  <a:lnTo>
                    <a:pt x="133" y="464"/>
                  </a:lnTo>
                  <a:lnTo>
                    <a:pt x="142" y="468"/>
                  </a:lnTo>
                  <a:lnTo>
                    <a:pt x="154" y="470"/>
                  </a:lnTo>
                  <a:lnTo>
                    <a:pt x="163" y="474"/>
                  </a:lnTo>
                  <a:lnTo>
                    <a:pt x="173" y="478"/>
                  </a:lnTo>
                  <a:lnTo>
                    <a:pt x="184" y="480"/>
                  </a:lnTo>
                  <a:lnTo>
                    <a:pt x="195" y="485"/>
                  </a:lnTo>
                  <a:lnTo>
                    <a:pt x="207" y="487"/>
                  </a:lnTo>
                  <a:lnTo>
                    <a:pt x="216" y="493"/>
                  </a:lnTo>
                  <a:lnTo>
                    <a:pt x="228" y="495"/>
                  </a:lnTo>
                  <a:lnTo>
                    <a:pt x="241" y="499"/>
                  </a:lnTo>
                  <a:lnTo>
                    <a:pt x="253" y="502"/>
                  </a:lnTo>
                  <a:lnTo>
                    <a:pt x="264" y="506"/>
                  </a:lnTo>
                  <a:lnTo>
                    <a:pt x="277" y="510"/>
                  </a:lnTo>
                  <a:lnTo>
                    <a:pt x="289" y="516"/>
                  </a:lnTo>
                  <a:lnTo>
                    <a:pt x="300" y="518"/>
                  </a:lnTo>
                  <a:lnTo>
                    <a:pt x="313" y="523"/>
                  </a:lnTo>
                  <a:lnTo>
                    <a:pt x="323" y="525"/>
                  </a:lnTo>
                  <a:lnTo>
                    <a:pt x="336" y="531"/>
                  </a:lnTo>
                  <a:lnTo>
                    <a:pt x="348" y="535"/>
                  </a:lnTo>
                  <a:lnTo>
                    <a:pt x="359" y="538"/>
                  </a:lnTo>
                  <a:lnTo>
                    <a:pt x="370" y="542"/>
                  </a:lnTo>
                  <a:lnTo>
                    <a:pt x="384" y="546"/>
                  </a:lnTo>
                  <a:lnTo>
                    <a:pt x="393" y="550"/>
                  </a:lnTo>
                  <a:lnTo>
                    <a:pt x="405" y="554"/>
                  </a:lnTo>
                  <a:lnTo>
                    <a:pt x="416" y="557"/>
                  </a:lnTo>
                  <a:lnTo>
                    <a:pt x="427" y="561"/>
                  </a:lnTo>
                  <a:lnTo>
                    <a:pt x="437" y="565"/>
                  </a:lnTo>
                  <a:lnTo>
                    <a:pt x="448" y="569"/>
                  </a:lnTo>
                  <a:lnTo>
                    <a:pt x="460" y="573"/>
                  </a:lnTo>
                  <a:lnTo>
                    <a:pt x="469" y="577"/>
                  </a:lnTo>
                  <a:lnTo>
                    <a:pt x="479" y="580"/>
                  </a:lnTo>
                  <a:lnTo>
                    <a:pt x="488" y="584"/>
                  </a:lnTo>
                  <a:lnTo>
                    <a:pt x="498" y="586"/>
                  </a:lnTo>
                  <a:lnTo>
                    <a:pt x="505" y="590"/>
                  </a:lnTo>
                  <a:lnTo>
                    <a:pt x="513" y="594"/>
                  </a:lnTo>
                  <a:lnTo>
                    <a:pt x="521" y="596"/>
                  </a:lnTo>
                  <a:lnTo>
                    <a:pt x="528" y="599"/>
                  </a:lnTo>
                  <a:lnTo>
                    <a:pt x="536" y="601"/>
                  </a:lnTo>
                  <a:lnTo>
                    <a:pt x="541" y="603"/>
                  </a:lnTo>
                  <a:lnTo>
                    <a:pt x="547" y="607"/>
                  </a:lnTo>
                  <a:lnTo>
                    <a:pt x="553" y="607"/>
                  </a:lnTo>
                  <a:lnTo>
                    <a:pt x="559" y="611"/>
                  </a:lnTo>
                  <a:lnTo>
                    <a:pt x="566" y="615"/>
                  </a:lnTo>
                  <a:lnTo>
                    <a:pt x="572" y="618"/>
                  </a:lnTo>
                  <a:lnTo>
                    <a:pt x="574" y="618"/>
                  </a:lnTo>
                  <a:lnTo>
                    <a:pt x="578" y="622"/>
                  </a:lnTo>
                  <a:lnTo>
                    <a:pt x="583" y="624"/>
                  </a:lnTo>
                  <a:lnTo>
                    <a:pt x="591" y="630"/>
                  </a:lnTo>
                  <a:lnTo>
                    <a:pt x="597" y="635"/>
                  </a:lnTo>
                  <a:lnTo>
                    <a:pt x="606" y="641"/>
                  </a:lnTo>
                  <a:lnTo>
                    <a:pt x="616" y="649"/>
                  </a:lnTo>
                  <a:lnTo>
                    <a:pt x="627" y="658"/>
                  </a:lnTo>
                  <a:lnTo>
                    <a:pt x="638" y="666"/>
                  </a:lnTo>
                  <a:lnTo>
                    <a:pt x="650" y="675"/>
                  </a:lnTo>
                  <a:lnTo>
                    <a:pt x="663" y="687"/>
                  </a:lnTo>
                  <a:lnTo>
                    <a:pt x="678" y="698"/>
                  </a:lnTo>
                  <a:lnTo>
                    <a:pt x="694" y="710"/>
                  </a:lnTo>
                  <a:lnTo>
                    <a:pt x="711" y="721"/>
                  </a:lnTo>
                  <a:lnTo>
                    <a:pt x="726" y="734"/>
                  </a:lnTo>
                  <a:lnTo>
                    <a:pt x="745" y="748"/>
                  </a:lnTo>
                  <a:lnTo>
                    <a:pt x="762" y="761"/>
                  </a:lnTo>
                  <a:lnTo>
                    <a:pt x="783" y="776"/>
                  </a:lnTo>
                  <a:lnTo>
                    <a:pt x="802" y="789"/>
                  </a:lnTo>
                  <a:lnTo>
                    <a:pt x="821" y="807"/>
                  </a:lnTo>
                  <a:lnTo>
                    <a:pt x="842" y="820"/>
                  </a:lnTo>
                  <a:lnTo>
                    <a:pt x="863" y="835"/>
                  </a:lnTo>
                  <a:lnTo>
                    <a:pt x="884" y="852"/>
                  </a:lnTo>
                  <a:lnTo>
                    <a:pt x="907" y="869"/>
                  </a:lnTo>
                  <a:lnTo>
                    <a:pt x="927" y="886"/>
                  </a:lnTo>
                  <a:lnTo>
                    <a:pt x="950" y="904"/>
                  </a:lnTo>
                  <a:lnTo>
                    <a:pt x="973" y="921"/>
                  </a:lnTo>
                  <a:lnTo>
                    <a:pt x="996" y="940"/>
                  </a:lnTo>
                  <a:lnTo>
                    <a:pt x="1019" y="955"/>
                  </a:lnTo>
                  <a:lnTo>
                    <a:pt x="1041" y="974"/>
                  </a:lnTo>
                  <a:lnTo>
                    <a:pt x="1066" y="991"/>
                  </a:lnTo>
                  <a:lnTo>
                    <a:pt x="1089" y="1010"/>
                  </a:lnTo>
                  <a:lnTo>
                    <a:pt x="1112" y="1027"/>
                  </a:lnTo>
                  <a:lnTo>
                    <a:pt x="1135" y="1044"/>
                  </a:lnTo>
                  <a:lnTo>
                    <a:pt x="1157" y="1059"/>
                  </a:lnTo>
                  <a:lnTo>
                    <a:pt x="1182" y="1078"/>
                  </a:lnTo>
                  <a:lnTo>
                    <a:pt x="1205" y="1096"/>
                  </a:lnTo>
                  <a:lnTo>
                    <a:pt x="1226" y="1113"/>
                  </a:lnTo>
                  <a:lnTo>
                    <a:pt x="1249" y="1130"/>
                  </a:lnTo>
                  <a:lnTo>
                    <a:pt x="1272" y="1147"/>
                  </a:lnTo>
                  <a:lnTo>
                    <a:pt x="1292" y="1164"/>
                  </a:lnTo>
                  <a:lnTo>
                    <a:pt x="1315" y="1179"/>
                  </a:lnTo>
                  <a:lnTo>
                    <a:pt x="1334" y="1194"/>
                  </a:lnTo>
                  <a:lnTo>
                    <a:pt x="1357" y="1210"/>
                  </a:lnTo>
                  <a:lnTo>
                    <a:pt x="1376" y="1225"/>
                  </a:lnTo>
                  <a:lnTo>
                    <a:pt x="1397" y="1240"/>
                  </a:lnTo>
                  <a:lnTo>
                    <a:pt x="1416" y="1255"/>
                  </a:lnTo>
                  <a:lnTo>
                    <a:pt x="1435" y="1269"/>
                  </a:lnTo>
                  <a:lnTo>
                    <a:pt x="1452" y="1282"/>
                  </a:lnTo>
                  <a:lnTo>
                    <a:pt x="1469" y="1293"/>
                  </a:lnTo>
                  <a:lnTo>
                    <a:pt x="1484" y="1305"/>
                  </a:lnTo>
                  <a:lnTo>
                    <a:pt x="1502" y="1318"/>
                  </a:lnTo>
                  <a:lnTo>
                    <a:pt x="1515" y="1327"/>
                  </a:lnTo>
                  <a:lnTo>
                    <a:pt x="1530" y="1337"/>
                  </a:lnTo>
                  <a:lnTo>
                    <a:pt x="1543" y="1346"/>
                  </a:lnTo>
                  <a:lnTo>
                    <a:pt x="1557" y="1356"/>
                  </a:lnTo>
                  <a:lnTo>
                    <a:pt x="1566" y="1364"/>
                  </a:lnTo>
                  <a:lnTo>
                    <a:pt x="1578" y="1371"/>
                  </a:lnTo>
                  <a:lnTo>
                    <a:pt x="1585" y="1377"/>
                  </a:lnTo>
                  <a:lnTo>
                    <a:pt x="1595" y="1383"/>
                  </a:lnTo>
                  <a:lnTo>
                    <a:pt x="1600" y="1386"/>
                  </a:lnTo>
                  <a:lnTo>
                    <a:pt x="1608" y="1390"/>
                  </a:lnTo>
                  <a:lnTo>
                    <a:pt x="1612" y="1392"/>
                  </a:lnTo>
                  <a:lnTo>
                    <a:pt x="1616" y="1396"/>
                  </a:lnTo>
                  <a:lnTo>
                    <a:pt x="1621" y="1396"/>
                  </a:lnTo>
                  <a:lnTo>
                    <a:pt x="1627" y="1398"/>
                  </a:lnTo>
                  <a:lnTo>
                    <a:pt x="1633" y="1396"/>
                  </a:lnTo>
                  <a:lnTo>
                    <a:pt x="1642" y="1396"/>
                  </a:lnTo>
                  <a:lnTo>
                    <a:pt x="1650" y="1394"/>
                  </a:lnTo>
                  <a:lnTo>
                    <a:pt x="1659" y="1392"/>
                  </a:lnTo>
                  <a:lnTo>
                    <a:pt x="1663" y="1390"/>
                  </a:lnTo>
                  <a:lnTo>
                    <a:pt x="1669" y="1388"/>
                  </a:lnTo>
                  <a:lnTo>
                    <a:pt x="1675" y="1386"/>
                  </a:lnTo>
                  <a:lnTo>
                    <a:pt x="1680" y="1385"/>
                  </a:lnTo>
                  <a:lnTo>
                    <a:pt x="1684" y="1383"/>
                  </a:lnTo>
                  <a:lnTo>
                    <a:pt x="1690" y="1379"/>
                  </a:lnTo>
                  <a:lnTo>
                    <a:pt x="1695" y="1377"/>
                  </a:lnTo>
                  <a:lnTo>
                    <a:pt x="1701" y="1373"/>
                  </a:lnTo>
                  <a:lnTo>
                    <a:pt x="1707" y="1369"/>
                  </a:lnTo>
                  <a:lnTo>
                    <a:pt x="1711" y="1367"/>
                  </a:lnTo>
                  <a:lnTo>
                    <a:pt x="1718" y="1364"/>
                  </a:lnTo>
                  <a:lnTo>
                    <a:pt x="1724" y="1360"/>
                  </a:lnTo>
                  <a:lnTo>
                    <a:pt x="1730" y="1354"/>
                  </a:lnTo>
                  <a:lnTo>
                    <a:pt x="1735" y="1350"/>
                  </a:lnTo>
                  <a:lnTo>
                    <a:pt x="1741" y="1345"/>
                  </a:lnTo>
                  <a:lnTo>
                    <a:pt x="1749" y="1341"/>
                  </a:lnTo>
                  <a:lnTo>
                    <a:pt x="1754" y="1335"/>
                  </a:lnTo>
                  <a:lnTo>
                    <a:pt x="1762" y="1329"/>
                  </a:lnTo>
                  <a:lnTo>
                    <a:pt x="1768" y="1324"/>
                  </a:lnTo>
                  <a:lnTo>
                    <a:pt x="1775" y="1318"/>
                  </a:lnTo>
                  <a:lnTo>
                    <a:pt x="1781" y="1310"/>
                  </a:lnTo>
                  <a:lnTo>
                    <a:pt x="1789" y="1305"/>
                  </a:lnTo>
                  <a:lnTo>
                    <a:pt x="1794" y="1297"/>
                  </a:lnTo>
                  <a:lnTo>
                    <a:pt x="1802" y="1291"/>
                  </a:lnTo>
                  <a:lnTo>
                    <a:pt x="1810" y="1284"/>
                  </a:lnTo>
                  <a:lnTo>
                    <a:pt x="1817" y="1276"/>
                  </a:lnTo>
                  <a:lnTo>
                    <a:pt x="1823" y="1267"/>
                  </a:lnTo>
                  <a:lnTo>
                    <a:pt x="1830" y="1259"/>
                  </a:lnTo>
                  <a:lnTo>
                    <a:pt x="1836" y="1250"/>
                  </a:lnTo>
                  <a:lnTo>
                    <a:pt x="1844" y="1242"/>
                  </a:lnTo>
                  <a:lnTo>
                    <a:pt x="1851" y="1232"/>
                  </a:lnTo>
                  <a:lnTo>
                    <a:pt x="1859" y="1223"/>
                  </a:lnTo>
                  <a:lnTo>
                    <a:pt x="1865" y="1212"/>
                  </a:lnTo>
                  <a:lnTo>
                    <a:pt x="1872" y="1202"/>
                  </a:lnTo>
                  <a:lnTo>
                    <a:pt x="1880" y="1192"/>
                  </a:lnTo>
                  <a:lnTo>
                    <a:pt x="1887" y="1183"/>
                  </a:lnTo>
                  <a:lnTo>
                    <a:pt x="1895" y="1172"/>
                  </a:lnTo>
                  <a:lnTo>
                    <a:pt x="1901" y="1160"/>
                  </a:lnTo>
                  <a:lnTo>
                    <a:pt x="1908" y="1147"/>
                  </a:lnTo>
                  <a:lnTo>
                    <a:pt x="1916" y="1135"/>
                  </a:lnTo>
                  <a:lnTo>
                    <a:pt x="1922" y="1122"/>
                  </a:lnTo>
                  <a:lnTo>
                    <a:pt x="1929" y="1111"/>
                  </a:lnTo>
                  <a:lnTo>
                    <a:pt x="1935" y="1097"/>
                  </a:lnTo>
                  <a:lnTo>
                    <a:pt x="1943" y="1084"/>
                  </a:lnTo>
                  <a:lnTo>
                    <a:pt x="1950" y="1071"/>
                  </a:lnTo>
                  <a:lnTo>
                    <a:pt x="1956" y="1058"/>
                  </a:lnTo>
                  <a:lnTo>
                    <a:pt x="1964" y="1042"/>
                  </a:lnTo>
                  <a:lnTo>
                    <a:pt x="1971" y="1029"/>
                  </a:lnTo>
                  <a:lnTo>
                    <a:pt x="1977" y="1014"/>
                  </a:lnTo>
                  <a:lnTo>
                    <a:pt x="1984" y="999"/>
                  </a:lnTo>
                  <a:lnTo>
                    <a:pt x="1990" y="981"/>
                  </a:lnTo>
                  <a:lnTo>
                    <a:pt x="1998" y="966"/>
                  </a:lnTo>
                  <a:lnTo>
                    <a:pt x="2003" y="951"/>
                  </a:lnTo>
                  <a:lnTo>
                    <a:pt x="2009" y="934"/>
                  </a:lnTo>
                  <a:lnTo>
                    <a:pt x="2015" y="919"/>
                  </a:lnTo>
                  <a:lnTo>
                    <a:pt x="2021" y="902"/>
                  </a:lnTo>
                  <a:lnTo>
                    <a:pt x="2024" y="885"/>
                  </a:lnTo>
                  <a:lnTo>
                    <a:pt x="2030" y="869"/>
                  </a:lnTo>
                  <a:lnTo>
                    <a:pt x="2036" y="852"/>
                  </a:lnTo>
                  <a:lnTo>
                    <a:pt x="2040" y="837"/>
                  </a:lnTo>
                  <a:lnTo>
                    <a:pt x="2043" y="820"/>
                  </a:lnTo>
                  <a:lnTo>
                    <a:pt x="2047" y="805"/>
                  </a:lnTo>
                  <a:lnTo>
                    <a:pt x="2051" y="788"/>
                  </a:lnTo>
                  <a:lnTo>
                    <a:pt x="2057" y="772"/>
                  </a:lnTo>
                  <a:lnTo>
                    <a:pt x="2059" y="757"/>
                  </a:lnTo>
                  <a:lnTo>
                    <a:pt x="2062" y="742"/>
                  </a:lnTo>
                  <a:lnTo>
                    <a:pt x="2066" y="725"/>
                  </a:lnTo>
                  <a:lnTo>
                    <a:pt x="2070" y="711"/>
                  </a:lnTo>
                  <a:lnTo>
                    <a:pt x="2072" y="696"/>
                  </a:lnTo>
                  <a:lnTo>
                    <a:pt x="2074" y="681"/>
                  </a:lnTo>
                  <a:lnTo>
                    <a:pt x="2076" y="666"/>
                  </a:lnTo>
                  <a:lnTo>
                    <a:pt x="2078" y="651"/>
                  </a:lnTo>
                  <a:lnTo>
                    <a:pt x="2080" y="635"/>
                  </a:lnTo>
                  <a:lnTo>
                    <a:pt x="2081" y="620"/>
                  </a:lnTo>
                  <a:lnTo>
                    <a:pt x="2083" y="607"/>
                  </a:lnTo>
                  <a:lnTo>
                    <a:pt x="2085" y="594"/>
                  </a:lnTo>
                  <a:lnTo>
                    <a:pt x="2085" y="578"/>
                  </a:lnTo>
                  <a:lnTo>
                    <a:pt x="2087" y="565"/>
                  </a:lnTo>
                  <a:lnTo>
                    <a:pt x="2087" y="550"/>
                  </a:lnTo>
                  <a:lnTo>
                    <a:pt x="2089" y="537"/>
                  </a:lnTo>
                  <a:lnTo>
                    <a:pt x="2089" y="523"/>
                  </a:lnTo>
                  <a:lnTo>
                    <a:pt x="2089" y="510"/>
                  </a:lnTo>
                  <a:lnTo>
                    <a:pt x="2089" y="497"/>
                  </a:lnTo>
                  <a:lnTo>
                    <a:pt x="2089" y="485"/>
                  </a:lnTo>
                  <a:lnTo>
                    <a:pt x="2089" y="472"/>
                  </a:lnTo>
                  <a:lnTo>
                    <a:pt x="2087" y="461"/>
                  </a:lnTo>
                  <a:lnTo>
                    <a:pt x="2087" y="447"/>
                  </a:lnTo>
                  <a:lnTo>
                    <a:pt x="2087" y="436"/>
                  </a:lnTo>
                  <a:lnTo>
                    <a:pt x="2085" y="423"/>
                  </a:lnTo>
                  <a:lnTo>
                    <a:pt x="2085" y="411"/>
                  </a:lnTo>
                  <a:lnTo>
                    <a:pt x="2083" y="400"/>
                  </a:lnTo>
                  <a:lnTo>
                    <a:pt x="2083" y="390"/>
                  </a:lnTo>
                  <a:lnTo>
                    <a:pt x="2081" y="379"/>
                  </a:lnTo>
                  <a:lnTo>
                    <a:pt x="2080" y="367"/>
                  </a:lnTo>
                  <a:lnTo>
                    <a:pt x="2078" y="358"/>
                  </a:lnTo>
                  <a:lnTo>
                    <a:pt x="2076" y="348"/>
                  </a:lnTo>
                  <a:lnTo>
                    <a:pt x="2074" y="339"/>
                  </a:lnTo>
                  <a:lnTo>
                    <a:pt x="2072" y="329"/>
                  </a:lnTo>
                  <a:lnTo>
                    <a:pt x="2070" y="320"/>
                  </a:lnTo>
                  <a:lnTo>
                    <a:pt x="2068" y="312"/>
                  </a:lnTo>
                  <a:lnTo>
                    <a:pt x="2064" y="303"/>
                  </a:lnTo>
                  <a:lnTo>
                    <a:pt x="2062" y="295"/>
                  </a:lnTo>
                  <a:lnTo>
                    <a:pt x="2059" y="286"/>
                  </a:lnTo>
                  <a:lnTo>
                    <a:pt x="2057" y="280"/>
                  </a:lnTo>
                  <a:lnTo>
                    <a:pt x="2053" y="272"/>
                  </a:lnTo>
                  <a:lnTo>
                    <a:pt x="2051" y="265"/>
                  </a:lnTo>
                  <a:lnTo>
                    <a:pt x="2047" y="259"/>
                  </a:lnTo>
                  <a:lnTo>
                    <a:pt x="2045" y="253"/>
                  </a:lnTo>
                  <a:lnTo>
                    <a:pt x="2041" y="248"/>
                  </a:lnTo>
                  <a:lnTo>
                    <a:pt x="2038" y="242"/>
                  </a:lnTo>
                  <a:lnTo>
                    <a:pt x="2034" y="236"/>
                  </a:lnTo>
                  <a:lnTo>
                    <a:pt x="2032" y="232"/>
                  </a:lnTo>
                  <a:lnTo>
                    <a:pt x="2024" y="225"/>
                  </a:lnTo>
                  <a:lnTo>
                    <a:pt x="2019" y="219"/>
                  </a:lnTo>
                  <a:lnTo>
                    <a:pt x="2013" y="215"/>
                  </a:lnTo>
                  <a:lnTo>
                    <a:pt x="2007" y="211"/>
                  </a:lnTo>
                  <a:lnTo>
                    <a:pt x="2000" y="210"/>
                  </a:lnTo>
                  <a:lnTo>
                    <a:pt x="1990" y="208"/>
                  </a:lnTo>
                  <a:lnTo>
                    <a:pt x="1979" y="206"/>
                  </a:lnTo>
                  <a:lnTo>
                    <a:pt x="1967" y="204"/>
                  </a:lnTo>
                  <a:lnTo>
                    <a:pt x="1952" y="202"/>
                  </a:lnTo>
                  <a:lnTo>
                    <a:pt x="1939" y="202"/>
                  </a:lnTo>
                  <a:lnTo>
                    <a:pt x="1922" y="200"/>
                  </a:lnTo>
                  <a:lnTo>
                    <a:pt x="1907" y="198"/>
                  </a:lnTo>
                  <a:lnTo>
                    <a:pt x="1887" y="198"/>
                  </a:lnTo>
                  <a:lnTo>
                    <a:pt x="1868" y="198"/>
                  </a:lnTo>
                  <a:lnTo>
                    <a:pt x="1848" y="198"/>
                  </a:lnTo>
                  <a:lnTo>
                    <a:pt x="1827" y="198"/>
                  </a:lnTo>
                  <a:lnTo>
                    <a:pt x="1806" y="198"/>
                  </a:lnTo>
                  <a:lnTo>
                    <a:pt x="1783" y="198"/>
                  </a:lnTo>
                  <a:lnTo>
                    <a:pt x="1758" y="198"/>
                  </a:lnTo>
                  <a:lnTo>
                    <a:pt x="1734" y="198"/>
                  </a:lnTo>
                  <a:lnTo>
                    <a:pt x="1709" y="198"/>
                  </a:lnTo>
                  <a:lnTo>
                    <a:pt x="1684" y="198"/>
                  </a:lnTo>
                  <a:lnTo>
                    <a:pt x="1657" y="198"/>
                  </a:lnTo>
                  <a:lnTo>
                    <a:pt x="1631" y="200"/>
                  </a:lnTo>
                  <a:lnTo>
                    <a:pt x="1604" y="200"/>
                  </a:lnTo>
                  <a:lnTo>
                    <a:pt x="1576" y="202"/>
                  </a:lnTo>
                  <a:lnTo>
                    <a:pt x="1547" y="202"/>
                  </a:lnTo>
                  <a:lnTo>
                    <a:pt x="1519" y="204"/>
                  </a:lnTo>
                  <a:lnTo>
                    <a:pt x="1490" y="206"/>
                  </a:lnTo>
                  <a:lnTo>
                    <a:pt x="1462" y="208"/>
                  </a:lnTo>
                  <a:lnTo>
                    <a:pt x="1431" y="208"/>
                  </a:lnTo>
                  <a:lnTo>
                    <a:pt x="1403" y="210"/>
                  </a:lnTo>
                  <a:lnTo>
                    <a:pt x="1372" y="211"/>
                  </a:lnTo>
                  <a:lnTo>
                    <a:pt x="1344" y="213"/>
                  </a:lnTo>
                  <a:lnTo>
                    <a:pt x="1315" y="215"/>
                  </a:lnTo>
                  <a:lnTo>
                    <a:pt x="1285" y="217"/>
                  </a:lnTo>
                  <a:lnTo>
                    <a:pt x="1254" y="217"/>
                  </a:lnTo>
                  <a:lnTo>
                    <a:pt x="1226" y="219"/>
                  </a:lnTo>
                  <a:lnTo>
                    <a:pt x="1197" y="221"/>
                  </a:lnTo>
                  <a:lnTo>
                    <a:pt x="1167" y="223"/>
                  </a:lnTo>
                  <a:lnTo>
                    <a:pt x="1138" y="225"/>
                  </a:lnTo>
                  <a:lnTo>
                    <a:pt x="1112" y="227"/>
                  </a:lnTo>
                  <a:lnTo>
                    <a:pt x="1083" y="227"/>
                  </a:lnTo>
                  <a:lnTo>
                    <a:pt x="1057" y="229"/>
                  </a:lnTo>
                  <a:lnTo>
                    <a:pt x="1030" y="230"/>
                  </a:lnTo>
                  <a:lnTo>
                    <a:pt x="1005" y="232"/>
                  </a:lnTo>
                  <a:lnTo>
                    <a:pt x="979" y="234"/>
                  </a:lnTo>
                  <a:lnTo>
                    <a:pt x="954" y="236"/>
                  </a:lnTo>
                  <a:lnTo>
                    <a:pt x="931" y="238"/>
                  </a:lnTo>
                  <a:lnTo>
                    <a:pt x="908" y="240"/>
                  </a:lnTo>
                  <a:lnTo>
                    <a:pt x="886" y="240"/>
                  </a:lnTo>
                  <a:lnTo>
                    <a:pt x="863" y="242"/>
                  </a:lnTo>
                  <a:lnTo>
                    <a:pt x="842" y="242"/>
                  </a:lnTo>
                  <a:lnTo>
                    <a:pt x="823" y="244"/>
                  </a:lnTo>
                  <a:lnTo>
                    <a:pt x="806" y="244"/>
                  </a:lnTo>
                  <a:lnTo>
                    <a:pt x="789" y="246"/>
                  </a:lnTo>
                  <a:lnTo>
                    <a:pt x="772" y="246"/>
                  </a:lnTo>
                  <a:lnTo>
                    <a:pt x="758" y="248"/>
                  </a:lnTo>
                  <a:lnTo>
                    <a:pt x="743" y="248"/>
                  </a:lnTo>
                  <a:lnTo>
                    <a:pt x="730" y="248"/>
                  </a:lnTo>
                  <a:lnTo>
                    <a:pt x="718" y="248"/>
                  </a:lnTo>
                  <a:lnTo>
                    <a:pt x="711" y="250"/>
                  </a:lnTo>
                  <a:lnTo>
                    <a:pt x="701" y="250"/>
                  </a:lnTo>
                  <a:lnTo>
                    <a:pt x="695" y="250"/>
                  </a:lnTo>
                  <a:lnTo>
                    <a:pt x="690" y="250"/>
                  </a:lnTo>
                  <a:lnTo>
                    <a:pt x="688" y="250"/>
                  </a:lnTo>
                  <a:lnTo>
                    <a:pt x="680" y="246"/>
                  </a:lnTo>
                  <a:lnTo>
                    <a:pt x="671" y="244"/>
                  </a:lnTo>
                  <a:lnTo>
                    <a:pt x="665" y="242"/>
                  </a:lnTo>
                  <a:lnTo>
                    <a:pt x="659" y="240"/>
                  </a:lnTo>
                  <a:lnTo>
                    <a:pt x="652" y="238"/>
                  </a:lnTo>
                  <a:lnTo>
                    <a:pt x="646" y="238"/>
                  </a:lnTo>
                  <a:lnTo>
                    <a:pt x="638" y="234"/>
                  </a:lnTo>
                  <a:lnTo>
                    <a:pt x="631" y="232"/>
                  </a:lnTo>
                  <a:lnTo>
                    <a:pt x="621" y="230"/>
                  </a:lnTo>
                  <a:lnTo>
                    <a:pt x="614" y="229"/>
                  </a:lnTo>
                  <a:lnTo>
                    <a:pt x="606" y="227"/>
                  </a:lnTo>
                  <a:lnTo>
                    <a:pt x="597" y="223"/>
                  </a:lnTo>
                  <a:lnTo>
                    <a:pt x="587" y="221"/>
                  </a:lnTo>
                  <a:lnTo>
                    <a:pt x="580" y="219"/>
                  </a:lnTo>
                  <a:lnTo>
                    <a:pt x="568" y="215"/>
                  </a:lnTo>
                  <a:lnTo>
                    <a:pt x="559" y="211"/>
                  </a:lnTo>
                  <a:lnTo>
                    <a:pt x="547" y="208"/>
                  </a:lnTo>
                  <a:lnTo>
                    <a:pt x="536" y="206"/>
                  </a:lnTo>
                  <a:lnTo>
                    <a:pt x="524" y="202"/>
                  </a:lnTo>
                  <a:lnTo>
                    <a:pt x="513" y="198"/>
                  </a:lnTo>
                  <a:lnTo>
                    <a:pt x="503" y="194"/>
                  </a:lnTo>
                  <a:lnTo>
                    <a:pt x="492" y="192"/>
                  </a:lnTo>
                  <a:lnTo>
                    <a:pt x="481" y="187"/>
                  </a:lnTo>
                  <a:lnTo>
                    <a:pt x="469" y="185"/>
                  </a:lnTo>
                  <a:lnTo>
                    <a:pt x="458" y="179"/>
                  </a:lnTo>
                  <a:lnTo>
                    <a:pt x="446" y="177"/>
                  </a:lnTo>
                  <a:lnTo>
                    <a:pt x="433" y="173"/>
                  </a:lnTo>
                  <a:lnTo>
                    <a:pt x="422" y="170"/>
                  </a:lnTo>
                  <a:lnTo>
                    <a:pt x="410" y="166"/>
                  </a:lnTo>
                  <a:lnTo>
                    <a:pt x="401" y="162"/>
                  </a:lnTo>
                  <a:lnTo>
                    <a:pt x="387" y="158"/>
                  </a:lnTo>
                  <a:lnTo>
                    <a:pt x="376" y="154"/>
                  </a:lnTo>
                  <a:lnTo>
                    <a:pt x="365" y="151"/>
                  </a:lnTo>
                  <a:lnTo>
                    <a:pt x="353" y="147"/>
                  </a:lnTo>
                  <a:lnTo>
                    <a:pt x="340" y="143"/>
                  </a:lnTo>
                  <a:lnTo>
                    <a:pt x="329" y="139"/>
                  </a:lnTo>
                  <a:lnTo>
                    <a:pt x="319" y="135"/>
                  </a:lnTo>
                  <a:lnTo>
                    <a:pt x="308" y="134"/>
                  </a:lnTo>
                  <a:lnTo>
                    <a:pt x="298" y="130"/>
                  </a:lnTo>
                  <a:lnTo>
                    <a:pt x="287" y="128"/>
                  </a:lnTo>
                  <a:lnTo>
                    <a:pt x="277" y="124"/>
                  </a:lnTo>
                  <a:lnTo>
                    <a:pt x="268" y="120"/>
                  </a:lnTo>
                  <a:lnTo>
                    <a:pt x="258" y="118"/>
                  </a:lnTo>
                  <a:lnTo>
                    <a:pt x="249" y="115"/>
                  </a:lnTo>
                  <a:lnTo>
                    <a:pt x="239" y="113"/>
                  </a:lnTo>
                  <a:lnTo>
                    <a:pt x="232" y="111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07" y="101"/>
                  </a:lnTo>
                  <a:lnTo>
                    <a:pt x="201" y="99"/>
                  </a:lnTo>
                  <a:lnTo>
                    <a:pt x="194" y="97"/>
                  </a:lnTo>
                  <a:lnTo>
                    <a:pt x="188" y="96"/>
                  </a:lnTo>
                  <a:lnTo>
                    <a:pt x="182" y="94"/>
                  </a:lnTo>
                  <a:lnTo>
                    <a:pt x="178" y="92"/>
                  </a:lnTo>
                  <a:lnTo>
                    <a:pt x="169" y="90"/>
                  </a:lnTo>
                  <a:lnTo>
                    <a:pt x="163" y="88"/>
                  </a:lnTo>
                  <a:lnTo>
                    <a:pt x="159" y="86"/>
                  </a:lnTo>
                  <a:lnTo>
                    <a:pt x="157" y="86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6" name="Freeform 70"/>
            <p:cNvSpPr>
              <a:spLocks/>
            </p:cNvSpPr>
            <p:nvPr/>
          </p:nvSpPr>
          <p:spPr bwMode="auto">
            <a:xfrm>
              <a:off x="4293" y="2308"/>
              <a:ext cx="62" cy="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7" y="0"/>
                </a:cxn>
                <a:cxn ang="0">
                  <a:pos x="57" y="4"/>
                </a:cxn>
                <a:cxn ang="0">
                  <a:pos x="55" y="6"/>
                </a:cxn>
                <a:cxn ang="0">
                  <a:pos x="55" y="12"/>
                </a:cxn>
                <a:cxn ang="0">
                  <a:pos x="51" y="17"/>
                </a:cxn>
                <a:cxn ang="0">
                  <a:pos x="49" y="25"/>
                </a:cxn>
                <a:cxn ang="0">
                  <a:pos x="45" y="32"/>
                </a:cxn>
                <a:cxn ang="0">
                  <a:pos x="43" y="44"/>
                </a:cxn>
                <a:cxn ang="0">
                  <a:pos x="40" y="48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4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6" y="86"/>
                </a:cxn>
                <a:cxn ang="0">
                  <a:pos x="22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7" y="124"/>
                </a:cxn>
                <a:cxn ang="0">
                  <a:pos x="3" y="131"/>
                </a:cxn>
                <a:cxn ang="0">
                  <a:pos x="0" y="139"/>
                </a:cxn>
                <a:cxn ang="0">
                  <a:pos x="68" y="150"/>
                </a:cxn>
                <a:cxn ang="0">
                  <a:pos x="68" y="148"/>
                </a:cxn>
                <a:cxn ang="0">
                  <a:pos x="68" y="147"/>
                </a:cxn>
                <a:cxn ang="0">
                  <a:pos x="70" y="143"/>
                </a:cxn>
                <a:cxn ang="0">
                  <a:pos x="74" y="139"/>
                </a:cxn>
                <a:cxn ang="0">
                  <a:pos x="78" y="131"/>
                </a:cxn>
                <a:cxn ang="0">
                  <a:pos x="81" y="126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7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6"/>
                </a:cxn>
                <a:cxn ang="0">
                  <a:pos x="119" y="31"/>
                </a:cxn>
                <a:cxn ang="0">
                  <a:pos x="121" y="23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50">
                  <a:moveTo>
                    <a:pt x="59" y="0"/>
                  </a:moveTo>
                  <a:lnTo>
                    <a:pt x="57" y="0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12"/>
                  </a:lnTo>
                  <a:lnTo>
                    <a:pt x="51" y="17"/>
                  </a:lnTo>
                  <a:lnTo>
                    <a:pt x="49" y="25"/>
                  </a:lnTo>
                  <a:lnTo>
                    <a:pt x="45" y="32"/>
                  </a:lnTo>
                  <a:lnTo>
                    <a:pt x="43" y="44"/>
                  </a:lnTo>
                  <a:lnTo>
                    <a:pt x="40" y="48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4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6" y="86"/>
                  </a:lnTo>
                  <a:lnTo>
                    <a:pt x="22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7" y="124"/>
                  </a:lnTo>
                  <a:lnTo>
                    <a:pt x="3" y="131"/>
                  </a:lnTo>
                  <a:lnTo>
                    <a:pt x="0" y="139"/>
                  </a:lnTo>
                  <a:lnTo>
                    <a:pt x="68" y="150"/>
                  </a:lnTo>
                  <a:lnTo>
                    <a:pt x="68" y="148"/>
                  </a:lnTo>
                  <a:lnTo>
                    <a:pt x="68" y="147"/>
                  </a:lnTo>
                  <a:lnTo>
                    <a:pt x="70" y="143"/>
                  </a:lnTo>
                  <a:lnTo>
                    <a:pt x="74" y="139"/>
                  </a:lnTo>
                  <a:lnTo>
                    <a:pt x="78" y="131"/>
                  </a:lnTo>
                  <a:lnTo>
                    <a:pt x="81" y="126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7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6"/>
                  </a:lnTo>
                  <a:lnTo>
                    <a:pt x="119" y="31"/>
                  </a:lnTo>
                  <a:lnTo>
                    <a:pt x="121" y="23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7" name="Freeform 71"/>
            <p:cNvSpPr>
              <a:spLocks/>
            </p:cNvSpPr>
            <p:nvPr/>
          </p:nvSpPr>
          <p:spPr bwMode="auto">
            <a:xfrm>
              <a:off x="4489" y="2361"/>
              <a:ext cx="72" cy="88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2" y="125"/>
                </a:cxn>
                <a:cxn ang="0">
                  <a:pos x="6" y="121"/>
                </a:cxn>
                <a:cxn ang="0">
                  <a:pos x="10" y="117"/>
                </a:cxn>
                <a:cxn ang="0">
                  <a:pos x="14" y="114"/>
                </a:cxn>
                <a:cxn ang="0">
                  <a:pos x="19" y="108"/>
                </a:cxn>
                <a:cxn ang="0">
                  <a:pos x="25" y="102"/>
                </a:cxn>
                <a:cxn ang="0">
                  <a:pos x="29" y="95"/>
                </a:cxn>
                <a:cxn ang="0">
                  <a:pos x="36" y="85"/>
                </a:cxn>
                <a:cxn ang="0">
                  <a:pos x="38" y="79"/>
                </a:cxn>
                <a:cxn ang="0">
                  <a:pos x="42" y="76"/>
                </a:cxn>
                <a:cxn ang="0">
                  <a:pos x="44" y="70"/>
                </a:cxn>
                <a:cxn ang="0">
                  <a:pos x="50" y="64"/>
                </a:cxn>
                <a:cxn ang="0">
                  <a:pos x="52" y="57"/>
                </a:cxn>
                <a:cxn ang="0">
                  <a:pos x="57" y="49"/>
                </a:cxn>
                <a:cxn ang="0">
                  <a:pos x="59" y="41"/>
                </a:cxn>
                <a:cxn ang="0">
                  <a:pos x="65" y="34"/>
                </a:cxn>
                <a:cxn ang="0">
                  <a:pos x="69" y="26"/>
                </a:cxn>
                <a:cxn ang="0">
                  <a:pos x="73" y="17"/>
                </a:cxn>
                <a:cxn ang="0">
                  <a:pos x="76" y="7"/>
                </a:cxn>
                <a:cxn ang="0">
                  <a:pos x="82" y="0"/>
                </a:cxn>
                <a:cxn ang="0">
                  <a:pos x="145" y="30"/>
                </a:cxn>
                <a:cxn ang="0">
                  <a:pos x="143" y="30"/>
                </a:cxn>
                <a:cxn ang="0">
                  <a:pos x="143" y="32"/>
                </a:cxn>
                <a:cxn ang="0">
                  <a:pos x="139" y="38"/>
                </a:cxn>
                <a:cxn ang="0">
                  <a:pos x="137" y="43"/>
                </a:cxn>
                <a:cxn ang="0">
                  <a:pos x="133" y="51"/>
                </a:cxn>
                <a:cxn ang="0">
                  <a:pos x="130" y="60"/>
                </a:cxn>
                <a:cxn ang="0">
                  <a:pos x="128" y="64"/>
                </a:cxn>
                <a:cxn ang="0">
                  <a:pos x="126" y="70"/>
                </a:cxn>
                <a:cxn ang="0">
                  <a:pos x="122" y="76"/>
                </a:cxn>
                <a:cxn ang="0">
                  <a:pos x="120" y="79"/>
                </a:cxn>
                <a:cxn ang="0">
                  <a:pos x="116" y="85"/>
                </a:cxn>
                <a:cxn ang="0">
                  <a:pos x="114" y="91"/>
                </a:cxn>
                <a:cxn ang="0">
                  <a:pos x="111" y="97"/>
                </a:cxn>
                <a:cxn ang="0">
                  <a:pos x="109" y="102"/>
                </a:cxn>
                <a:cxn ang="0">
                  <a:pos x="105" y="108"/>
                </a:cxn>
                <a:cxn ang="0">
                  <a:pos x="101" y="114"/>
                </a:cxn>
                <a:cxn ang="0">
                  <a:pos x="97" y="121"/>
                </a:cxn>
                <a:cxn ang="0">
                  <a:pos x="93" y="127"/>
                </a:cxn>
                <a:cxn ang="0">
                  <a:pos x="88" y="133"/>
                </a:cxn>
                <a:cxn ang="0">
                  <a:pos x="84" y="138"/>
                </a:cxn>
                <a:cxn ang="0">
                  <a:pos x="80" y="144"/>
                </a:cxn>
                <a:cxn ang="0">
                  <a:pos x="76" y="152"/>
                </a:cxn>
                <a:cxn ang="0">
                  <a:pos x="71" y="157"/>
                </a:cxn>
                <a:cxn ang="0">
                  <a:pos x="67" y="163"/>
                </a:cxn>
                <a:cxn ang="0">
                  <a:pos x="61" y="169"/>
                </a:cxn>
                <a:cxn ang="0">
                  <a:pos x="57" y="175"/>
                </a:cxn>
                <a:cxn ang="0">
                  <a:pos x="0" y="127"/>
                </a:cxn>
                <a:cxn ang="0">
                  <a:pos x="0" y="127"/>
                </a:cxn>
              </a:cxnLst>
              <a:rect l="0" t="0" r="r" b="b"/>
              <a:pathLst>
                <a:path w="145" h="175">
                  <a:moveTo>
                    <a:pt x="0" y="127"/>
                  </a:moveTo>
                  <a:lnTo>
                    <a:pt x="2" y="125"/>
                  </a:lnTo>
                  <a:lnTo>
                    <a:pt x="6" y="121"/>
                  </a:lnTo>
                  <a:lnTo>
                    <a:pt x="10" y="117"/>
                  </a:lnTo>
                  <a:lnTo>
                    <a:pt x="14" y="114"/>
                  </a:lnTo>
                  <a:lnTo>
                    <a:pt x="19" y="108"/>
                  </a:lnTo>
                  <a:lnTo>
                    <a:pt x="25" y="102"/>
                  </a:lnTo>
                  <a:lnTo>
                    <a:pt x="29" y="95"/>
                  </a:lnTo>
                  <a:lnTo>
                    <a:pt x="36" y="85"/>
                  </a:lnTo>
                  <a:lnTo>
                    <a:pt x="38" y="79"/>
                  </a:lnTo>
                  <a:lnTo>
                    <a:pt x="42" y="76"/>
                  </a:lnTo>
                  <a:lnTo>
                    <a:pt x="44" y="70"/>
                  </a:lnTo>
                  <a:lnTo>
                    <a:pt x="50" y="64"/>
                  </a:lnTo>
                  <a:lnTo>
                    <a:pt x="52" y="57"/>
                  </a:lnTo>
                  <a:lnTo>
                    <a:pt x="57" y="49"/>
                  </a:lnTo>
                  <a:lnTo>
                    <a:pt x="59" y="41"/>
                  </a:lnTo>
                  <a:lnTo>
                    <a:pt x="65" y="34"/>
                  </a:lnTo>
                  <a:lnTo>
                    <a:pt x="69" y="26"/>
                  </a:lnTo>
                  <a:lnTo>
                    <a:pt x="73" y="17"/>
                  </a:lnTo>
                  <a:lnTo>
                    <a:pt x="76" y="7"/>
                  </a:lnTo>
                  <a:lnTo>
                    <a:pt x="82" y="0"/>
                  </a:lnTo>
                  <a:lnTo>
                    <a:pt x="145" y="30"/>
                  </a:lnTo>
                  <a:lnTo>
                    <a:pt x="143" y="30"/>
                  </a:lnTo>
                  <a:lnTo>
                    <a:pt x="143" y="32"/>
                  </a:lnTo>
                  <a:lnTo>
                    <a:pt x="139" y="38"/>
                  </a:lnTo>
                  <a:lnTo>
                    <a:pt x="137" y="43"/>
                  </a:lnTo>
                  <a:lnTo>
                    <a:pt x="133" y="51"/>
                  </a:lnTo>
                  <a:lnTo>
                    <a:pt x="130" y="60"/>
                  </a:lnTo>
                  <a:lnTo>
                    <a:pt x="128" y="64"/>
                  </a:lnTo>
                  <a:lnTo>
                    <a:pt x="126" y="70"/>
                  </a:lnTo>
                  <a:lnTo>
                    <a:pt x="122" y="76"/>
                  </a:lnTo>
                  <a:lnTo>
                    <a:pt x="120" y="79"/>
                  </a:lnTo>
                  <a:lnTo>
                    <a:pt x="116" y="85"/>
                  </a:lnTo>
                  <a:lnTo>
                    <a:pt x="114" y="91"/>
                  </a:lnTo>
                  <a:lnTo>
                    <a:pt x="111" y="97"/>
                  </a:lnTo>
                  <a:lnTo>
                    <a:pt x="109" y="102"/>
                  </a:lnTo>
                  <a:lnTo>
                    <a:pt x="105" y="108"/>
                  </a:lnTo>
                  <a:lnTo>
                    <a:pt x="101" y="114"/>
                  </a:lnTo>
                  <a:lnTo>
                    <a:pt x="97" y="121"/>
                  </a:lnTo>
                  <a:lnTo>
                    <a:pt x="93" y="127"/>
                  </a:lnTo>
                  <a:lnTo>
                    <a:pt x="88" y="133"/>
                  </a:lnTo>
                  <a:lnTo>
                    <a:pt x="84" y="138"/>
                  </a:lnTo>
                  <a:lnTo>
                    <a:pt x="80" y="144"/>
                  </a:lnTo>
                  <a:lnTo>
                    <a:pt x="76" y="152"/>
                  </a:lnTo>
                  <a:lnTo>
                    <a:pt x="71" y="157"/>
                  </a:lnTo>
                  <a:lnTo>
                    <a:pt x="67" y="163"/>
                  </a:lnTo>
                  <a:lnTo>
                    <a:pt x="61" y="169"/>
                  </a:lnTo>
                  <a:lnTo>
                    <a:pt x="57" y="175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8" name="Freeform 72"/>
            <p:cNvSpPr>
              <a:spLocks/>
            </p:cNvSpPr>
            <p:nvPr/>
          </p:nvSpPr>
          <p:spPr bwMode="auto">
            <a:xfrm>
              <a:off x="4291" y="2353"/>
              <a:ext cx="766" cy="472"/>
            </a:xfrm>
            <a:custGeom>
              <a:avLst/>
              <a:gdLst/>
              <a:ahLst/>
              <a:cxnLst>
                <a:cxn ang="0">
                  <a:pos x="17" y="58"/>
                </a:cxn>
                <a:cxn ang="0">
                  <a:pos x="36" y="63"/>
                </a:cxn>
                <a:cxn ang="0">
                  <a:pos x="63" y="71"/>
                </a:cxn>
                <a:cxn ang="0">
                  <a:pos x="93" y="80"/>
                </a:cxn>
                <a:cxn ang="0">
                  <a:pos x="127" y="90"/>
                </a:cxn>
                <a:cxn ang="0">
                  <a:pos x="163" y="101"/>
                </a:cxn>
                <a:cxn ang="0">
                  <a:pos x="201" y="113"/>
                </a:cxn>
                <a:cxn ang="0">
                  <a:pos x="239" y="124"/>
                </a:cxn>
                <a:cxn ang="0">
                  <a:pos x="277" y="135"/>
                </a:cxn>
                <a:cxn ang="0">
                  <a:pos x="312" y="145"/>
                </a:cxn>
                <a:cxn ang="0">
                  <a:pos x="344" y="156"/>
                </a:cxn>
                <a:cxn ang="0">
                  <a:pos x="372" y="166"/>
                </a:cxn>
                <a:cxn ang="0">
                  <a:pos x="393" y="173"/>
                </a:cxn>
                <a:cxn ang="0">
                  <a:pos x="418" y="183"/>
                </a:cxn>
                <a:cxn ang="0">
                  <a:pos x="433" y="193"/>
                </a:cxn>
                <a:cxn ang="0">
                  <a:pos x="468" y="219"/>
                </a:cxn>
                <a:cxn ang="0">
                  <a:pos x="523" y="257"/>
                </a:cxn>
                <a:cxn ang="0">
                  <a:pos x="591" y="308"/>
                </a:cxn>
                <a:cxn ang="0">
                  <a:pos x="671" y="366"/>
                </a:cxn>
                <a:cxn ang="0">
                  <a:pos x="760" y="430"/>
                </a:cxn>
                <a:cxn ang="0">
                  <a:pos x="857" y="497"/>
                </a:cxn>
                <a:cxn ang="0">
                  <a:pos x="956" y="569"/>
                </a:cxn>
                <a:cxn ang="0">
                  <a:pos x="1053" y="639"/>
                </a:cxn>
                <a:cxn ang="0">
                  <a:pos x="1148" y="706"/>
                </a:cxn>
                <a:cxn ang="0">
                  <a:pos x="1238" y="770"/>
                </a:cxn>
                <a:cxn ang="0">
                  <a:pos x="1317" y="828"/>
                </a:cxn>
                <a:cxn ang="0">
                  <a:pos x="1384" y="875"/>
                </a:cxn>
                <a:cxn ang="0">
                  <a:pos x="1437" y="911"/>
                </a:cxn>
                <a:cxn ang="0">
                  <a:pos x="1469" y="936"/>
                </a:cxn>
                <a:cxn ang="0">
                  <a:pos x="1483" y="945"/>
                </a:cxn>
                <a:cxn ang="0">
                  <a:pos x="1523" y="898"/>
                </a:cxn>
                <a:cxn ang="0">
                  <a:pos x="1492" y="877"/>
                </a:cxn>
                <a:cxn ang="0">
                  <a:pos x="1443" y="841"/>
                </a:cxn>
                <a:cxn ang="0">
                  <a:pos x="1378" y="795"/>
                </a:cxn>
                <a:cxn ang="0">
                  <a:pos x="1300" y="738"/>
                </a:cxn>
                <a:cxn ang="0">
                  <a:pos x="1211" y="675"/>
                </a:cxn>
                <a:cxn ang="0">
                  <a:pos x="1116" y="605"/>
                </a:cxn>
                <a:cxn ang="0">
                  <a:pos x="1015" y="535"/>
                </a:cxn>
                <a:cxn ang="0">
                  <a:pos x="914" y="461"/>
                </a:cxn>
                <a:cxn ang="0">
                  <a:pos x="815" y="392"/>
                </a:cxn>
                <a:cxn ang="0">
                  <a:pos x="722" y="324"/>
                </a:cxn>
                <a:cxn ang="0">
                  <a:pos x="637" y="263"/>
                </a:cxn>
                <a:cxn ang="0">
                  <a:pos x="563" y="210"/>
                </a:cxn>
                <a:cxn ang="0">
                  <a:pos x="504" y="170"/>
                </a:cxn>
                <a:cxn ang="0">
                  <a:pos x="462" y="141"/>
                </a:cxn>
                <a:cxn ang="0">
                  <a:pos x="443" y="128"/>
                </a:cxn>
                <a:cxn ang="0">
                  <a:pos x="420" y="120"/>
                </a:cxn>
                <a:cxn ang="0">
                  <a:pos x="399" y="113"/>
                </a:cxn>
                <a:cxn ang="0">
                  <a:pos x="371" y="105"/>
                </a:cxn>
                <a:cxn ang="0">
                  <a:pos x="340" y="96"/>
                </a:cxn>
                <a:cxn ang="0">
                  <a:pos x="304" y="86"/>
                </a:cxn>
                <a:cxn ang="0">
                  <a:pos x="268" y="73"/>
                </a:cxn>
                <a:cxn ang="0">
                  <a:pos x="232" y="61"/>
                </a:cxn>
                <a:cxn ang="0">
                  <a:pos x="192" y="50"/>
                </a:cxn>
                <a:cxn ang="0">
                  <a:pos x="156" y="39"/>
                </a:cxn>
                <a:cxn ang="0">
                  <a:pos x="122" y="27"/>
                </a:cxn>
                <a:cxn ang="0">
                  <a:pos x="93" y="20"/>
                </a:cxn>
                <a:cxn ang="0">
                  <a:pos x="66" y="10"/>
                </a:cxn>
                <a:cxn ang="0">
                  <a:pos x="47" y="4"/>
                </a:cxn>
                <a:cxn ang="0">
                  <a:pos x="0" y="54"/>
                </a:cxn>
              </a:cxnLst>
              <a:rect l="0" t="0" r="r" b="b"/>
              <a:pathLst>
                <a:path w="1530" h="945">
                  <a:moveTo>
                    <a:pt x="0" y="54"/>
                  </a:moveTo>
                  <a:lnTo>
                    <a:pt x="4" y="54"/>
                  </a:lnTo>
                  <a:lnTo>
                    <a:pt x="9" y="56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5" y="59"/>
                  </a:lnTo>
                  <a:lnTo>
                    <a:pt x="30" y="61"/>
                  </a:lnTo>
                  <a:lnTo>
                    <a:pt x="36" y="63"/>
                  </a:lnTo>
                  <a:lnTo>
                    <a:pt x="42" y="65"/>
                  </a:lnTo>
                  <a:lnTo>
                    <a:pt x="47" y="67"/>
                  </a:lnTo>
                  <a:lnTo>
                    <a:pt x="55" y="69"/>
                  </a:lnTo>
                  <a:lnTo>
                    <a:pt x="63" y="71"/>
                  </a:lnTo>
                  <a:lnTo>
                    <a:pt x="68" y="73"/>
                  </a:lnTo>
                  <a:lnTo>
                    <a:pt x="76" y="75"/>
                  </a:lnTo>
                  <a:lnTo>
                    <a:pt x="84" y="77"/>
                  </a:lnTo>
                  <a:lnTo>
                    <a:pt x="93" y="80"/>
                  </a:lnTo>
                  <a:lnTo>
                    <a:pt x="101" y="82"/>
                  </a:lnTo>
                  <a:lnTo>
                    <a:pt x="108" y="84"/>
                  </a:lnTo>
                  <a:lnTo>
                    <a:pt x="118" y="88"/>
                  </a:lnTo>
                  <a:lnTo>
                    <a:pt x="127" y="90"/>
                  </a:lnTo>
                  <a:lnTo>
                    <a:pt x="135" y="94"/>
                  </a:lnTo>
                  <a:lnTo>
                    <a:pt x="144" y="96"/>
                  </a:lnTo>
                  <a:lnTo>
                    <a:pt x="154" y="97"/>
                  </a:lnTo>
                  <a:lnTo>
                    <a:pt x="163" y="101"/>
                  </a:lnTo>
                  <a:lnTo>
                    <a:pt x="173" y="103"/>
                  </a:lnTo>
                  <a:lnTo>
                    <a:pt x="182" y="107"/>
                  </a:lnTo>
                  <a:lnTo>
                    <a:pt x="192" y="109"/>
                  </a:lnTo>
                  <a:lnTo>
                    <a:pt x="201" y="113"/>
                  </a:lnTo>
                  <a:lnTo>
                    <a:pt x="211" y="115"/>
                  </a:lnTo>
                  <a:lnTo>
                    <a:pt x="220" y="118"/>
                  </a:lnTo>
                  <a:lnTo>
                    <a:pt x="230" y="120"/>
                  </a:lnTo>
                  <a:lnTo>
                    <a:pt x="239" y="124"/>
                  </a:lnTo>
                  <a:lnTo>
                    <a:pt x="247" y="126"/>
                  </a:lnTo>
                  <a:lnTo>
                    <a:pt x="258" y="130"/>
                  </a:lnTo>
                  <a:lnTo>
                    <a:pt x="266" y="132"/>
                  </a:lnTo>
                  <a:lnTo>
                    <a:pt x="277" y="135"/>
                  </a:lnTo>
                  <a:lnTo>
                    <a:pt x="285" y="137"/>
                  </a:lnTo>
                  <a:lnTo>
                    <a:pt x="295" y="139"/>
                  </a:lnTo>
                  <a:lnTo>
                    <a:pt x="302" y="143"/>
                  </a:lnTo>
                  <a:lnTo>
                    <a:pt x="312" y="145"/>
                  </a:lnTo>
                  <a:lnTo>
                    <a:pt x="319" y="149"/>
                  </a:lnTo>
                  <a:lnTo>
                    <a:pt x="329" y="151"/>
                  </a:lnTo>
                  <a:lnTo>
                    <a:pt x="336" y="154"/>
                  </a:lnTo>
                  <a:lnTo>
                    <a:pt x="344" y="156"/>
                  </a:lnTo>
                  <a:lnTo>
                    <a:pt x="352" y="158"/>
                  </a:lnTo>
                  <a:lnTo>
                    <a:pt x="357" y="160"/>
                  </a:lnTo>
                  <a:lnTo>
                    <a:pt x="365" y="162"/>
                  </a:lnTo>
                  <a:lnTo>
                    <a:pt x="372" y="166"/>
                  </a:lnTo>
                  <a:lnTo>
                    <a:pt x="376" y="168"/>
                  </a:lnTo>
                  <a:lnTo>
                    <a:pt x="382" y="170"/>
                  </a:lnTo>
                  <a:lnTo>
                    <a:pt x="388" y="172"/>
                  </a:lnTo>
                  <a:lnTo>
                    <a:pt x="393" y="173"/>
                  </a:lnTo>
                  <a:lnTo>
                    <a:pt x="403" y="175"/>
                  </a:lnTo>
                  <a:lnTo>
                    <a:pt x="411" y="179"/>
                  </a:lnTo>
                  <a:lnTo>
                    <a:pt x="414" y="181"/>
                  </a:lnTo>
                  <a:lnTo>
                    <a:pt x="418" y="183"/>
                  </a:lnTo>
                  <a:lnTo>
                    <a:pt x="420" y="183"/>
                  </a:lnTo>
                  <a:lnTo>
                    <a:pt x="422" y="185"/>
                  </a:lnTo>
                  <a:lnTo>
                    <a:pt x="426" y="189"/>
                  </a:lnTo>
                  <a:lnTo>
                    <a:pt x="433" y="193"/>
                  </a:lnTo>
                  <a:lnTo>
                    <a:pt x="439" y="198"/>
                  </a:lnTo>
                  <a:lnTo>
                    <a:pt x="447" y="204"/>
                  </a:lnTo>
                  <a:lnTo>
                    <a:pt x="456" y="210"/>
                  </a:lnTo>
                  <a:lnTo>
                    <a:pt x="468" y="219"/>
                  </a:lnTo>
                  <a:lnTo>
                    <a:pt x="479" y="227"/>
                  </a:lnTo>
                  <a:lnTo>
                    <a:pt x="492" y="236"/>
                  </a:lnTo>
                  <a:lnTo>
                    <a:pt x="506" y="246"/>
                  </a:lnTo>
                  <a:lnTo>
                    <a:pt x="523" y="257"/>
                  </a:lnTo>
                  <a:lnTo>
                    <a:pt x="538" y="269"/>
                  </a:lnTo>
                  <a:lnTo>
                    <a:pt x="553" y="280"/>
                  </a:lnTo>
                  <a:lnTo>
                    <a:pt x="570" y="293"/>
                  </a:lnTo>
                  <a:lnTo>
                    <a:pt x="591" y="308"/>
                  </a:lnTo>
                  <a:lnTo>
                    <a:pt x="608" y="322"/>
                  </a:lnTo>
                  <a:lnTo>
                    <a:pt x="629" y="335"/>
                  </a:lnTo>
                  <a:lnTo>
                    <a:pt x="650" y="348"/>
                  </a:lnTo>
                  <a:lnTo>
                    <a:pt x="671" y="366"/>
                  </a:lnTo>
                  <a:lnTo>
                    <a:pt x="692" y="379"/>
                  </a:lnTo>
                  <a:lnTo>
                    <a:pt x="715" y="396"/>
                  </a:lnTo>
                  <a:lnTo>
                    <a:pt x="738" y="413"/>
                  </a:lnTo>
                  <a:lnTo>
                    <a:pt x="760" y="430"/>
                  </a:lnTo>
                  <a:lnTo>
                    <a:pt x="783" y="445"/>
                  </a:lnTo>
                  <a:lnTo>
                    <a:pt x="808" y="462"/>
                  </a:lnTo>
                  <a:lnTo>
                    <a:pt x="833" y="480"/>
                  </a:lnTo>
                  <a:lnTo>
                    <a:pt x="857" y="497"/>
                  </a:lnTo>
                  <a:lnTo>
                    <a:pt x="880" y="514"/>
                  </a:lnTo>
                  <a:lnTo>
                    <a:pt x="907" y="533"/>
                  </a:lnTo>
                  <a:lnTo>
                    <a:pt x="931" y="550"/>
                  </a:lnTo>
                  <a:lnTo>
                    <a:pt x="956" y="569"/>
                  </a:lnTo>
                  <a:lnTo>
                    <a:pt x="981" y="586"/>
                  </a:lnTo>
                  <a:lnTo>
                    <a:pt x="1006" y="603"/>
                  </a:lnTo>
                  <a:lnTo>
                    <a:pt x="1030" y="620"/>
                  </a:lnTo>
                  <a:lnTo>
                    <a:pt x="1053" y="639"/>
                  </a:lnTo>
                  <a:lnTo>
                    <a:pt x="1078" y="656"/>
                  </a:lnTo>
                  <a:lnTo>
                    <a:pt x="1101" y="674"/>
                  </a:lnTo>
                  <a:lnTo>
                    <a:pt x="1125" y="689"/>
                  </a:lnTo>
                  <a:lnTo>
                    <a:pt x="1148" y="706"/>
                  </a:lnTo>
                  <a:lnTo>
                    <a:pt x="1171" y="723"/>
                  </a:lnTo>
                  <a:lnTo>
                    <a:pt x="1194" y="738"/>
                  </a:lnTo>
                  <a:lnTo>
                    <a:pt x="1217" y="753"/>
                  </a:lnTo>
                  <a:lnTo>
                    <a:pt x="1238" y="770"/>
                  </a:lnTo>
                  <a:lnTo>
                    <a:pt x="1258" y="784"/>
                  </a:lnTo>
                  <a:lnTo>
                    <a:pt x="1279" y="799"/>
                  </a:lnTo>
                  <a:lnTo>
                    <a:pt x="1298" y="812"/>
                  </a:lnTo>
                  <a:lnTo>
                    <a:pt x="1317" y="828"/>
                  </a:lnTo>
                  <a:lnTo>
                    <a:pt x="1334" y="839"/>
                  </a:lnTo>
                  <a:lnTo>
                    <a:pt x="1352" y="852"/>
                  </a:lnTo>
                  <a:lnTo>
                    <a:pt x="1369" y="864"/>
                  </a:lnTo>
                  <a:lnTo>
                    <a:pt x="1384" y="875"/>
                  </a:lnTo>
                  <a:lnTo>
                    <a:pt x="1397" y="885"/>
                  </a:lnTo>
                  <a:lnTo>
                    <a:pt x="1412" y="894"/>
                  </a:lnTo>
                  <a:lnTo>
                    <a:pt x="1424" y="904"/>
                  </a:lnTo>
                  <a:lnTo>
                    <a:pt x="1437" y="911"/>
                  </a:lnTo>
                  <a:lnTo>
                    <a:pt x="1447" y="919"/>
                  </a:lnTo>
                  <a:lnTo>
                    <a:pt x="1454" y="924"/>
                  </a:lnTo>
                  <a:lnTo>
                    <a:pt x="1462" y="930"/>
                  </a:lnTo>
                  <a:lnTo>
                    <a:pt x="1469" y="936"/>
                  </a:lnTo>
                  <a:lnTo>
                    <a:pt x="1475" y="938"/>
                  </a:lnTo>
                  <a:lnTo>
                    <a:pt x="1479" y="942"/>
                  </a:lnTo>
                  <a:lnTo>
                    <a:pt x="1481" y="943"/>
                  </a:lnTo>
                  <a:lnTo>
                    <a:pt x="1483" y="945"/>
                  </a:lnTo>
                  <a:lnTo>
                    <a:pt x="1530" y="904"/>
                  </a:lnTo>
                  <a:lnTo>
                    <a:pt x="1528" y="904"/>
                  </a:lnTo>
                  <a:lnTo>
                    <a:pt x="1526" y="902"/>
                  </a:lnTo>
                  <a:lnTo>
                    <a:pt x="1523" y="898"/>
                  </a:lnTo>
                  <a:lnTo>
                    <a:pt x="1517" y="894"/>
                  </a:lnTo>
                  <a:lnTo>
                    <a:pt x="1509" y="888"/>
                  </a:lnTo>
                  <a:lnTo>
                    <a:pt x="1502" y="883"/>
                  </a:lnTo>
                  <a:lnTo>
                    <a:pt x="1492" y="877"/>
                  </a:lnTo>
                  <a:lnTo>
                    <a:pt x="1483" y="869"/>
                  </a:lnTo>
                  <a:lnTo>
                    <a:pt x="1469" y="860"/>
                  </a:lnTo>
                  <a:lnTo>
                    <a:pt x="1456" y="850"/>
                  </a:lnTo>
                  <a:lnTo>
                    <a:pt x="1443" y="841"/>
                  </a:lnTo>
                  <a:lnTo>
                    <a:pt x="1430" y="831"/>
                  </a:lnTo>
                  <a:lnTo>
                    <a:pt x="1412" y="818"/>
                  </a:lnTo>
                  <a:lnTo>
                    <a:pt x="1395" y="807"/>
                  </a:lnTo>
                  <a:lnTo>
                    <a:pt x="1378" y="795"/>
                  </a:lnTo>
                  <a:lnTo>
                    <a:pt x="1361" y="782"/>
                  </a:lnTo>
                  <a:lnTo>
                    <a:pt x="1342" y="769"/>
                  </a:lnTo>
                  <a:lnTo>
                    <a:pt x="1321" y="753"/>
                  </a:lnTo>
                  <a:lnTo>
                    <a:pt x="1300" y="738"/>
                  </a:lnTo>
                  <a:lnTo>
                    <a:pt x="1279" y="723"/>
                  </a:lnTo>
                  <a:lnTo>
                    <a:pt x="1257" y="708"/>
                  </a:lnTo>
                  <a:lnTo>
                    <a:pt x="1234" y="691"/>
                  </a:lnTo>
                  <a:lnTo>
                    <a:pt x="1211" y="675"/>
                  </a:lnTo>
                  <a:lnTo>
                    <a:pt x="1188" y="658"/>
                  </a:lnTo>
                  <a:lnTo>
                    <a:pt x="1163" y="641"/>
                  </a:lnTo>
                  <a:lnTo>
                    <a:pt x="1141" y="624"/>
                  </a:lnTo>
                  <a:lnTo>
                    <a:pt x="1116" y="605"/>
                  </a:lnTo>
                  <a:lnTo>
                    <a:pt x="1091" y="588"/>
                  </a:lnTo>
                  <a:lnTo>
                    <a:pt x="1065" y="569"/>
                  </a:lnTo>
                  <a:lnTo>
                    <a:pt x="1042" y="554"/>
                  </a:lnTo>
                  <a:lnTo>
                    <a:pt x="1015" y="535"/>
                  </a:lnTo>
                  <a:lnTo>
                    <a:pt x="990" y="518"/>
                  </a:lnTo>
                  <a:lnTo>
                    <a:pt x="966" y="499"/>
                  </a:lnTo>
                  <a:lnTo>
                    <a:pt x="941" y="480"/>
                  </a:lnTo>
                  <a:lnTo>
                    <a:pt x="914" y="461"/>
                  </a:lnTo>
                  <a:lnTo>
                    <a:pt x="890" y="445"/>
                  </a:lnTo>
                  <a:lnTo>
                    <a:pt x="863" y="426"/>
                  </a:lnTo>
                  <a:lnTo>
                    <a:pt x="840" y="409"/>
                  </a:lnTo>
                  <a:lnTo>
                    <a:pt x="815" y="392"/>
                  </a:lnTo>
                  <a:lnTo>
                    <a:pt x="791" y="375"/>
                  </a:lnTo>
                  <a:lnTo>
                    <a:pt x="766" y="358"/>
                  </a:lnTo>
                  <a:lnTo>
                    <a:pt x="745" y="341"/>
                  </a:lnTo>
                  <a:lnTo>
                    <a:pt x="722" y="324"/>
                  </a:lnTo>
                  <a:lnTo>
                    <a:pt x="699" y="308"/>
                  </a:lnTo>
                  <a:lnTo>
                    <a:pt x="677" y="293"/>
                  </a:lnTo>
                  <a:lnTo>
                    <a:pt x="658" y="278"/>
                  </a:lnTo>
                  <a:lnTo>
                    <a:pt x="637" y="263"/>
                  </a:lnTo>
                  <a:lnTo>
                    <a:pt x="618" y="250"/>
                  </a:lnTo>
                  <a:lnTo>
                    <a:pt x="599" y="236"/>
                  </a:lnTo>
                  <a:lnTo>
                    <a:pt x="580" y="223"/>
                  </a:lnTo>
                  <a:lnTo>
                    <a:pt x="563" y="210"/>
                  </a:lnTo>
                  <a:lnTo>
                    <a:pt x="547" y="200"/>
                  </a:lnTo>
                  <a:lnTo>
                    <a:pt x="530" y="189"/>
                  </a:lnTo>
                  <a:lnTo>
                    <a:pt x="517" y="179"/>
                  </a:lnTo>
                  <a:lnTo>
                    <a:pt x="504" y="170"/>
                  </a:lnTo>
                  <a:lnTo>
                    <a:pt x="492" y="162"/>
                  </a:lnTo>
                  <a:lnTo>
                    <a:pt x="481" y="154"/>
                  </a:lnTo>
                  <a:lnTo>
                    <a:pt x="471" y="147"/>
                  </a:lnTo>
                  <a:lnTo>
                    <a:pt x="462" y="141"/>
                  </a:lnTo>
                  <a:lnTo>
                    <a:pt x="456" y="137"/>
                  </a:lnTo>
                  <a:lnTo>
                    <a:pt x="449" y="132"/>
                  </a:lnTo>
                  <a:lnTo>
                    <a:pt x="445" y="130"/>
                  </a:lnTo>
                  <a:lnTo>
                    <a:pt x="443" y="128"/>
                  </a:lnTo>
                  <a:lnTo>
                    <a:pt x="439" y="126"/>
                  </a:lnTo>
                  <a:lnTo>
                    <a:pt x="435" y="126"/>
                  </a:lnTo>
                  <a:lnTo>
                    <a:pt x="428" y="122"/>
                  </a:lnTo>
                  <a:lnTo>
                    <a:pt x="420" y="120"/>
                  </a:lnTo>
                  <a:lnTo>
                    <a:pt x="414" y="118"/>
                  </a:lnTo>
                  <a:lnTo>
                    <a:pt x="409" y="116"/>
                  </a:lnTo>
                  <a:lnTo>
                    <a:pt x="403" y="115"/>
                  </a:lnTo>
                  <a:lnTo>
                    <a:pt x="399" y="113"/>
                  </a:lnTo>
                  <a:lnTo>
                    <a:pt x="391" y="111"/>
                  </a:lnTo>
                  <a:lnTo>
                    <a:pt x="384" y="109"/>
                  </a:lnTo>
                  <a:lnTo>
                    <a:pt x="378" y="109"/>
                  </a:lnTo>
                  <a:lnTo>
                    <a:pt x="371" y="105"/>
                  </a:lnTo>
                  <a:lnTo>
                    <a:pt x="363" y="103"/>
                  </a:lnTo>
                  <a:lnTo>
                    <a:pt x="355" y="101"/>
                  </a:lnTo>
                  <a:lnTo>
                    <a:pt x="346" y="97"/>
                  </a:lnTo>
                  <a:lnTo>
                    <a:pt x="340" y="96"/>
                  </a:lnTo>
                  <a:lnTo>
                    <a:pt x="331" y="94"/>
                  </a:lnTo>
                  <a:lnTo>
                    <a:pt x="321" y="90"/>
                  </a:lnTo>
                  <a:lnTo>
                    <a:pt x="314" y="88"/>
                  </a:lnTo>
                  <a:lnTo>
                    <a:pt x="304" y="86"/>
                  </a:lnTo>
                  <a:lnTo>
                    <a:pt x="295" y="82"/>
                  </a:lnTo>
                  <a:lnTo>
                    <a:pt x="285" y="78"/>
                  </a:lnTo>
                  <a:lnTo>
                    <a:pt x="276" y="77"/>
                  </a:lnTo>
                  <a:lnTo>
                    <a:pt x="268" y="73"/>
                  </a:lnTo>
                  <a:lnTo>
                    <a:pt x="258" y="71"/>
                  </a:lnTo>
                  <a:lnTo>
                    <a:pt x="249" y="67"/>
                  </a:lnTo>
                  <a:lnTo>
                    <a:pt x="239" y="65"/>
                  </a:lnTo>
                  <a:lnTo>
                    <a:pt x="232" y="61"/>
                  </a:lnTo>
                  <a:lnTo>
                    <a:pt x="220" y="58"/>
                  </a:lnTo>
                  <a:lnTo>
                    <a:pt x="211" y="56"/>
                  </a:lnTo>
                  <a:lnTo>
                    <a:pt x="201" y="52"/>
                  </a:lnTo>
                  <a:lnTo>
                    <a:pt x="192" y="50"/>
                  </a:lnTo>
                  <a:lnTo>
                    <a:pt x="182" y="46"/>
                  </a:lnTo>
                  <a:lnTo>
                    <a:pt x="173" y="44"/>
                  </a:lnTo>
                  <a:lnTo>
                    <a:pt x="163" y="40"/>
                  </a:lnTo>
                  <a:lnTo>
                    <a:pt x="156" y="39"/>
                  </a:lnTo>
                  <a:lnTo>
                    <a:pt x="146" y="35"/>
                  </a:lnTo>
                  <a:lnTo>
                    <a:pt x="139" y="33"/>
                  </a:lnTo>
                  <a:lnTo>
                    <a:pt x="129" y="29"/>
                  </a:lnTo>
                  <a:lnTo>
                    <a:pt x="122" y="27"/>
                  </a:lnTo>
                  <a:lnTo>
                    <a:pt x="114" y="25"/>
                  </a:lnTo>
                  <a:lnTo>
                    <a:pt x="106" y="23"/>
                  </a:lnTo>
                  <a:lnTo>
                    <a:pt x="99" y="21"/>
                  </a:lnTo>
                  <a:lnTo>
                    <a:pt x="93" y="20"/>
                  </a:lnTo>
                  <a:lnTo>
                    <a:pt x="85" y="16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1" y="8"/>
                  </a:lnTo>
                  <a:lnTo>
                    <a:pt x="55" y="8"/>
                  </a:lnTo>
                  <a:lnTo>
                    <a:pt x="49" y="6"/>
                  </a:lnTo>
                  <a:lnTo>
                    <a:pt x="47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49" name="Freeform 73"/>
            <p:cNvSpPr>
              <a:spLocks/>
            </p:cNvSpPr>
            <p:nvPr/>
          </p:nvSpPr>
          <p:spPr bwMode="auto">
            <a:xfrm>
              <a:off x="4360" y="2327"/>
              <a:ext cx="62" cy="74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57" y="4"/>
                </a:cxn>
                <a:cxn ang="0">
                  <a:pos x="57" y="6"/>
                </a:cxn>
                <a:cxn ang="0">
                  <a:pos x="55" y="12"/>
                </a:cxn>
                <a:cxn ang="0">
                  <a:pos x="53" y="17"/>
                </a:cxn>
                <a:cxn ang="0">
                  <a:pos x="49" y="25"/>
                </a:cxn>
                <a:cxn ang="0">
                  <a:pos x="47" y="32"/>
                </a:cxn>
                <a:cxn ang="0">
                  <a:pos x="43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6" y="80"/>
                </a:cxn>
                <a:cxn ang="0">
                  <a:pos x="24" y="86"/>
                </a:cxn>
                <a:cxn ang="0">
                  <a:pos x="21" y="91"/>
                </a:cxn>
                <a:cxn ang="0">
                  <a:pos x="19" y="99"/>
                </a:cxn>
                <a:cxn ang="0">
                  <a:pos x="15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5" y="124"/>
                </a:cxn>
                <a:cxn ang="0">
                  <a:pos x="2" y="131"/>
                </a:cxn>
                <a:cxn ang="0">
                  <a:pos x="0" y="139"/>
                </a:cxn>
                <a:cxn ang="0">
                  <a:pos x="68" y="148"/>
                </a:cxn>
                <a:cxn ang="0">
                  <a:pos x="70" y="147"/>
                </a:cxn>
                <a:cxn ang="0">
                  <a:pos x="76" y="139"/>
                </a:cxn>
                <a:cxn ang="0">
                  <a:pos x="78" y="133"/>
                </a:cxn>
                <a:cxn ang="0">
                  <a:pos x="81" y="128"/>
                </a:cxn>
                <a:cxn ang="0">
                  <a:pos x="85" y="120"/>
                </a:cxn>
                <a:cxn ang="0">
                  <a:pos x="91" y="112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4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8"/>
                </a:cxn>
                <a:cxn ang="0">
                  <a:pos x="120" y="31"/>
                </a:cxn>
                <a:cxn ang="0">
                  <a:pos x="121" y="25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48">
                  <a:moveTo>
                    <a:pt x="59" y="0"/>
                  </a:moveTo>
                  <a:lnTo>
                    <a:pt x="59" y="0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5" y="12"/>
                  </a:lnTo>
                  <a:lnTo>
                    <a:pt x="53" y="17"/>
                  </a:lnTo>
                  <a:lnTo>
                    <a:pt x="49" y="25"/>
                  </a:lnTo>
                  <a:lnTo>
                    <a:pt x="47" y="32"/>
                  </a:lnTo>
                  <a:lnTo>
                    <a:pt x="43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6" y="80"/>
                  </a:lnTo>
                  <a:lnTo>
                    <a:pt x="24" y="86"/>
                  </a:lnTo>
                  <a:lnTo>
                    <a:pt x="21" y="91"/>
                  </a:lnTo>
                  <a:lnTo>
                    <a:pt x="19" y="99"/>
                  </a:lnTo>
                  <a:lnTo>
                    <a:pt x="15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5" y="124"/>
                  </a:lnTo>
                  <a:lnTo>
                    <a:pt x="2" y="131"/>
                  </a:lnTo>
                  <a:lnTo>
                    <a:pt x="0" y="139"/>
                  </a:lnTo>
                  <a:lnTo>
                    <a:pt x="68" y="148"/>
                  </a:lnTo>
                  <a:lnTo>
                    <a:pt x="70" y="147"/>
                  </a:lnTo>
                  <a:lnTo>
                    <a:pt x="76" y="139"/>
                  </a:lnTo>
                  <a:lnTo>
                    <a:pt x="78" y="133"/>
                  </a:lnTo>
                  <a:lnTo>
                    <a:pt x="81" y="128"/>
                  </a:lnTo>
                  <a:lnTo>
                    <a:pt x="85" y="120"/>
                  </a:lnTo>
                  <a:lnTo>
                    <a:pt x="91" y="112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4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8"/>
                  </a:lnTo>
                  <a:lnTo>
                    <a:pt x="120" y="31"/>
                  </a:lnTo>
                  <a:lnTo>
                    <a:pt x="121" y="25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0" name="Freeform 74"/>
            <p:cNvSpPr>
              <a:spLocks/>
            </p:cNvSpPr>
            <p:nvPr/>
          </p:nvSpPr>
          <p:spPr bwMode="auto">
            <a:xfrm>
              <a:off x="4425" y="2348"/>
              <a:ext cx="62" cy="74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59" y="0"/>
                </a:cxn>
                <a:cxn ang="0">
                  <a:pos x="59" y="2"/>
                </a:cxn>
                <a:cxn ang="0">
                  <a:pos x="57" y="6"/>
                </a:cxn>
                <a:cxn ang="0">
                  <a:pos x="57" y="11"/>
                </a:cxn>
                <a:cxn ang="0">
                  <a:pos x="53" y="17"/>
                </a:cxn>
                <a:cxn ang="0">
                  <a:pos x="51" y="25"/>
                </a:cxn>
                <a:cxn ang="0">
                  <a:pos x="47" y="32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4" y="68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7" y="86"/>
                </a:cxn>
                <a:cxn ang="0">
                  <a:pos x="23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0"/>
                </a:cxn>
                <a:cxn ang="0">
                  <a:pos x="9" y="118"/>
                </a:cxn>
                <a:cxn ang="0">
                  <a:pos x="6" y="124"/>
                </a:cxn>
                <a:cxn ang="0">
                  <a:pos x="2" y="129"/>
                </a:cxn>
                <a:cxn ang="0">
                  <a:pos x="0" y="137"/>
                </a:cxn>
                <a:cxn ang="0">
                  <a:pos x="68" y="148"/>
                </a:cxn>
                <a:cxn ang="0">
                  <a:pos x="70" y="146"/>
                </a:cxn>
                <a:cxn ang="0">
                  <a:pos x="76" y="139"/>
                </a:cxn>
                <a:cxn ang="0">
                  <a:pos x="78" y="131"/>
                </a:cxn>
                <a:cxn ang="0">
                  <a:pos x="82" y="125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1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8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49"/>
                </a:cxn>
                <a:cxn ang="0">
                  <a:pos x="118" y="44"/>
                </a:cxn>
                <a:cxn ang="0">
                  <a:pos x="118" y="36"/>
                </a:cxn>
                <a:cxn ang="0">
                  <a:pos x="120" y="30"/>
                </a:cxn>
                <a:cxn ang="0">
                  <a:pos x="122" y="23"/>
                </a:cxn>
                <a:cxn ang="0">
                  <a:pos x="123" y="17"/>
                </a:cxn>
                <a:cxn ang="0">
                  <a:pos x="61" y="0"/>
                </a:cxn>
                <a:cxn ang="0">
                  <a:pos x="61" y="0"/>
                </a:cxn>
              </a:cxnLst>
              <a:rect l="0" t="0" r="r" b="b"/>
              <a:pathLst>
                <a:path w="123" h="148">
                  <a:moveTo>
                    <a:pt x="61" y="0"/>
                  </a:moveTo>
                  <a:lnTo>
                    <a:pt x="59" y="0"/>
                  </a:lnTo>
                  <a:lnTo>
                    <a:pt x="59" y="2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3" y="17"/>
                  </a:lnTo>
                  <a:lnTo>
                    <a:pt x="51" y="25"/>
                  </a:lnTo>
                  <a:lnTo>
                    <a:pt x="47" y="32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4" y="68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7" y="86"/>
                  </a:lnTo>
                  <a:lnTo>
                    <a:pt x="23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0"/>
                  </a:lnTo>
                  <a:lnTo>
                    <a:pt x="9" y="118"/>
                  </a:lnTo>
                  <a:lnTo>
                    <a:pt x="6" y="124"/>
                  </a:lnTo>
                  <a:lnTo>
                    <a:pt x="2" y="129"/>
                  </a:lnTo>
                  <a:lnTo>
                    <a:pt x="0" y="137"/>
                  </a:lnTo>
                  <a:lnTo>
                    <a:pt x="68" y="148"/>
                  </a:lnTo>
                  <a:lnTo>
                    <a:pt x="70" y="146"/>
                  </a:lnTo>
                  <a:lnTo>
                    <a:pt x="76" y="139"/>
                  </a:lnTo>
                  <a:lnTo>
                    <a:pt x="78" y="131"/>
                  </a:lnTo>
                  <a:lnTo>
                    <a:pt x="82" y="125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1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8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49"/>
                  </a:lnTo>
                  <a:lnTo>
                    <a:pt x="118" y="44"/>
                  </a:lnTo>
                  <a:lnTo>
                    <a:pt x="118" y="36"/>
                  </a:lnTo>
                  <a:lnTo>
                    <a:pt x="120" y="30"/>
                  </a:lnTo>
                  <a:lnTo>
                    <a:pt x="122" y="23"/>
                  </a:lnTo>
                  <a:lnTo>
                    <a:pt x="123" y="17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1" name="Freeform 75"/>
            <p:cNvSpPr>
              <a:spLocks/>
            </p:cNvSpPr>
            <p:nvPr/>
          </p:nvSpPr>
          <p:spPr bwMode="auto">
            <a:xfrm>
              <a:off x="4543" y="2391"/>
              <a:ext cx="85" cy="93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2" y="135"/>
                </a:cxn>
                <a:cxn ang="0">
                  <a:pos x="7" y="131"/>
                </a:cxn>
                <a:cxn ang="0">
                  <a:pos x="11" y="127"/>
                </a:cxn>
                <a:cxn ang="0">
                  <a:pos x="17" y="121"/>
                </a:cxn>
                <a:cxn ang="0">
                  <a:pos x="22" y="116"/>
                </a:cxn>
                <a:cxn ang="0">
                  <a:pos x="30" y="110"/>
                </a:cxn>
                <a:cxn ang="0">
                  <a:pos x="32" y="106"/>
                </a:cxn>
                <a:cxn ang="0">
                  <a:pos x="36" y="100"/>
                </a:cxn>
                <a:cxn ang="0">
                  <a:pos x="38" y="96"/>
                </a:cxn>
                <a:cxn ang="0">
                  <a:pos x="43" y="91"/>
                </a:cxn>
                <a:cxn ang="0">
                  <a:pos x="45" y="85"/>
                </a:cxn>
                <a:cxn ang="0">
                  <a:pos x="51" y="79"/>
                </a:cxn>
                <a:cxn ang="0">
                  <a:pos x="55" y="74"/>
                </a:cxn>
                <a:cxn ang="0">
                  <a:pos x="59" y="68"/>
                </a:cxn>
                <a:cxn ang="0">
                  <a:pos x="62" y="60"/>
                </a:cxn>
                <a:cxn ang="0">
                  <a:pos x="68" y="53"/>
                </a:cxn>
                <a:cxn ang="0">
                  <a:pos x="72" y="43"/>
                </a:cxn>
                <a:cxn ang="0">
                  <a:pos x="76" y="36"/>
                </a:cxn>
                <a:cxn ang="0">
                  <a:pos x="80" y="26"/>
                </a:cxn>
                <a:cxn ang="0">
                  <a:pos x="85" y="19"/>
                </a:cxn>
                <a:cxn ang="0">
                  <a:pos x="89" y="9"/>
                </a:cxn>
                <a:cxn ang="0">
                  <a:pos x="95" y="0"/>
                </a:cxn>
                <a:cxn ang="0">
                  <a:pos x="169" y="34"/>
                </a:cxn>
                <a:cxn ang="0">
                  <a:pos x="167" y="34"/>
                </a:cxn>
                <a:cxn ang="0">
                  <a:pos x="165" y="38"/>
                </a:cxn>
                <a:cxn ang="0">
                  <a:pos x="163" y="43"/>
                </a:cxn>
                <a:cxn ang="0">
                  <a:pos x="159" y="49"/>
                </a:cxn>
                <a:cxn ang="0">
                  <a:pos x="154" y="57"/>
                </a:cxn>
                <a:cxn ang="0">
                  <a:pos x="150" y="66"/>
                </a:cxn>
                <a:cxn ang="0">
                  <a:pos x="146" y="70"/>
                </a:cxn>
                <a:cxn ang="0">
                  <a:pos x="144" y="76"/>
                </a:cxn>
                <a:cxn ang="0">
                  <a:pos x="140" y="81"/>
                </a:cxn>
                <a:cxn ang="0">
                  <a:pos x="138" y="87"/>
                </a:cxn>
                <a:cxn ang="0">
                  <a:pos x="133" y="93"/>
                </a:cxn>
                <a:cxn ang="0">
                  <a:pos x="131" y="98"/>
                </a:cxn>
                <a:cxn ang="0">
                  <a:pos x="125" y="104"/>
                </a:cxn>
                <a:cxn ang="0">
                  <a:pos x="123" y="112"/>
                </a:cxn>
                <a:cxn ang="0">
                  <a:pos x="118" y="117"/>
                </a:cxn>
                <a:cxn ang="0">
                  <a:pos x="114" y="123"/>
                </a:cxn>
                <a:cxn ang="0">
                  <a:pos x="110" y="131"/>
                </a:cxn>
                <a:cxn ang="0">
                  <a:pos x="106" y="136"/>
                </a:cxn>
                <a:cxn ang="0">
                  <a:pos x="100" y="142"/>
                </a:cxn>
                <a:cxn ang="0">
                  <a:pos x="95" y="148"/>
                </a:cxn>
                <a:cxn ang="0">
                  <a:pos x="91" y="154"/>
                </a:cxn>
                <a:cxn ang="0">
                  <a:pos x="85" y="161"/>
                </a:cxn>
                <a:cxn ang="0">
                  <a:pos x="81" y="167"/>
                </a:cxn>
                <a:cxn ang="0">
                  <a:pos x="76" y="173"/>
                </a:cxn>
                <a:cxn ang="0">
                  <a:pos x="72" y="178"/>
                </a:cxn>
                <a:cxn ang="0">
                  <a:pos x="66" y="186"/>
                </a:cxn>
                <a:cxn ang="0">
                  <a:pos x="0" y="136"/>
                </a:cxn>
                <a:cxn ang="0">
                  <a:pos x="0" y="136"/>
                </a:cxn>
              </a:cxnLst>
              <a:rect l="0" t="0" r="r" b="b"/>
              <a:pathLst>
                <a:path w="169" h="186">
                  <a:moveTo>
                    <a:pt x="0" y="136"/>
                  </a:moveTo>
                  <a:lnTo>
                    <a:pt x="2" y="135"/>
                  </a:lnTo>
                  <a:lnTo>
                    <a:pt x="7" y="131"/>
                  </a:lnTo>
                  <a:lnTo>
                    <a:pt x="11" y="127"/>
                  </a:lnTo>
                  <a:lnTo>
                    <a:pt x="17" y="121"/>
                  </a:lnTo>
                  <a:lnTo>
                    <a:pt x="22" y="116"/>
                  </a:lnTo>
                  <a:lnTo>
                    <a:pt x="30" y="110"/>
                  </a:lnTo>
                  <a:lnTo>
                    <a:pt x="32" y="106"/>
                  </a:lnTo>
                  <a:lnTo>
                    <a:pt x="36" y="100"/>
                  </a:lnTo>
                  <a:lnTo>
                    <a:pt x="38" y="96"/>
                  </a:lnTo>
                  <a:lnTo>
                    <a:pt x="43" y="91"/>
                  </a:lnTo>
                  <a:lnTo>
                    <a:pt x="45" y="85"/>
                  </a:lnTo>
                  <a:lnTo>
                    <a:pt x="51" y="79"/>
                  </a:lnTo>
                  <a:lnTo>
                    <a:pt x="55" y="74"/>
                  </a:lnTo>
                  <a:lnTo>
                    <a:pt x="59" y="68"/>
                  </a:lnTo>
                  <a:lnTo>
                    <a:pt x="62" y="60"/>
                  </a:lnTo>
                  <a:lnTo>
                    <a:pt x="68" y="53"/>
                  </a:lnTo>
                  <a:lnTo>
                    <a:pt x="72" y="43"/>
                  </a:lnTo>
                  <a:lnTo>
                    <a:pt x="76" y="36"/>
                  </a:lnTo>
                  <a:lnTo>
                    <a:pt x="80" y="26"/>
                  </a:lnTo>
                  <a:lnTo>
                    <a:pt x="85" y="19"/>
                  </a:lnTo>
                  <a:lnTo>
                    <a:pt x="89" y="9"/>
                  </a:lnTo>
                  <a:lnTo>
                    <a:pt x="95" y="0"/>
                  </a:lnTo>
                  <a:lnTo>
                    <a:pt x="169" y="34"/>
                  </a:lnTo>
                  <a:lnTo>
                    <a:pt x="167" y="34"/>
                  </a:lnTo>
                  <a:lnTo>
                    <a:pt x="165" y="38"/>
                  </a:lnTo>
                  <a:lnTo>
                    <a:pt x="163" y="43"/>
                  </a:lnTo>
                  <a:lnTo>
                    <a:pt x="159" y="49"/>
                  </a:lnTo>
                  <a:lnTo>
                    <a:pt x="154" y="57"/>
                  </a:lnTo>
                  <a:lnTo>
                    <a:pt x="150" y="66"/>
                  </a:lnTo>
                  <a:lnTo>
                    <a:pt x="146" y="70"/>
                  </a:lnTo>
                  <a:lnTo>
                    <a:pt x="144" y="76"/>
                  </a:lnTo>
                  <a:lnTo>
                    <a:pt x="140" y="81"/>
                  </a:lnTo>
                  <a:lnTo>
                    <a:pt x="138" y="87"/>
                  </a:lnTo>
                  <a:lnTo>
                    <a:pt x="133" y="93"/>
                  </a:lnTo>
                  <a:lnTo>
                    <a:pt x="131" y="98"/>
                  </a:lnTo>
                  <a:lnTo>
                    <a:pt x="125" y="104"/>
                  </a:lnTo>
                  <a:lnTo>
                    <a:pt x="123" y="112"/>
                  </a:lnTo>
                  <a:lnTo>
                    <a:pt x="118" y="117"/>
                  </a:lnTo>
                  <a:lnTo>
                    <a:pt x="114" y="123"/>
                  </a:lnTo>
                  <a:lnTo>
                    <a:pt x="110" y="131"/>
                  </a:lnTo>
                  <a:lnTo>
                    <a:pt x="106" y="136"/>
                  </a:lnTo>
                  <a:lnTo>
                    <a:pt x="100" y="142"/>
                  </a:lnTo>
                  <a:lnTo>
                    <a:pt x="95" y="148"/>
                  </a:lnTo>
                  <a:lnTo>
                    <a:pt x="91" y="154"/>
                  </a:lnTo>
                  <a:lnTo>
                    <a:pt x="85" y="161"/>
                  </a:lnTo>
                  <a:lnTo>
                    <a:pt x="81" y="167"/>
                  </a:lnTo>
                  <a:lnTo>
                    <a:pt x="76" y="173"/>
                  </a:lnTo>
                  <a:lnTo>
                    <a:pt x="72" y="178"/>
                  </a:lnTo>
                  <a:lnTo>
                    <a:pt x="66" y="186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2" name="Freeform 76"/>
            <p:cNvSpPr>
              <a:spLocks/>
            </p:cNvSpPr>
            <p:nvPr/>
          </p:nvSpPr>
          <p:spPr bwMode="auto">
            <a:xfrm>
              <a:off x="4601" y="2427"/>
              <a:ext cx="91" cy="88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" y="140"/>
                </a:cxn>
                <a:cxn ang="0">
                  <a:pos x="7" y="137"/>
                </a:cxn>
                <a:cxn ang="0">
                  <a:pos x="11" y="133"/>
                </a:cxn>
                <a:cxn ang="0">
                  <a:pos x="17" y="127"/>
                </a:cxn>
                <a:cxn ang="0">
                  <a:pos x="22" y="121"/>
                </a:cxn>
                <a:cxn ang="0">
                  <a:pos x="30" y="116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3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4" y="57"/>
                </a:cxn>
                <a:cxn ang="0">
                  <a:pos x="79" y="47"/>
                </a:cxn>
                <a:cxn ang="0">
                  <a:pos x="87" y="40"/>
                </a:cxn>
                <a:cxn ang="0">
                  <a:pos x="93" y="30"/>
                </a:cxn>
                <a:cxn ang="0">
                  <a:pos x="98" y="21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80" y="36"/>
                </a:cxn>
                <a:cxn ang="0">
                  <a:pos x="178" y="40"/>
                </a:cxn>
                <a:cxn ang="0">
                  <a:pos x="175" y="44"/>
                </a:cxn>
                <a:cxn ang="0">
                  <a:pos x="173" y="49"/>
                </a:cxn>
                <a:cxn ang="0">
                  <a:pos x="167" y="57"/>
                </a:cxn>
                <a:cxn ang="0">
                  <a:pos x="163" y="66"/>
                </a:cxn>
                <a:cxn ang="0">
                  <a:pos x="159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8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8"/>
                </a:cxn>
                <a:cxn ang="0">
                  <a:pos x="119" y="123"/>
                </a:cxn>
                <a:cxn ang="0">
                  <a:pos x="116" y="131"/>
                </a:cxn>
                <a:cxn ang="0">
                  <a:pos x="110" y="137"/>
                </a:cxn>
                <a:cxn ang="0">
                  <a:pos x="104" y="142"/>
                </a:cxn>
                <a:cxn ang="0">
                  <a:pos x="98" y="148"/>
                </a:cxn>
                <a:cxn ang="0">
                  <a:pos x="95" y="154"/>
                </a:cxn>
                <a:cxn ang="0">
                  <a:pos x="87" y="159"/>
                </a:cxn>
                <a:cxn ang="0">
                  <a:pos x="81" y="165"/>
                </a:cxn>
                <a:cxn ang="0">
                  <a:pos x="76" y="171"/>
                </a:cxn>
                <a:cxn ang="0">
                  <a:pos x="70" y="177"/>
                </a:cxn>
                <a:cxn ang="0">
                  <a:pos x="0" y="142"/>
                </a:cxn>
                <a:cxn ang="0">
                  <a:pos x="0" y="142"/>
                </a:cxn>
              </a:cxnLst>
              <a:rect l="0" t="0" r="r" b="b"/>
              <a:pathLst>
                <a:path w="180" h="177">
                  <a:moveTo>
                    <a:pt x="0" y="142"/>
                  </a:moveTo>
                  <a:lnTo>
                    <a:pt x="2" y="140"/>
                  </a:lnTo>
                  <a:lnTo>
                    <a:pt x="7" y="137"/>
                  </a:lnTo>
                  <a:lnTo>
                    <a:pt x="11" y="133"/>
                  </a:lnTo>
                  <a:lnTo>
                    <a:pt x="17" y="127"/>
                  </a:lnTo>
                  <a:lnTo>
                    <a:pt x="22" y="121"/>
                  </a:lnTo>
                  <a:lnTo>
                    <a:pt x="30" y="116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3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4" y="57"/>
                  </a:lnTo>
                  <a:lnTo>
                    <a:pt x="79" y="47"/>
                  </a:lnTo>
                  <a:lnTo>
                    <a:pt x="87" y="40"/>
                  </a:lnTo>
                  <a:lnTo>
                    <a:pt x="93" y="30"/>
                  </a:lnTo>
                  <a:lnTo>
                    <a:pt x="98" y="21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78" y="40"/>
                  </a:lnTo>
                  <a:lnTo>
                    <a:pt x="175" y="44"/>
                  </a:lnTo>
                  <a:lnTo>
                    <a:pt x="173" y="49"/>
                  </a:lnTo>
                  <a:lnTo>
                    <a:pt x="167" y="57"/>
                  </a:lnTo>
                  <a:lnTo>
                    <a:pt x="163" y="66"/>
                  </a:lnTo>
                  <a:lnTo>
                    <a:pt x="159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8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8"/>
                  </a:lnTo>
                  <a:lnTo>
                    <a:pt x="119" y="123"/>
                  </a:lnTo>
                  <a:lnTo>
                    <a:pt x="116" y="131"/>
                  </a:lnTo>
                  <a:lnTo>
                    <a:pt x="110" y="137"/>
                  </a:lnTo>
                  <a:lnTo>
                    <a:pt x="104" y="142"/>
                  </a:lnTo>
                  <a:lnTo>
                    <a:pt x="98" y="148"/>
                  </a:lnTo>
                  <a:lnTo>
                    <a:pt x="95" y="154"/>
                  </a:lnTo>
                  <a:lnTo>
                    <a:pt x="87" y="159"/>
                  </a:lnTo>
                  <a:lnTo>
                    <a:pt x="81" y="165"/>
                  </a:lnTo>
                  <a:lnTo>
                    <a:pt x="76" y="171"/>
                  </a:lnTo>
                  <a:lnTo>
                    <a:pt x="70" y="177"/>
                  </a:lnTo>
                  <a:lnTo>
                    <a:pt x="0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3" name="Freeform 77"/>
            <p:cNvSpPr>
              <a:spLocks/>
            </p:cNvSpPr>
            <p:nvPr/>
          </p:nvSpPr>
          <p:spPr bwMode="auto">
            <a:xfrm>
              <a:off x="4667" y="2465"/>
              <a:ext cx="90" cy="86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139"/>
                </a:cxn>
                <a:cxn ang="0">
                  <a:pos x="6" y="135"/>
                </a:cxn>
                <a:cxn ang="0">
                  <a:pos x="9" y="131"/>
                </a:cxn>
                <a:cxn ang="0">
                  <a:pos x="15" y="127"/>
                </a:cxn>
                <a:cxn ang="0">
                  <a:pos x="21" y="122"/>
                </a:cxn>
                <a:cxn ang="0">
                  <a:pos x="30" y="114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5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6" y="55"/>
                </a:cxn>
                <a:cxn ang="0">
                  <a:pos x="82" y="47"/>
                </a:cxn>
                <a:cxn ang="0">
                  <a:pos x="87" y="40"/>
                </a:cxn>
                <a:cxn ang="0">
                  <a:pos x="93" y="28"/>
                </a:cxn>
                <a:cxn ang="0">
                  <a:pos x="99" y="19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79" y="36"/>
                </a:cxn>
                <a:cxn ang="0">
                  <a:pos x="177" y="38"/>
                </a:cxn>
                <a:cxn ang="0">
                  <a:pos x="175" y="42"/>
                </a:cxn>
                <a:cxn ang="0">
                  <a:pos x="173" y="49"/>
                </a:cxn>
                <a:cxn ang="0">
                  <a:pos x="167" y="55"/>
                </a:cxn>
                <a:cxn ang="0">
                  <a:pos x="163" y="64"/>
                </a:cxn>
                <a:cxn ang="0">
                  <a:pos x="160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9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6"/>
                </a:cxn>
                <a:cxn ang="0">
                  <a:pos x="120" y="122"/>
                </a:cxn>
                <a:cxn ang="0">
                  <a:pos x="116" y="129"/>
                </a:cxn>
                <a:cxn ang="0">
                  <a:pos x="110" y="135"/>
                </a:cxn>
                <a:cxn ang="0">
                  <a:pos x="104" y="141"/>
                </a:cxn>
                <a:cxn ang="0">
                  <a:pos x="99" y="146"/>
                </a:cxn>
                <a:cxn ang="0">
                  <a:pos x="95" y="152"/>
                </a:cxn>
                <a:cxn ang="0">
                  <a:pos x="89" y="156"/>
                </a:cxn>
                <a:cxn ang="0">
                  <a:pos x="83" y="161"/>
                </a:cxn>
                <a:cxn ang="0">
                  <a:pos x="76" y="167"/>
                </a:cxn>
                <a:cxn ang="0">
                  <a:pos x="70" y="173"/>
                </a:cxn>
                <a:cxn ang="0">
                  <a:pos x="0" y="141"/>
                </a:cxn>
                <a:cxn ang="0">
                  <a:pos x="0" y="141"/>
                </a:cxn>
              </a:cxnLst>
              <a:rect l="0" t="0" r="r" b="b"/>
              <a:pathLst>
                <a:path w="180" h="173">
                  <a:moveTo>
                    <a:pt x="0" y="141"/>
                  </a:moveTo>
                  <a:lnTo>
                    <a:pt x="0" y="139"/>
                  </a:lnTo>
                  <a:lnTo>
                    <a:pt x="6" y="135"/>
                  </a:lnTo>
                  <a:lnTo>
                    <a:pt x="9" y="131"/>
                  </a:lnTo>
                  <a:lnTo>
                    <a:pt x="15" y="127"/>
                  </a:lnTo>
                  <a:lnTo>
                    <a:pt x="21" y="122"/>
                  </a:lnTo>
                  <a:lnTo>
                    <a:pt x="30" y="114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5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6" y="55"/>
                  </a:lnTo>
                  <a:lnTo>
                    <a:pt x="82" y="47"/>
                  </a:lnTo>
                  <a:lnTo>
                    <a:pt x="87" y="40"/>
                  </a:lnTo>
                  <a:lnTo>
                    <a:pt x="93" y="28"/>
                  </a:lnTo>
                  <a:lnTo>
                    <a:pt x="99" y="19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5" y="42"/>
                  </a:lnTo>
                  <a:lnTo>
                    <a:pt x="173" y="49"/>
                  </a:lnTo>
                  <a:lnTo>
                    <a:pt x="167" y="55"/>
                  </a:lnTo>
                  <a:lnTo>
                    <a:pt x="163" y="64"/>
                  </a:lnTo>
                  <a:lnTo>
                    <a:pt x="160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9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6"/>
                  </a:lnTo>
                  <a:lnTo>
                    <a:pt x="120" y="122"/>
                  </a:lnTo>
                  <a:lnTo>
                    <a:pt x="116" y="129"/>
                  </a:lnTo>
                  <a:lnTo>
                    <a:pt x="110" y="135"/>
                  </a:lnTo>
                  <a:lnTo>
                    <a:pt x="104" y="141"/>
                  </a:lnTo>
                  <a:lnTo>
                    <a:pt x="99" y="146"/>
                  </a:lnTo>
                  <a:lnTo>
                    <a:pt x="95" y="152"/>
                  </a:lnTo>
                  <a:lnTo>
                    <a:pt x="89" y="156"/>
                  </a:lnTo>
                  <a:lnTo>
                    <a:pt x="83" y="161"/>
                  </a:lnTo>
                  <a:lnTo>
                    <a:pt x="76" y="167"/>
                  </a:lnTo>
                  <a:lnTo>
                    <a:pt x="70" y="173"/>
                  </a:lnTo>
                  <a:lnTo>
                    <a:pt x="0" y="141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4" name="Freeform 78"/>
            <p:cNvSpPr>
              <a:spLocks/>
            </p:cNvSpPr>
            <p:nvPr/>
          </p:nvSpPr>
          <p:spPr bwMode="auto">
            <a:xfrm>
              <a:off x="4727" y="2502"/>
              <a:ext cx="97" cy="101"/>
            </a:xfrm>
            <a:custGeom>
              <a:avLst/>
              <a:gdLst/>
              <a:ahLst/>
              <a:cxnLst>
                <a:cxn ang="0">
                  <a:pos x="0" y="154"/>
                </a:cxn>
                <a:cxn ang="0">
                  <a:pos x="1" y="152"/>
                </a:cxn>
                <a:cxn ang="0">
                  <a:pos x="9" y="146"/>
                </a:cxn>
                <a:cxn ang="0">
                  <a:pos x="13" y="141"/>
                </a:cxn>
                <a:cxn ang="0">
                  <a:pos x="20" y="135"/>
                </a:cxn>
                <a:cxn ang="0">
                  <a:pos x="28" y="127"/>
                </a:cxn>
                <a:cxn ang="0">
                  <a:pos x="36" y="120"/>
                </a:cxn>
                <a:cxn ang="0">
                  <a:pos x="40" y="114"/>
                </a:cxn>
                <a:cxn ang="0">
                  <a:pos x="45" y="110"/>
                </a:cxn>
                <a:cxn ang="0">
                  <a:pos x="49" y="105"/>
                </a:cxn>
                <a:cxn ang="0">
                  <a:pos x="55" y="99"/>
                </a:cxn>
                <a:cxn ang="0">
                  <a:pos x="59" y="91"/>
                </a:cxn>
                <a:cxn ang="0">
                  <a:pos x="64" y="86"/>
                </a:cxn>
                <a:cxn ang="0">
                  <a:pos x="70" y="78"/>
                </a:cxn>
                <a:cxn ang="0">
                  <a:pos x="76" y="72"/>
                </a:cxn>
                <a:cxn ang="0">
                  <a:pos x="79" y="63"/>
                </a:cxn>
                <a:cxn ang="0">
                  <a:pos x="85" y="55"/>
                </a:cxn>
                <a:cxn ang="0">
                  <a:pos x="91" y="48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10" y="19"/>
                </a:cxn>
                <a:cxn ang="0">
                  <a:pos x="117" y="9"/>
                </a:cxn>
                <a:cxn ang="0">
                  <a:pos x="123" y="0"/>
                </a:cxn>
                <a:cxn ang="0">
                  <a:pos x="194" y="32"/>
                </a:cxn>
                <a:cxn ang="0">
                  <a:pos x="192" y="32"/>
                </a:cxn>
                <a:cxn ang="0">
                  <a:pos x="190" y="38"/>
                </a:cxn>
                <a:cxn ang="0">
                  <a:pos x="188" y="42"/>
                </a:cxn>
                <a:cxn ang="0">
                  <a:pos x="184" y="48"/>
                </a:cxn>
                <a:cxn ang="0">
                  <a:pos x="180" y="55"/>
                </a:cxn>
                <a:cxn ang="0">
                  <a:pos x="174" y="65"/>
                </a:cxn>
                <a:cxn ang="0">
                  <a:pos x="171" y="70"/>
                </a:cxn>
                <a:cxn ang="0">
                  <a:pos x="167" y="76"/>
                </a:cxn>
                <a:cxn ang="0">
                  <a:pos x="163" y="82"/>
                </a:cxn>
                <a:cxn ang="0">
                  <a:pos x="161" y="89"/>
                </a:cxn>
                <a:cxn ang="0">
                  <a:pos x="155" y="95"/>
                </a:cxn>
                <a:cxn ang="0">
                  <a:pos x="152" y="101"/>
                </a:cxn>
                <a:cxn ang="0">
                  <a:pos x="146" y="106"/>
                </a:cxn>
                <a:cxn ang="0">
                  <a:pos x="140" y="114"/>
                </a:cxn>
                <a:cxn ang="0">
                  <a:pos x="135" y="120"/>
                </a:cxn>
                <a:cxn ang="0">
                  <a:pos x="129" y="127"/>
                </a:cxn>
                <a:cxn ang="0">
                  <a:pos x="123" y="135"/>
                </a:cxn>
                <a:cxn ang="0">
                  <a:pos x="117" y="143"/>
                </a:cxn>
                <a:cxn ang="0">
                  <a:pos x="110" y="148"/>
                </a:cxn>
                <a:cxn ang="0">
                  <a:pos x="104" y="156"/>
                </a:cxn>
                <a:cxn ang="0">
                  <a:pos x="97" y="163"/>
                </a:cxn>
                <a:cxn ang="0">
                  <a:pos x="91" y="171"/>
                </a:cxn>
                <a:cxn ang="0">
                  <a:pos x="83" y="179"/>
                </a:cxn>
                <a:cxn ang="0">
                  <a:pos x="76" y="186"/>
                </a:cxn>
                <a:cxn ang="0">
                  <a:pos x="68" y="194"/>
                </a:cxn>
                <a:cxn ang="0">
                  <a:pos x="60" y="202"/>
                </a:cxn>
                <a:cxn ang="0">
                  <a:pos x="0" y="154"/>
                </a:cxn>
                <a:cxn ang="0">
                  <a:pos x="0" y="154"/>
                </a:cxn>
              </a:cxnLst>
              <a:rect l="0" t="0" r="r" b="b"/>
              <a:pathLst>
                <a:path w="194" h="202">
                  <a:moveTo>
                    <a:pt x="0" y="154"/>
                  </a:moveTo>
                  <a:lnTo>
                    <a:pt x="1" y="152"/>
                  </a:lnTo>
                  <a:lnTo>
                    <a:pt x="9" y="146"/>
                  </a:lnTo>
                  <a:lnTo>
                    <a:pt x="13" y="141"/>
                  </a:lnTo>
                  <a:lnTo>
                    <a:pt x="20" y="135"/>
                  </a:lnTo>
                  <a:lnTo>
                    <a:pt x="28" y="127"/>
                  </a:lnTo>
                  <a:lnTo>
                    <a:pt x="36" y="120"/>
                  </a:lnTo>
                  <a:lnTo>
                    <a:pt x="40" y="114"/>
                  </a:lnTo>
                  <a:lnTo>
                    <a:pt x="45" y="110"/>
                  </a:lnTo>
                  <a:lnTo>
                    <a:pt x="49" y="105"/>
                  </a:lnTo>
                  <a:lnTo>
                    <a:pt x="55" y="99"/>
                  </a:lnTo>
                  <a:lnTo>
                    <a:pt x="59" y="91"/>
                  </a:lnTo>
                  <a:lnTo>
                    <a:pt x="64" y="86"/>
                  </a:lnTo>
                  <a:lnTo>
                    <a:pt x="70" y="78"/>
                  </a:lnTo>
                  <a:lnTo>
                    <a:pt x="76" y="72"/>
                  </a:lnTo>
                  <a:lnTo>
                    <a:pt x="79" y="63"/>
                  </a:lnTo>
                  <a:lnTo>
                    <a:pt x="85" y="55"/>
                  </a:lnTo>
                  <a:lnTo>
                    <a:pt x="91" y="48"/>
                  </a:lnTo>
                  <a:lnTo>
                    <a:pt x="98" y="38"/>
                  </a:lnTo>
                  <a:lnTo>
                    <a:pt x="104" y="28"/>
                  </a:lnTo>
                  <a:lnTo>
                    <a:pt x="110" y="19"/>
                  </a:lnTo>
                  <a:lnTo>
                    <a:pt x="117" y="9"/>
                  </a:lnTo>
                  <a:lnTo>
                    <a:pt x="123" y="0"/>
                  </a:lnTo>
                  <a:lnTo>
                    <a:pt x="194" y="32"/>
                  </a:lnTo>
                  <a:lnTo>
                    <a:pt x="192" y="32"/>
                  </a:lnTo>
                  <a:lnTo>
                    <a:pt x="190" y="38"/>
                  </a:lnTo>
                  <a:lnTo>
                    <a:pt x="188" y="42"/>
                  </a:lnTo>
                  <a:lnTo>
                    <a:pt x="184" y="48"/>
                  </a:lnTo>
                  <a:lnTo>
                    <a:pt x="180" y="55"/>
                  </a:lnTo>
                  <a:lnTo>
                    <a:pt x="174" y="65"/>
                  </a:lnTo>
                  <a:lnTo>
                    <a:pt x="171" y="70"/>
                  </a:lnTo>
                  <a:lnTo>
                    <a:pt x="167" y="76"/>
                  </a:lnTo>
                  <a:lnTo>
                    <a:pt x="163" y="82"/>
                  </a:lnTo>
                  <a:lnTo>
                    <a:pt x="161" y="89"/>
                  </a:lnTo>
                  <a:lnTo>
                    <a:pt x="155" y="95"/>
                  </a:lnTo>
                  <a:lnTo>
                    <a:pt x="152" y="101"/>
                  </a:lnTo>
                  <a:lnTo>
                    <a:pt x="146" y="106"/>
                  </a:lnTo>
                  <a:lnTo>
                    <a:pt x="140" y="114"/>
                  </a:lnTo>
                  <a:lnTo>
                    <a:pt x="135" y="120"/>
                  </a:lnTo>
                  <a:lnTo>
                    <a:pt x="129" y="127"/>
                  </a:lnTo>
                  <a:lnTo>
                    <a:pt x="123" y="135"/>
                  </a:lnTo>
                  <a:lnTo>
                    <a:pt x="117" y="143"/>
                  </a:lnTo>
                  <a:lnTo>
                    <a:pt x="110" y="148"/>
                  </a:lnTo>
                  <a:lnTo>
                    <a:pt x="104" y="156"/>
                  </a:lnTo>
                  <a:lnTo>
                    <a:pt x="97" y="163"/>
                  </a:lnTo>
                  <a:lnTo>
                    <a:pt x="91" y="171"/>
                  </a:lnTo>
                  <a:lnTo>
                    <a:pt x="83" y="179"/>
                  </a:lnTo>
                  <a:lnTo>
                    <a:pt x="76" y="186"/>
                  </a:lnTo>
                  <a:lnTo>
                    <a:pt x="68" y="194"/>
                  </a:lnTo>
                  <a:lnTo>
                    <a:pt x="60" y="202"/>
                  </a:lnTo>
                  <a:lnTo>
                    <a:pt x="0" y="15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5" name="Freeform 79"/>
            <p:cNvSpPr>
              <a:spLocks/>
            </p:cNvSpPr>
            <p:nvPr/>
          </p:nvSpPr>
          <p:spPr bwMode="auto">
            <a:xfrm>
              <a:off x="4785" y="2536"/>
              <a:ext cx="103" cy="10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0" y="164"/>
                </a:cxn>
                <a:cxn ang="0">
                  <a:pos x="3" y="162"/>
                </a:cxn>
                <a:cxn ang="0">
                  <a:pos x="7" y="160"/>
                </a:cxn>
                <a:cxn ang="0">
                  <a:pos x="13" y="156"/>
                </a:cxn>
                <a:cxn ang="0">
                  <a:pos x="19" y="151"/>
                </a:cxn>
                <a:cxn ang="0">
                  <a:pos x="26" y="145"/>
                </a:cxn>
                <a:cxn ang="0">
                  <a:pos x="36" y="135"/>
                </a:cxn>
                <a:cxn ang="0">
                  <a:pos x="45" y="128"/>
                </a:cxn>
                <a:cxn ang="0">
                  <a:pos x="51" y="122"/>
                </a:cxn>
                <a:cxn ang="0">
                  <a:pos x="55" y="116"/>
                </a:cxn>
                <a:cxn ang="0">
                  <a:pos x="60" y="111"/>
                </a:cxn>
                <a:cxn ang="0">
                  <a:pos x="66" y="105"/>
                </a:cxn>
                <a:cxn ang="0">
                  <a:pos x="72" y="97"/>
                </a:cxn>
                <a:cxn ang="0">
                  <a:pos x="78" y="90"/>
                </a:cxn>
                <a:cxn ang="0">
                  <a:pos x="83" y="84"/>
                </a:cxn>
                <a:cxn ang="0">
                  <a:pos x="91" y="76"/>
                </a:cxn>
                <a:cxn ang="0">
                  <a:pos x="97" y="69"/>
                </a:cxn>
                <a:cxn ang="0">
                  <a:pos x="102" y="59"/>
                </a:cxn>
                <a:cxn ang="0">
                  <a:pos x="110" y="50"/>
                </a:cxn>
                <a:cxn ang="0">
                  <a:pos x="116" y="42"/>
                </a:cxn>
                <a:cxn ang="0">
                  <a:pos x="121" y="31"/>
                </a:cxn>
                <a:cxn ang="0">
                  <a:pos x="129" y="21"/>
                </a:cxn>
                <a:cxn ang="0">
                  <a:pos x="131" y="16"/>
                </a:cxn>
                <a:cxn ang="0">
                  <a:pos x="135" y="12"/>
                </a:cxn>
                <a:cxn ang="0">
                  <a:pos x="138" y="6"/>
                </a:cxn>
                <a:cxn ang="0">
                  <a:pos x="142" y="0"/>
                </a:cxn>
                <a:cxn ang="0">
                  <a:pos x="207" y="35"/>
                </a:cxn>
                <a:cxn ang="0">
                  <a:pos x="207" y="37"/>
                </a:cxn>
                <a:cxn ang="0">
                  <a:pos x="205" y="40"/>
                </a:cxn>
                <a:cxn ang="0">
                  <a:pos x="201" y="44"/>
                </a:cxn>
                <a:cxn ang="0">
                  <a:pos x="197" y="54"/>
                </a:cxn>
                <a:cxn ang="0">
                  <a:pos x="193" y="57"/>
                </a:cxn>
                <a:cxn ang="0">
                  <a:pos x="190" y="63"/>
                </a:cxn>
                <a:cxn ang="0">
                  <a:pos x="186" y="69"/>
                </a:cxn>
                <a:cxn ang="0">
                  <a:pos x="184" y="73"/>
                </a:cxn>
                <a:cxn ang="0">
                  <a:pos x="178" y="78"/>
                </a:cxn>
                <a:cxn ang="0">
                  <a:pos x="174" y="84"/>
                </a:cxn>
                <a:cxn ang="0">
                  <a:pos x="171" y="92"/>
                </a:cxn>
                <a:cxn ang="0">
                  <a:pos x="167" y="99"/>
                </a:cxn>
                <a:cxn ang="0">
                  <a:pos x="161" y="105"/>
                </a:cxn>
                <a:cxn ang="0">
                  <a:pos x="155" y="113"/>
                </a:cxn>
                <a:cxn ang="0">
                  <a:pos x="150" y="118"/>
                </a:cxn>
                <a:cxn ang="0">
                  <a:pos x="144" y="126"/>
                </a:cxn>
                <a:cxn ang="0">
                  <a:pos x="138" y="134"/>
                </a:cxn>
                <a:cxn ang="0">
                  <a:pos x="133" y="141"/>
                </a:cxn>
                <a:cxn ang="0">
                  <a:pos x="125" y="147"/>
                </a:cxn>
                <a:cxn ang="0">
                  <a:pos x="119" y="154"/>
                </a:cxn>
                <a:cxn ang="0">
                  <a:pos x="112" y="162"/>
                </a:cxn>
                <a:cxn ang="0">
                  <a:pos x="104" y="168"/>
                </a:cxn>
                <a:cxn ang="0">
                  <a:pos x="95" y="175"/>
                </a:cxn>
                <a:cxn ang="0">
                  <a:pos x="87" y="181"/>
                </a:cxn>
                <a:cxn ang="0">
                  <a:pos x="79" y="187"/>
                </a:cxn>
                <a:cxn ang="0">
                  <a:pos x="70" y="192"/>
                </a:cxn>
                <a:cxn ang="0">
                  <a:pos x="62" y="198"/>
                </a:cxn>
                <a:cxn ang="0">
                  <a:pos x="55" y="204"/>
                </a:cxn>
                <a:cxn ang="0">
                  <a:pos x="0" y="166"/>
                </a:cxn>
                <a:cxn ang="0">
                  <a:pos x="0" y="166"/>
                </a:cxn>
              </a:cxnLst>
              <a:rect l="0" t="0" r="r" b="b"/>
              <a:pathLst>
                <a:path w="207" h="204">
                  <a:moveTo>
                    <a:pt x="0" y="166"/>
                  </a:moveTo>
                  <a:lnTo>
                    <a:pt x="0" y="164"/>
                  </a:lnTo>
                  <a:lnTo>
                    <a:pt x="3" y="162"/>
                  </a:lnTo>
                  <a:lnTo>
                    <a:pt x="7" y="160"/>
                  </a:lnTo>
                  <a:lnTo>
                    <a:pt x="13" y="156"/>
                  </a:lnTo>
                  <a:lnTo>
                    <a:pt x="19" y="151"/>
                  </a:lnTo>
                  <a:lnTo>
                    <a:pt x="26" y="145"/>
                  </a:lnTo>
                  <a:lnTo>
                    <a:pt x="36" y="135"/>
                  </a:lnTo>
                  <a:lnTo>
                    <a:pt x="45" y="128"/>
                  </a:lnTo>
                  <a:lnTo>
                    <a:pt x="51" y="122"/>
                  </a:lnTo>
                  <a:lnTo>
                    <a:pt x="55" y="116"/>
                  </a:lnTo>
                  <a:lnTo>
                    <a:pt x="60" y="111"/>
                  </a:lnTo>
                  <a:lnTo>
                    <a:pt x="66" y="105"/>
                  </a:lnTo>
                  <a:lnTo>
                    <a:pt x="72" y="97"/>
                  </a:lnTo>
                  <a:lnTo>
                    <a:pt x="78" y="90"/>
                  </a:lnTo>
                  <a:lnTo>
                    <a:pt x="83" y="84"/>
                  </a:lnTo>
                  <a:lnTo>
                    <a:pt x="91" y="76"/>
                  </a:lnTo>
                  <a:lnTo>
                    <a:pt x="97" y="69"/>
                  </a:lnTo>
                  <a:lnTo>
                    <a:pt x="102" y="59"/>
                  </a:lnTo>
                  <a:lnTo>
                    <a:pt x="110" y="50"/>
                  </a:lnTo>
                  <a:lnTo>
                    <a:pt x="116" y="42"/>
                  </a:lnTo>
                  <a:lnTo>
                    <a:pt x="121" y="31"/>
                  </a:lnTo>
                  <a:lnTo>
                    <a:pt x="129" y="21"/>
                  </a:lnTo>
                  <a:lnTo>
                    <a:pt x="131" y="16"/>
                  </a:lnTo>
                  <a:lnTo>
                    <a:pt x="135" y="12"/>
                  </a:lnTo>
                  <a:lnTo>
                    <a:pt x="138" y="6"/>
                  </a:lnTo>
                  <a:lnTo>
                    <a:pt x="142" y="0"/>
                  </a:lnTo>
                  <a:lnTo>
                    <a:pt x="207" y="35"/>
                  </a:lnTo>
                  <a:lnTo>
                    <a:pt x="207" y="37"/>
                  </a:lnTo>
                  <a:lnTo>
                    <a:pt x="205" y="40"/>
                  </a:lnTo>
                  <a:lnTo>
                    <a:pt x="201" y="44"/>
                  </a:lnTo>
                  <a:lnTo>
                    <a:pt x="197" y="54"/>
                  </a:lnTo>
                  <a:lnTo>
                    <a:pt x="193" y="57"/>
                  </a:lnTo>
                  <a:lnTo>
                    <a:pt x="190" y="63"/>
                  </a:lnTo>
                  <a:lnTo>
                    <a:pt x="186" y="69"/>
                  </a:lnTo>
                  <a:lnTo>
                    <a:pt x="184" y="73"/>
                  </a:lnTo>
                  <a:lnTo>
                    <a:pt x="178" y="78"/>
                  </a:lnTo>
                  <a:lnTo>
                    <a:pt x="174" y="84"/>
                  </a:lnTo>
                  <a:lnTo>
                    <a:pt x="171" y="92"/>
                  </a:lnTo>
                  <a:lnTo>
                    <a:pt x="167" y="99"/>
                  </a:lnTo>
                  <a:lnTo>
                    <a:pt x="161" y="105"/>
                  </a:lnTo>
                  <a:lnTo>
                    <a:pt x="155" y="113"/>
                  </a:lnTo>
                  <a:lnTo>
                    <a:pt x="150" y="118"/>
                  </a:lnTo>
                  <a:lnTo>
                    <a:pt x="144" y="126"/>
                  </a:lnTo>
                  <a:lnTo>
                    <a:pt x="138" y="134"/>
                  </a:lnTo>
                  <a:lnTo>
                    <a:pt x="133" y="141"/>
                  </a:lnTo>
                  <a:lnTo>
                    <a:pt x="125" y="147"/>
                  </a:lnTo>
                  <a:lnTo>
                    <a:pt x="119" y="154"/>
                  </a:lnTo>
                  <a:lnTo>
                    <a:pt x="112" y="162"/>
                  </a:lnTo>
                  <a:lnTo>
                    <a:pt x="104" y="168"/>
                  </a:lnTo>
                  <a:lnTo>
                    <a:pt x="95" y="175"/>
                  </a:lnTo>
                  <a:lnTo>
                    <a:pt x="87" y="181"/>
                  </a:lnTo>
                  <a:lnTo>
                    <a:pt x="79" y="187"/>
                  </a:lnTo>
                  <a:lnTo>
                    <a:pt x="70" y="192"/>
                  </a:lnTo>
                  <a:lnTo>
                    <a:pt x="62" y="198"/>
                  </a:lnTo>
                  <a:lnTo>
                    <a:pt x="55" y="204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6" name="Freeform 80"/>
            <p:cNvSpPr>
              <a:spLocks/>
            </p:cNvSpPr>
            <p:nvPr/>
          </p:nvSpPr>
          <p:spPr bwMode="auto">
            <a:xfrm>
              <a:off x="4842" y="2569"/>
              <a:ext cx="112" cy="112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75"/>
                </a:cxn>
                <a:cxn ang="0">
                  <a:pos x="2" y="173"/>
                </a:cxn>
                <a:cxn ang="0">
                  <a:pos x="7" y="169"/>
                </a:cxn>
                <a:cxn ang="0">
                  <a:pos x="13" y="165"/>
                </a:cxn>
                <a:cxn ang="0">
                  <a:pos x="21" y="158"/>
                </a:cxn>
                <a:cxn ang="0">
                  <a:pos x="30" y="152"/>
                </a:cxn>
                <a:cxn ang="0">
                  <a:pos x="34" y="146"/>
                </a:cxn>
                <a:cxn ang="0">
                  <a:pos x="40" y="143"/>
                </a:cxn>
                <a:cxn ang="0">
                  <a:pos x="45" y="139"/>
                </a:cxn>
                <a:cxn ang="0">
                  <a:pos x="51" y="133"/>
                </a:cxn>
                <a:cxn ang="0">
                  <a:pos x="57" y="127"/>
                </a:cxn>
                <a:cxn ang="0">
                  <a:pos x="62" y="122"/>
                </a:cxn>
                <a:cxn ang="0">
                  <a:pos x="68" y="116"/>
                </a:cxn>
                <a:cxn ang="0">
                  <a:pos x="74" y="110"/>
                </a:cxn>
                <a:cxn ang="0">
                  <a:pos x="79" y="103"/>
                </a:cxn>
                <a:cxn ang="0">
                  <a:pos x="87" y="95"/>
                </a:cxn>
                <a:cxn ang="0">
                  <a:pos x="93" y="87"/>
                </a:cxn>
                <a:cxn ang="0">
                  <a:pos x="100" y="80"/>
                </a:cxn>
                <a:cxn ang="0">
                  <a:pos x="106" y="70"/>
                </a:cxn>
                <a:cxn ang="0">
                  <a:pos x="114" y="61"/>
                </a:cxn>
                <a:cxn ang="0">
                  <a:pos x="119" y="51"/>
                </a:cxn>
                <a:cxn ang="0">
                  <a:pos x="127" y="42"/>
                </a:cxn>
                <a:cxn ang="0">
                  <a:pos x="131" y="36"/>
                </a:cxn>
                <a:cxn ang="0">
                  <a:pos x="133" y="32"/>
                </a:cxn>
                <a:cxn ang="0">
                  <a:pos x="137" y="27"/>
                </a:cxn>
                <a:cxn ang="0">
                  <a:pos x="140" y="21"/>
                </a:cxn>
                <a:cxn ang="0">
                  <a:pos x="144" y="17"/>
                </a:cxn>
                <a:cxn ang="0">
                  <a:pos x="146" y="11"/>
                </a:cxn>
                <a:cxn ang="0">
                  <a:pos x="150" y="6"/>
                </a:cxn>
                <a:cxn ang="0">
                  <a:pos x="154" y="0"/>
                </a:cxn>
                <a:cxn ang="0">
                  <a:pos x="224" y="36"/>
                </a:cxn>
                <a:cxn ang="0">
                  <a:pos x="222" y="36"/>
                </a:cxn>
                <a:cxn ang="0">
                  <a:pos x="220" y="40"/>
                </a:cxn>
                <a:cxn ang="0">
                  <a:pos x="216" y="46"/>
                </a:cxn>
                <a:cxn ang="0">
                  <a:pos x="211" y="55"/>
                </a:cxn>
                <a:cxn ang="0">
                  <a:pos x="207" y="61"/>
                </a:cxn>
                <a:cxn ang="0">
                  <a:pos x="203" y="67"/>
                </a:cxn>
                <a:cxn ang="0">
                  <a:pos x="199" y="72"/>
                </a:cxn>
                <a:cxn ang="0">
                  <a:pos x="195" y="78"/>
                </a:cxn>
                <a:cxn ang="0">
                  <a:pos x="192" y="84"/>
                </a:cxn>
                <a:cxn ang="0">
                  <a:pos x="186" y="91"/>
                </a:cxn>
                <a:cxn ang="0">
                  <a:pos x="182" y="99"/>
                </a:cxn>
                <a:cxn ang="0">
                  <a:pos x="176" y="106"/>
                </a:cxn>
                <a:cxn ang="0">
                  <a:pos x="171" y="114"/>
                </a:cxn>
                <a:cxn ang="0">
                  <a:pos x="165" y="122"/>
                </a:cxn>
                <a:cxn ang="0">
                  <a:pos x="157" y="127"/>
                </a:cxn>
                <a:cxn ang="0">
                  <a:pos x="152" y="135"/>
                </a:cxn>
                <a:cxn ang="0">
                  <a:pos x="144" y="143"/>
                </a:cxn>
                <a:cxn ang="0">
                  <a:pos x="137" y="150"/>
                </a:cxn>
                <a:cxn ang="0">
                  <a:pos x="129" y="158"/>
                </a:cxn>
                <a:cxn ang="0">
                  <a:pos x="123" y="167"/>
                </a:cxn>
                <a:cxn ang="0">
                  <a:pos x="114" y="173"/>
                </a:cxn>
                <a:cxn ang="0">
                  <a:pos x="106" y="181"/>
                </a:cxn>
                <a:cxn ang="0">
                  <a:pos x="97" y="188"/>
                </a:cxn>
                <a:cxn ang="0">
                  <a:pos x="89" y="196"/>
                </a:cxn>
                <a:cxn ang="0">
                  <a:pos x="79" y="203"/>
                </a:cxn>
                <a:cxn ang="0">
                  <a:pos x="70" y="209"/>
                </a:cxn>
                <a:cxn ang="0">
                  <a:pos x="60" y="217"/>
                </a:cxn>
                <a:cxn ang="0">
                  <a:pos x="53" y="222"/>
                </a:cxn>
                <a:cxn ang="0">
                  <a:pos x="0" y="175"/>
                </a:cxn>
                <a:cxn ang="0">
                  <a:pos x="0" y="175"/>
                </a:cxn>
              </a:cxnLst>
              <a:rect l="0" t="0" r="r" b="b"/>
              <a:pathLst>
                <a:path w="224" h="222">
                  <a:moveTo>
                    <a:pt x="0" y="175"/>
                  </a:moveTo>
                  <a:lnTo>
                    <a:pt x="0" y="175"/>
                  </a:lnTo>
                  <a:lnTo>
                    <a:pt x="2" y="173"/>
                  </a:lnTo>
                  <a:lnTo>
                    <a:pt x="7" y="169"/>
                  </a:lnTo>
                  <a:lnTo>
                    <a:pt x="13" y="165"/>
                  </a:lnTo>
                  <a:lnTo>
                    <a:pt x="21" y="158"/>
                  </a:lnTo>
                  <a:lnTo>
                    <a:pt x="30" y="152"/>
                  </a:lnTo>
                  <a:lnTo>
                    <a:pt x="34" y="146"/>
                  </a:lnTo>
                  <a:lnTo>
                    <a:pt x="40" y="143"/>
                  </a:lnTo>
                  <a:lnTo>
                    <a:pt x="45" y="139"/>
                  </a:lnTo>
                  <a:lnTo>
                    <a:pt x="51" y="133"/>
                  </a:lnTo>
                  <a:lnTo>
                    <a:pt x="57" y="127"/>
                  </a:lnTo>
                  <a:lnTo>
                    <a:pt x="62" y="122"/>
                  </a:lnTo>
                  <a:lnTo>
                    <a:pt x="68" y="116"/>
                  </a:lnTo>
                  <a:lnTo>
                    <a:pt x="74" y="110"/>
                  </a:lnTo>
                  <a:lnTo>
                    <a:pt x="79" y="103"/>
                  </a:lnTo>
                  <a:lnTo>
                    <a:pt x="87" y="95"/>
                  </a:lnTo>
                  <a:lnTo>
                    <a:pt x="93" y="87"/>
                  </a:lnTo>
                  <a:lnTo>
                    <a:pt x="100" y="80"/>
                  </a:lnTo>
                  <a:lnTo>
                    <a:pt x="106" y="70"/>
                  </a:lnTo>
                  <a:lnTo>
                    <a:pt x="114" y="61"/>
                  </a:lnTo>
                  <a:lnTo>
                    <a:pt x="119" y="51"/>
                  </a:lnTo>
                  <a:lnTo>
                    <a:pt x="127" y="42"/>
                  </a:lnTo>
                  <a:lnTo>
                    <a:pt x="131" y="36"/>
                  </a:lnTo>
                  <a:lnTo>
                    <a:pt x="133" y="32"/>
                  </a:lnTo>
                  <a:lnTo>
                    <a:pt x="137" y="27"/>
                  </a:lnTo>
                  <a:lnTo>
                    <a:pt x="140" y="21"/>
                  </a:lnTo>
                  <a:lnTo>
                    <a:pt x="144" y="17"/>
                  </a:lnTo>
                  <a:lnTo>
                    <a:pt x="146" y="11"/>
                  </a:lnTo>
                  <a:lnTo>
                    <a:pt x="150" y="6"/>
                  </a:lnTo>
                  <a:lnTo>
                    <a:pt x="154" y="0"/>
                  </a:lnTo>
                  <a:lnTo>
                    <a:pt x="224" y="36"/>
                  </a:lnTo>
                  <a:lnTo>
                    <a:pt x="222" y="36"/>
                  </a:lnTo>
                  <a:lnTo>
                    <a:pt x="220" y="40"/>
                  </a:lnTo>
                  <a:lnTo>
                    <a:pt x="216" y="46"/>
                  </a:lnTo>
                  <a:lnTo>
                    <a:pt x="211" y="55"/>
                  </a:lnTo>
                  <a:lnTo>
                    <a:pt x="207" y="61"/>
                  </a:lnTo>
                  <a:lnTo>
                    <a:pt x="203" y="67"/>
                  </a:lnTo>
                  <a:lnTo>
                    <a:pt x="199" y="72"/>
                  </a:lnTo>
                  <a:lnTo>
                    <a:pt x="195" y="78"/>
                  </a:lnTo>
                  <a:lnTo>
                    <a:pt x="192" y="84"/>
                  </a:lnTo>
                  <a:lnTo>
                    <a:pt x="186" y="91"/>
                  </a:lnTo>
                  <a:lnTo>
                    <a:pt x="182" y="99"/>
                  </a:lnTo>
                  <a:lnTo>
                    <a:pt x="176" y="106"/>
                  </a:lnTo>
                  <a:lnTo>
                    <a:pt x="171" y="114"/>
                  </a:lnTo>
                  <a:lnTo>
                    <a:pt x="165" y="122"/>
                  </a:lnTo>
                  <a:lnTo>
                    <a:pt x="157" y="127"/>
                  </a:lnTo>
                  <a:lnTo>
                    <a:pt x="152" y="135"/>
                  </a:lnTo>
                  <a:lnTo>
                    <a:pt x="144" y="143"/>
                  </a:lnTo>
                  <a:lnTo>
                    <a:pt x="137" y="150"/>
                  </a:lnTo>
                  <a:lnTo>
                    <a:pt x="129" y="158"/>
                  </a:lnTo>
                  <a:lnTo>
                    <a:pt x="123" y="167"/>
                  </a:lnTo>
                  <a:lnTo>
                    <a:pt x="114" y="173"/>
                  </a:lnTo>
                  <a:lnTo>
                    <a:pt x="106" y="181"/>
                  </a:lnTo>
                  <a:lnTo>
                    <a:pt x="97" y="188"/>
                  </a:lnTo>
                  <a:lnTo>
                    <a:pt x="89" y="196"/>
                  </a:lnTo>
                  <a:lnTo>
                    <a:pt x="79" y="203"/>
                  </a:lnTo>
                  <a:lnTo>
                    <a:pt x="70" y="209"/>
                  </a:lnTo>
                  <a:lnTo>
                    <a:pt x="60" y="217"/>
                  </a:lnTo>
                  <a:lnTo>
                    <a:pt x="53" y="222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7" name="Freeform 81"/>
            <p:cNvSpPr>
              <a:spLocks/>
            </p:cNvSpPr>
            <p:nvPr/>
          </p:nvSpPr>
          <p:spPr bwMode="auto">
            <a:xfrm>
              <a:off x="4901" y="2604"/>
              <a:ext cx="118" cy="12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10" y="185"/>
                </a:cxn>
                <a:cxn ang="0">
                  <a:pos x="25" y="172"/>
                </a:cxn>
                <a:cxn ang="0">
                  <a:pos x="39" y="158"/>
                </a:cxn>
                <a:cxn ang="0">
                  <a:pos x="52" y="147"/>
                </a:cxn>
                <a:cxn ang="0">
                  <a:pos x="63" y="133"/>
                </a:cxn>
                <a:cxn ang="0">
                  <a:pos x="77" y="120"/>
                </a:cxn>
                <a:cxn ang="0">
                  <a:pos x="90" y="105"/>
                </a:cxn>
                <a:cxn ang="0">
                  <a:pos x="105" y="88"/>
                </a:cxn>
                <a:cxn ang="0">
                  <a:pos x="118" y="71"/>
                </a:cxn>
                <a:cxn ang="0">
                  <a:pos x="132" y="52"/>
                </a:cxn>
                <a:cxn ang="0">
                  <a:pos x="141" y="37"/>
                </a:cxn>
                <a:cxn ang="0">
                  <a:pos x="149" y="25"/>
                </a:cxn>
                <a:cxn ang="0">
                  <a:pos x="154" y="16"/>
                </a:cxn>
                <a:cxn ang="0">
                  <a:pos x="162" y="4"/>
                </a:cxn>
                <a:cxn ang="0">
                  <a:pos x="236" y="37"/>
                </a:cxn>
                <a:cxn ang="0">
                  <a:pos x="234" y="40"/>
                </a:cxn>
                <a:cxn ang="0">
                  <a:pos x="229" y="48"/>
                </a:cxn>
                <a:cxn ang="0">
                  <a:pos x="227" y="57"/>
                </a:cxn>
                <a:cxn ang="0">
                  <a:pos x="219" y="67"/>
                </a:cxn>
                <a:cxn ang="0">
                  <a:pos x="212" y="80"/>
                </a:cxn>
                <a:cxn ang="0">
                  <a:pos x="202" y="94"/>
                </a:cxn>
                <a:cxn ang="0">
                  <a:pos x="193" y="111"/>
                </a:cxn>
                <a:cxn ang="0">
                  <a:pos x="181" y="126"/>
                </a:cxn>
                <a:cxn ang="0">
                  <a:pos x="168" y="143"/>
                </a:cxn>
                <a:cxn ang="0">
                  <a:pos x="153" y="160"/>
                </a:cxn>
                <a:cxn ang="0">
                  <a:pos x="135" y="179"/>
                </a:cxn>
                <a:cxn ang="0">
                  <a:pos x="118" y="194"/>
                </a:cxn>
                <a:cxn ang="0">
                  <a:pos x="97" y="211"/>
                </a:cxn>
                <a:cxn ang="0">
                  <a:pos x="86" y="219"/>
                </a:cxn>
                <a:cxn ang="0">
                  <a:pos x="77" y="229"/>
                </a:cxn>
                <a:cxn ang="0">
                  <a:pos x="65" y="236"/>
                </a:cxn>
                <a:cxn ang="0">
                  <a:pos x="54" y="244"/>
                </a:cxn>
                <a:cxn ang="0">
                  <a:pos x="0" y="194"/>
                </a:cxn>
              </a:cxnLst>
              <a:rect l="0" t="0" r="r" b="b"/>
              <a:pathLst>
                <a:path w="236" h="244">
                  <a:moveTo>
                    <a:pt x="0" y="194"/>
                  </a:moveTo>
                  <a:lnTo>
                    <a:pt x="0" y="192"/>
                  </a:lnTo>
                  <a:lnTo>
                    <a:pt x="4" y="191"/>
                  </a:lnTo>
                  <a:lnTo>
                    <a:pt x="10" y="185"/>
                  </a:lnTo>
                  <a:lnTo>
                    <a:pt x="18" y="179"/>
                  </a:lnTo>
                  <a:lnTo>
                    <a:pt x="25" y="172"/>
                  </a:lnTo>
                  <a:lnTo>
                    <a:pt x="35" y="164"/>
                  </a:lnTo>
                  <a:lnTo>
                    <a:pt x="39" y="158"/>
                  </a:lnTo>
                  <a:lnTo>
                    <a:pt x="44" y="152"/>
                  </a:lnTo>
                  <a:lnTo>
                    <a:pt x="52" y="147"/>
                  </a:lnTo>
                  <a:lnTo>
                    <a:pt x="58" y="141"/>
                  </a:lnTo>
                  <a:lnTo>
                    <a:pt x="63" y="133"/>
                  </a:lnTo>
                  <a:lnTo>
                    <a:pt x="71" y="128"/>
                  </a:lnTo>
                  <a:lnTo>
                    <a:pt x="77" y="120"/>
                  </a:lnTo>
                  <a:lnTo>
                    <a:pt x="84" y="113"/>
                  </a:lnTo>
                  <a:lnTo>
                    <a:pt x="90" y="105"/>
                  </a:lnTo>
                  <a:lnTo>
                    <a:pt x="97" y="95"/>
                  </a:lnTo>
                  <a:lnTo>
                    <a:pt x="105" y="88"/>
                  </a:lnTo>
                  <a:lnTo>
                    <a:pt x="113" y="80"/>
                  </a:lnTo>
                  <a:lnTo>
                    <a:pt x="118" y="71"/>
                  </a:lnTo>
                  <a:lnTo>
                    <a:pt x="126" y="61"/>
                  </a:lnTo>
                  <a:lnTo>
                    <a:pt x="132" y="52"/>
                  </a:lnTo>
                  <a:lnTo>
                    <a:pt x="139" y="42"/>
                  </a:lnTo>
                  <a:lnTo>
                    <a:pt x="141" y="37"/>
                  </a:lnTo>
                  <a:lnTo>
                    <a:pt x="145" y="31"/>
                  </a:lnTo>
                  <a:lnTo>
                    <a:pt x="149" y="25"/>
                  </a:lnTo>
                  <a:lnTo>
                    <a:pt x="153" y="21"/>
                  </a:lnTo>
                  <a:lnTo>
                    <a:pt x="154" y="16"/>
                  </a:lnTo>
                  <a:lnTo>
                    <a:pt x="158" y="10"/>
                  </a:lnTo>
                  <a:lnTo>
                    <a:pt x="162" y="4"/>
                  </a:lnTo>
                  <a:lnTo>
                    <a:pt x="166" y="0"/>
                  </a:lnTo>
                  <a:lnTo>
                    <a:pt x="236" y="37"/>
                  </a:lnTo>
                  <a:lnTo>
                    <a:pt x="234" y="37"/>
                  </a:lnTo>
                  <a:lnTo>
                    <a:pt x="234" y="40"/>
                  </a:lnTo>
                  <a:lnTo>
                    <a:pt x="232" y="44"/>
                  </a:lnTo>
                  <a:lnTo>
                    <a:pt x="229" y="48"/>
                  </a:lnTo>
                  <a:lnTo>
                    <a:pt x="229" y="52"/>
                  </a:lnTo>
                  <a:lnTo>
                    <a:pt x="227" y="57"/>
                  </a:lnTo>
                  <a:lnTo>
                    <a:pt x="223" y="63"/>
                  </a:lnTo>
                  <a:lnTo>
                    <a:pt x="219" y="67"/>
                  </a:lnTo>
                  <a:lnTo>
                    <a:pt x="215" y="73"/>
                  </a:lnTo>
                  <a:lnTo>
                    <a:pt x="212" y="80"/>
                  </a:lnTo>
                  <a:lnTo>
                    <a:pt x="208" y="86"/>
                  </a:lnTo>
                  <a:lnTo>
                    <a:pt x="202" y="94"/>
                  </a:lnTo>
                  <a:lnTo>
                    <a:pt x="198" y="103"/>
                  </a:lnTo>
                  <a:lnTo>
                    <a:pt x="193" y="111"/>
                  </a:lnTo>
                  <a:lnTo>
                    <a:pt x="187" y="118"/>
                  </a:lnTo>
                  <a:lnTo>
                    <a:pt x="181" y="126"/>
                  </a:lnTo>
                  <a:lnTo>
                    <a:pt x="173" y="135"/>
                  </a:lnTo>
                  <a:lnTo>
                    <a:pt x="168" y="143"/>
                  </a:lnTo>
                  <a:lnTo>
                    <a:pt x="160" y="152"/>
                  </a:lnTo>
                  <a:lnTo>
                    <a:pt x="153" y="160"/>
                  </a:lnTo>
                  <a:lnTo>
                    <a:pt x="143" y="170"/>
                  </a:lnTo>
                  <a:lnTo>
                    <a:pt x="135" y="179"/>
                  </a:lnTo>
                  <a:lnTo>
                    <a:pt x="126" y="187"/>
                  </a:lnTo>
                  <a:lnTo>
                    <a:pt x="118" y="194"/>
                  </a:lnTo>
                  <a:lnTo>
                    <a:pt x="107" y="204"/>
                  </a:lnTo>
                  <a:lnTo>
                    <a:pt x="97" y="211"/>
                  </a:lnTo>
                  <a:lnTo>
                    <a:pt x="92" y="215"/>
                  </a:lnTo>
                  <a:lnTo>
                    <a:pt x="86" y="219"/>
                  </a:lnTo>
                  <a:lnTo>
                    <a:pt x="80" y="223"/>
                  </a:lnTo>
                  <a:lnTo>
                    <a:pt x="77" y="229"/>
                  </a:lnTo>
                  <a:lnTo>
                    <a:pt x="71" y="230"/>
                  </a:lnTo>
                  <a:lnTo>
                    <a:pt x="65" y="236"/>
                  </a:lnTo>
                  <a:lnTo>
                    <a:pt x="59" y="238"/>
                  </a:lnTo>
                  <a:lnTo>
                    <a:pt x="54" y="244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8" name="Freeform 82"/>
            <p:cNvSpPr>
              <a:spLocks/>
            </p:cNvSpPr>
            <p:nvPr/>
          </p:nvSpPr>
          <p:spPr bwMode="auto">
            <a:xfrm>
              <a:off x="4955" y="2639"/>
              <a:ext cx="133" cy="133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7" y="211"/>
                </a:cxn>
                <a:cxn ang="0">
                  <a:pos x="21" y="203"/>
                </a:cxn>
                <a:cxn ang="0">
                  <a:pos x="30" y="196"/>
                </a:cxn>
                <a:cxn ang="0">
                  <a:pos x="42" y="186"/>
                </a:cxn>
                <a:cxn ang="0">
                  <a:pos x="53" y="177"/>
                </a:cxn>
                <a:cxn ang="0">
                  <a:pos x="68" y="163"/>
                </a:cxn>
                <a:cxn ang="0">
                  <a:pos x="82" y="148"/>
                </a:cxn>
                <a:cxn ang="0">
                  <a:pos x="99" y="131"/>
                </a:cxn>
                <a:cxn ang="0">
                  <a:pos x="116" y="112"/>
                </a:cxn>
                <a:cxn ang="0">
                  <a:pos x="127" y="99"/>
                </a:cxn>
                <a:cxn ang="0">
                  <a:pos x="135" y="87"/>
                </a:cxn>
                <a:cxn ang="0">
                  <a:pos x="144" y="74"/>
                </a:cxn>
                <a:cxn ang="0">
                  <a:pos x="152" y="62"/>
                </a:cxn>
                <a:cxn ang="0">
                  <a:pos x="161" y="49"/>
                </a:cxn>
                <a:cxn ang="0">
                  <a:pos x="169" y="36"/>
                </a:cxn>
                <a:cxn ang="0">
                  <a:pos x="179" y="21"/>
                </a:cxn>
                <a:cxn ang="0">
                  <a:pos x="186" y="7"/>
                </a:cxn>
                <a:cxn ang="0">
                  <a:pos x="266" y="40"/>
                </a:cxn>
                <a:cxn ang="0">
                  <a:pos x="260" y="47"/>
                </a:cxn>
                <a:cxn ang="0">
                  <a:pos x="255" y="57"/>
                </a:cxn>
                <a:cxn ang="0">
                  <a:pos x="247" y="70"/>
                </a:cxn>
                <a:cxn ang="0">
                  <a:pos x="238" y="83"/>
                </a:cxn>
                <a:cxn ang="0">
                  <a:pos x="228" y="101"/>
                </a:cxn>
                <a:cxn ang="0">
                  <a:pos x="215" y="118"/>
                </a:cxn>
                <a:cxn ang="0">
                  <a:pos x="201" y="137"/>
                </a:cxn>
                <a:cxn ang="0">
                  <a:pos x="184" y="156"/>
                </a:cxn>
                <a:cxn ang="0">
                  <a:pos x="167" y="177"/>
                </a:cxn>
                <a:cxn ang="0">
                  <a:pos x="150" y="194"/>
                </a:cxn>
                <a:cxn ang="0">
                  <a:pos x="133" y="213"/>
                </a:cxn>
                <a:cxn ang="0">
                  <a:pos x="114" y="228"/>
                </a:cxn>
                <a:cxn ang="0">
                  <a:pos x="95" y="243"/>
                </a:cxn>
                <a:cxn ang="0">
                  <a:pos x="76" y="256"/>
                </a:cxn>
                <a:cxn ang="0">
                  <a:pos x="57" y="266"/>
                </a:cxn>
                <a:cxn ang="0">
                  <a:pos x="0" y="216"/>
                </a:cxn>
              </a:cxnLst>
              <a:rect l="0" t="0" r="r" b="b"/>
              <a:pathLst>
                <a:path w="266" h="266">
                  <a:moveTo>
                    <a:pt x="0" y="216"/>
                  </a:moveTo>
                  <a:lnTo>
                    <a:pt x="0" y="216"/>
                  </a:lnTo>
                  <a:lnTo>
                    <a:pt x="4" y="215"/>
                  </a:lnTo>
                  <a:lnTo>
                    <a:pt x="7" y="211"/>
                  </a:lnTo>
                  <a:lnTo>
                    <a:pt x="17" y="207"/>
                  </a:lnTo>
                  <a:lnTo>
                    <a:pt x="21" y="203"/>
                  </a:lnTo>
                  <a:lnTo>
                    <a:pt x="25" y="199"/>
                  </a:lnTo>
                  <a:lnTo>
                    <a:pt x="30" y="196"/>
                  </a:lnTo>
                  <a:lnTo>
                    <a:pt x="36" y="192"/>
                  </a:lnTo>
                  <a:lnTo>
                    <a:pt x="42" y="186"/>
                  </a:lnTo>
                  <a:lnTo>
                    <a:pt x="47" y="182"/>
                  </a:lnTo>
                  <a:lnTo>
                    <a:pt x="53" y="177"/>
                  </a:lnTo>
                  <a:lnTo>
                    <a:pt x="61" y="171"/>
                  </a:lnTo>
                  <a:lnTo>
                    <a:pt x="68" y="163"/>
                  </a:lnTo>
                  <a:lnTo>
                    <a:pt x="76" y="156"/>
                  </a:lnTo>
                  <a:lnTo>
                    <a:pt x="82" y="148"/>
                  </a:lnTo>
                  <a:lnTo>
                    <a:pt x="91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6" y="112"/>
                  </a:lnTo>
                  <a:lnTo>
                    <a:pt x="123" y="102"/>
                  </a:lnTo>
                  <a:lnTo>
                    <a:pt x="127" y="99"/>
                  </a:lnTo>
                  <a:lnTo>
                    <a:pt x="131" y="93"/>
                  </a:lnTo>
                  <a:lnTo>
                    <a:pt x="135" y="87"/>
                  </a:lnTo>
                  <a:lnTo>
                    <a:pt x="141" y="81"/>
                  </a:lnTo>
                  <a:lnTo>
                    <a:pt x="144" y="74"/>
                  </a:lnTo>
                  <a:lnTo>
                    <a:pt x="148" y="68"/>
                  </a:lnTo>
                  <a:lnTo>
                    <a:pt x="152" y="62"/>
                  </a:lnTo>
                  <a:lnTo>
                    <a:pt x="158" y="57"/>
                  </a:lnTo>
                  <a:lnTo>
                    <a:pt x="161" y="49"/>
                  </a:lnTo>
                  <a:lnTo>
                    <a:pt x="165" y="42"/>
                  </a:lnTo>
                  <a:lnTo>
                    <a:pt x="169" y="36"/>
                  </a:lnTo>
                  <a:lnTo>
                    <a:pt x="175" y="28"/>
                  </a:lnTo>
                  <a:lnTo>
                    <a:pt x="179" y="21"/>
                  </a:lnTo>
                  <a:lnTo>
                    <a:pt x="182" y="15"/>
                  </a:lnTo>
                  <a:lnTo>
                    <a:pt x="186" y="7"/>
                  </a:lnTo>
                  <a:lnTo>
                    <a:pt x="192" y="0"/>
                  </a:lnTo>
                  <a:lnTo>
                    <a:pt x="266" y="40"/>
                  </a:lnTo>
                  <a:lnTo>
                    <a:pt x="264" y="42"/>
                  </a:lnTo>
                  <a:lnTo>
                    <a:pt x="260" y="47"/>
                  </a:lnTo>
                  <a:lnTo>
                    <a:pt x="258" y="51"/>
                  </a:lnTo>
                  <a:lnTo>
                    <a:pt x="255" y="57"/>
                  </a:lnTo>
                  <a:lnTo>
                    <a:pt x="251" y="62"/>
                  </a:lnTo>
                  <a:lnTo>
                    <a:pt x="247" y="70"/>
                  </a:lnTo>
                  <a:lnTo>
                    <a:pt x="241" y="76"/>
                  </a:lnTo>
                  <a:lnTo>
                    <a:pt x="238" y="83"/>
                  </a:lnTo>
                  <a:lnTo>
                    <a:pt x="232" y="91"/>
                  </a:lnTo>
                  <a:lnTo>
                    <a:pt x="228" y="101"/>
                  </a:lnTo>
                  <a:lnTo>
                    <a:pt x="220" y="108"/>
                  </a:lnTo>
                  <a:lnTo>
                    <a:pt x="215" y="118"/>
                  </a:lnTo>
                  <a:lnTo>
                    <a:pt x="207" y="127"/>
                  </a:lnTo>
                  <a:lnTo>
                    <a:pt x="201" y="137"/>
                  </a:lnTo>
                  <a:lnTo>
                    <a:pt x="192" y="146"/>
                  </a:lnTo>
                  <a:lnTo>
                    <a:pt x="184" y="156"/>
                  </a:lnTo>
                  <a:lnTo>
                    <a:pt x="177" y="165"/>
                  </a:lnTo>
                  <a:lnTo>
                    <a:pt x="167" y="177"/>
                  </a:lnTo>
                  <a:lnTo>
                    <a:pt x="158" y="184"/>
                  </a:lnTo>
                  <a:lnTo>
                    <a:pt x="150" y="194"/>
                  </a:lnTo>
                  <a:lnTo>
                    <a:pt x="141" y="203"/>
                  </a:lnTo>
                  <a:lnTo>
                    <a:pt x="133" y="213"/>
                  </a:lnTo>
                  <a:lnTo>
                    <a:pt x="123" y="220"/>
                  </a:lnTo>
                  <a:lnTo>
                    <a:pt x="114" y="228"/>
                  </a:lnTo>
                  <a:lnTo>
                    <a:pt x="104" y="235"/>
                  </a:lnTo>
                  <a:lnTo>
                    <a:pt x="95" y="243"/>
                  </a:lnTo>
                  <a:lnTo>
                    <a:pt x="85" y="249"/>
                  </a:lnTo>
                  <a:lnTo>
                    <a:pt x="76" y="256"/>
                  </a:lnTo>
                  <a:lnTo>
                    <a:pt x="66" y="260"/>
                  </a:lnTo>
                  <a:lnTo>
                    <a:pt x="57" y="26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59" name="Freeform 83"/>
            <p:cNvSpPr>
              <a:spLocks/>
            </p:cNvSpPr>
            <p:nvPr/>
          </p:nvSpPr>
          <p:spPr bwMode="auto">
            <a:xfrm>
              <a:off x="5008" y="2676"/>
              <a:ext cx="144" cy="150"/>
            </a:xfrm>
            <a:custGeom>
              <a:avLst/>
              <a:gdLst/>
              <a:ahLst/>
              <a:cxnLst>
                <a:cxn ang="0">
                  <a:pos x="2" y="251"/>
                </a:cxn>
                <a:cxn ang="0">
                  <a:pos x="12" y="243"/>
                </a:cxn>
                <a:cxn ang="0">
                  <a:pos x="25" y="234"/>
                </a:cxn>
                <a:cxn ang="0">
                  <a:pos x="36" y="222"/>
                </a:cxn>
                <a:cxn ang="0">
                  <a:pos x="50" y="211"/>
                </a:cxn>
                <a:cxn ang="0">
                  <a:pos x="65" y="198"/>
                </a:cxn>
                <a:cxn ang="0">
                  <a:pos x="82" y="182"/>
                </a:cxn>
                <a:cxn ang="0">
                  <a:pos x="99" y="165"/>
                </a:cxn>
                <a:cxn ang="0">
                  <a:pos x="111" y="150"/>
                </a:cxn>
                <a:cxn ang="0">
                  <a:pos x="118" y="141"/>
                </a:cxn>
                <a:cxn ang="0">
                  <a:pos x="128" y="129"/>
                </a:cxn>
                <a:cxn ang="0">
                  <a:pos x="137" y="118"/>
                </a:cxn>
                <a:cxn ang="0">
                  <a:pos x="147" y="106"/>
                </a:cxn>
                <a:cxn ang="0">
                  <a:pos x="156" y="93"/>
                </a:cxn>
                <a:cxn ang="0">
                  <a:pos x="164" y="80"/>
                </a:cxn>
                <a:cxn ang="0">
                  <a:pos x="173" y="66"/>
                </a:cxn>
                <a:cxn ang="0">
                  <a:pos x="183" y="53"/>
                </a:cxn>
                <a:cxn ang="0">
                  <a:pos x="192" y="38"/>
                </a:cxn>
                <a:cxn ang="0">
                  <a:pos x="202" y="23"/>
                </a:cxn>
                <a:cxn ang="0">
                  <a:pos x="211" y="7"/>
                </a:cxn>
                <a:cxn ang="0">
                  <a:pos x="287" y="34"/>
                </a:cxn>
                <a:cxn ang="0">
                  <a:pos x="282" y="42"/>
                </a:cxn>
                <a:cxn ang="0">
                  <a:pos x="274" y="53"/>
                </a:cxn>
                <a:cxn ang="0">
                  <a:pos x="266" y="68"/>
                </a:cxn>
                <a:cxn ang="0">
                  <a:pos x="255" y="85"/>
                </a:cxn>
                <a:cxn ang="0">
                  <a:pos x="242" y="106"/>
                </a:cxn>
                <a:cxn ang="0">
                  <a:pos x="234" y="116"/>
                </a:cxn>
                <a:cxn ang="0">
                  <a:pos x="227" y="127"/>
                </a:cxn>
                <a:cxn ang="0">
                  <a:pos x="219" y="139"/>
                </a:cxn>
                <a:cxn ang="0">
                  <a:pos x="211" y="150"/>
                </a:cxn>
                <a:cxn ang="0">
                  <a:pos x="204" y="161"/>
                </a:cxn>
                <a:cxn ang="0">
                  <a:pos x="194" y="173"/>
                </a:cxn>
                <a:cxn ang="0">
                  <a:pos x="185" y="184"/>
                </a:cxn>
                <a:cxn ang="0">
                  <a:pos x="175" y="196"/>
                </a:cxn>
                <a:cxn ang="0">
                  <a:pos x="166" y="207"/>
                </a:cxn>
                <a:cxn ang="0">
                  <a:pos x="156" y="219"/>
                </a:cxn>
                <a:cxn ang="0">
                  <a:pos x="145" y="230"/>
                </a:cxn>
                <a:cxn ang="0">
                  <a:pos x="135" y="241"/>
                </a:cxn>
                <a:cxn ang="0">
                  <a:pos x="124" y="251"/>
                </a:cxn>
                <a:cxn ang="0">
                  <a:pos x="114" y="260"/>
                </a:cxn>
                <a:cxn ang="0">
                  <a:pos x="103" y="266"/>
                </a:cxn>
                <a:cxn ang="0">
                  <a:pos x="93" y="276"/>
                </a:cxn>
                <a:cxn ang="0">
                  <a:pos x="82" y="281"/>
                </a:cxn>
                <a:cxn ang="0">
                  <a:pos x="71" y="289"/>
                </a:cxn>
                <a:cxn ang="0">
                  <a:pos x="59" y="295"/>
                </a:cxn>
                <a:cxn ang="0">
                  <a:pos x="50" y="300"/>
                </a:cxn>
                <a:cxn ang="0">
                  <a:pos x="0" y="253"/>
                </a:cxn>
              </a:cxnLst>
              <a:rect l="0" t="0" r="r" b="b"/>
              <a:pathLst>
                <a:path w="287" h="300">
                  <a:moveTo>
                    <a:pt x="0" y="253"/>
                  </a:moveTo>
                  <a:lnTo>
                    <a:pt x="2" y="251"/>
                  </a:lnTo>
                  <a:lnTo>
                    <a:pt x="6" y="249"/>
                  </a:lnTo>
                  <a:lnTo>
                    <a:pt x="12" y="243"/>
                  </a:lnTo>
                  <a:lnTo>
                    <a:pt x="21" y="238"/>
                  </a:lnTo>
                  <a:lnTo>
                    <a:pt x="25" y="234"/>
                  </a:lnTo>
                  <a:lnTo>
                    <a:pt x="31" y="228"/>
                  </a:lnTo>
                  <a:lnTo>
                    <a:pt x="36" y="222"/>
                  </a:lnTo>
                  <a:lnTo>
                    <a:pt x="44" y="219"/>
                  </a:lnTo>
                  <a:lnTo>
                    <a:pt x="50" y="211"/>
                  </a:lnTo>
                  <a:lnTo>
                    <a:pt x="57" y="205"/>
                  </a:lnTo>
                  <a:lnTo>
                    <a:pt x="65" y="198"/>
                  </a:lnTo>
                  <a:lnTo>
                    <a:pt x="74" y="192"/>
                  </a:lnTo>
                  <a:lnTo>
                    <a:pt x="82" y="182"/>
                  </a:lnTo>
                  <a:lnTo>
                    <a:pt x="90" y="175"/>
                  </a:lnTo>
                  <a:lnTo>
                    <a:pt x="99" y="165"/>
                  </a:lnTo>
                  <a:lnTo>
                    <a:pt x="107" y="156"/>
                  </a:lnTo>
                  <a:lnTo>
                    <a:pt x="111" y="150"/>
                  </a:lnTo>
                  <a:lnTo>
                    <a:pt x="116" y="146"/>
                  </a:lnTo>
                  <a:lnTo>
                    <a:pt x="118" y="141"/>
                  </a:lnTo>
                  <a:lnTo>
                    <a:pt x="124" y="135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3" y="112"/>
                  </a:lnTo>
                  <a:lnTo>
                    <a:pt x="147" y="106"/>
                  </a:lnTo>
                  <a:lnTo>
                    <a:pt x="151" y="99"/>
                  </a:lnTo>
                  <a:lnTo>
                    <a:pt x="156" y="93"/>
                  </a:lnTo>
                  <a:lnTo>
                    <a:pt x="160" y="87"/>
                  </a:lnTo>
                  <a:lnTo>
                    <a:pt x="164" y="80"/>
                  </a:lnTo>
                  <a:lnTo>
                    <a:pt x="170" y="74"/>
                  </a:lnTo>
                  <a:lnTo>
                    <a:pt x="173" y="66"/>
                  </a:lnTo>
                  <a:lnTo>
                    <a:pt x="179" y="61"/>
                  </a:lnTo>
                  <a:lnTo>
                    <a:pt x="183" y="53"/>
                  </a:lnTo>
                  <a:lnTo>
                    <a:pt x="189" y="46"/>
                  </a:lnTo>
                  <a:lnTo>
                    <a:pt x="192" y="38"/>
                  </a:lnTo>
                  <a:lnTo>
                    <a:pt x="198" y="32"/>
                  </a:lnTo>
                  <a:lnTo>
                    <a:pt x="202" y="23"/>
                  </a:lnTo>
                  <a:lnTo>
                    <a:pt x="206" y="15"/>
                  </a:lnTo>
                  <a:lnTo>
                    <a:pt x="211" y="7"/>
                  </a:lnTo>
                  <a:lnTo>
                    <a:pt x="215" y="0"/>
                  </a:lnTo>
                  <a:lnTo>
                    <a:pt x="287" y="34"/>
                  </a:lnTo>
                  <a:lnTo>
                    <a:pt x="285" y="36"/>
                  </a:lnTo>
                  <a:lnTo>
                    <a:pt x="282" y="42"/>
                  </a:lnTo>
                  <a:lnTo>
                    <a:pt x="278" y="47"/>
                  </a:lnTo>
                  <a:lnTo>
                    <a:pt x="274" y="53"/>
                  </a:lnTo>
                  <a:lnTo>
                    <a:pt x="270" y="61"/>
                  </a:lnTo>
                  <a:lnTo>
                    <a:pt x="266" y="68"/>
                  </a:lnTo>
                  <a:lnTo>
                    <a:pt x="261" y="76"/>
                  </a:lnTo>
                  <a:lnTo>
                    <a:pt x="255" y="85"/>
                  </a:lnTo>
                  <a:lnTo>
                    <a:pt x="247" y="95"/>
                  </a:lnTo>
                  <a:lnTo>
                    <a:pt x="242" y="106"/>
                  </a:lnTo>
                  <a:lnTo>
                    <a:pt x="238" y="110"/>
                  </a:lnTo>
                  <a:lnTo>
                    <a:pt x="234" y="116"/>
                  </a:lnTo>
                  <a:lnTo>
                    <a:pt x="230" y="122"/>
                  </a:lnTo>
                  <a:lnTo>
                    <a:pt x="227" y="127"/>
                  </a:lnTo>
                  <a:lnTo>
                    <a:pt x="223" y="133"/>
                  </a:lnTo>
                  <a:lnTo>
                    <a:pt x="219" y="139"/>
                  </a:lnTo>
                  <a:lnTo>
                    <a:pt x="215" y="144"/>
                  </a:lnTo>
                  <a:lnTo>
                    <a:pt x="211" y="150"/>
                  </a:lnTo>
                  <a:lnTo>
                    <a:pt x="208" y="156"/>
                  </a:lnTo>
                  <a:lnTo>
                    <a:pt x="204" y="161"/>
                  </a:lnTo>
                  <a:lnTo>
                    <a:pt x="198" y="167"/>
                  </a:lnTo>
                  <a:lnTo>
                    <a:pt x="194" y="173"/>
                  </a:lnTo>
                  <a:lnTo>
                    <a:pt x="189" y="179"/>
                  </a:lnTo>
                  <a:lnTo>
                    <a:pt x="185" y="184"/>
                  </a:lnTo>
                  <a:lnTo>
                    <a:pt x="179" y="190"/>
                  </a:lnTo>
                  <a:lnTo>
                    <a:pt x="175" y="196"/>
                  </a:lnTo>
                  <a:lnTo>
                    <a:pt x="170" y="201"/>
                  </a:lnTo>
                  <a:lnTo>
                    <a:pt x="166" y="207"/>
                  </a:lnTo>
                  <a:lnTo>
                    <a:pt x="160" y="213"/>
                  </a:lnTo>
                  <a:lnTo>
                    <a:pt x="156" y="219"/>
                  </a:lnTo>
                  <a:lnTo>
                    <a:pt x="151" y="224"/>
                  </a:lnTo>
                  <a:lnTo>
                    <a:pt x="145" y="230"/>
                  </a:lnTo>
                  <a:lnTo>
                    <a:pt x="141" y="236"/>
                  </a:lnTo>
                  <a:lnTo>
                    <a:pt x="135" y="241"/>
                  </a:lnTo>
                  <a:lnTo>
                    <a:pt x="130" y="245"/>
                  </a:lnTo>
                  <a:lnTo>
                    <a:pt x="124" y="251"/>
                  </a:lnTo>
                  <a:lnTo>
                    <a:pt x="118" y="255"/>
                  </a:lnTo>
                  <a:lnTo>
                    <a:pt x="114" y="260"/>
                  </a:lnTo>
                  <a:lnTo>
                    <a:pt x="109" y="262"/>
                  </a:lnTo>
                  <a:lnTo>
                    <a:pt x="103" y="266"/>
                  </a:lnTo>
                  <a:lnTo>
                    <a:pt x="97" y="270"/>
                  </a:lnTo>
                  <a:lnTo>
                    <a:pt x="93" y="276"/>
                  </a:lnTo>
                  <a:lnTo>
                    <a:pt x="88" y="277"/>
                  </a:lnTo>
                  <a:lnTo>
                    <a:pt x="82" y="281"/>
                  </a:lnTo>
                  <a:lnTo>
                    <a:pt x="76" y="285"/>
                  </a:lnTo>
                  <a:lnTo>
                    <a:pt x="71" y="289"/>
                  </a:lnTo>
                  <a:lnTo>
                    <a:pt x="65" y="291"/>
                  </a:lnTo>
                  <a:lnTo>
                    <a:pt x="59" y="295"/>
                  </a:lnTo>
                  <a:lnTo>
                    <a:pt x="54" y="296"/>
                  </a:lnTo>
                  <a:lnTo>
                    <a:pt x="50" y="300"/>
                  </a:lnTo>
                  <a:lnTo>
                    <a:pt x="0" y="253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0" name="Freeform 84"/>
            <p:cNvSpPr>
              <a:spLocks/>
            </p:cNvSpPr>
            <p:nvPr/>
          </p:nvSpPr>
          <p:spPr bwMode="auto">
            <a:xfrm>
              <a:off x="4063" y="2333"/>
              <a:ext cx="109" cy="81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1" name="Freeform 85"/>
            <p:cNvSpPr>
              <a:spLocks/>
            </p:cNvSpPr>
            <p:nvPr/>
          </p:nvSpPr>
          <p:spPr bwMode="auto">
            <a:xfrm>
              <a:off x="3951" y="2439"/>
              <a:ext cx="93" cy="127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2" name="Freeform 86"/>
            <p:cNvSpPr>
              <a:spLocks/>
            </p:cNvSpPr>
            <p:nvPr/>
          </p:nvSpPr>
          <p:spPr bwMode="auto">
            <a:xfrm>
              <a:off x="3915" y="2626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3" name="Freeform 87"/>
            <p:cNvSpPr>
              <a:spLocks/>
            </p:cNvSpPr>
            <p:nvPr/>
          </p:nvSpPr>
          <p:spPr bwMode="auto">
            <a:xfrm>
              <a:off x="4010" y="2325"/>
              <a:ext cx="109" cy="81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4" name="Freeform 88"/>
            <p:cNvSpPr>
              <a:spLocks/>
            </p:cNvSpPr>
            <p:nvPr/>
          </p:nvSpPr>
          <p:spPr bwMode="auto">
            <a:xfrm>
              <a:off x="3898" y="2431"/>
              <a:ext cx="93" cy="127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5" name="Freeform 89"/>
            <p:cNvSpPr>
              <a:spLocks/>
            </p:cNvSpPr>
            <p:nvPr/>
          </p:nvSpPr>
          <p:spPr bwMode="auto">
            <a:xfrm>
              <a:off x="3862" y="2618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6" name="Freeform 90"/>
            <p:cNvSpPr>
              <a:spLocks/>
            </p:cNvSpPr>
            <p:nvPr/>
          </p:nvSpPr>
          <p:spPr bwMode="auto">
            <a:xfrm>
              <a:off x="3754" y="2765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7" name="Line 91"/>
            <p:cNvSpPr>
              <a:spLocks noChangeShapeType="1"/>
            </p:cNvSpPr>
            <p:nvPr/>
          </p:nvSpPr>
          <p:spPr bwMode="auto">
            <a:xfrm flipH="1">
              <a:off x="3902" y="2821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8" name="Line 92"/>
            <p:cNvSpPr>
              <a:spLocks noChangeShapeType="1"/>
            </p:cNvSpPr>
            <p:nvPr/>
          </p:nvSpPr>
          <p:spPr bwMode="auto">
            <a:xfrm flipH="1" flipV="1">
              <a:off x="3897" y="3089"/>
              <a:ext cx="3" cy="37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69" name="Freeform 93"/>
            <p:cNvSpPr>
              <a:spLocks/>
            </p:cNvSpPr>
            <p:nvPr/>
          </p:nvSpPr>
          <p:spPr bwMode="auto">
            <a:xfrm>
              <a:off x="3750" y="2799"/>
              <a:ext cx="294" cy="2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98"/>
                </a:cxn>
                <a:cxn ang="0">
                  <a:pos x="117" y="294"/>
                </a:cxn>
                <a:cxn ang="0">
                  <a:pos x="177" y="291"/>
                </a:cxn>
                <a:cxn ang="0">
                  <a:pos x="171" y="198"/>
                </a:cxn>
                <a:cxn ang="0">
                  <a:pos x="294" y="0"/>
                </a:cxn>
                <a:cxn ang="0">
                  <a:pos x="0" y="0"/>
                </a:cxn>
              </a:cxnLst>
              <a:rect l="0" t="0" r="r" b="b"/>
              <a:pathLst>
                <a:path w="294" h="294">
                  <a:moveTo>
                    <a:pt x="0" y="0"/>
                  </a:moveTo>
                  <a:lnTo>
                    <a:pt x="120" y="198"/>
                  </a:lnTo>
                  <a:lnTo>
                    <a:pt x="117" y="294"/>
                  </a:lnTo>
                  <a:lnTo>
                    <a:pt x="177" y="291"/>
                  </a:lnTo>
                  <a:lnTo>
                    <a:pt x="171" y="198"/>
                  </a:lnTo>
                  <a:lnTo>
                    <a:pt x="2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0" name="Freeform 94"/>
            <p:cNvSpPr>
              <a:spLocks/>
            </p:cNvSpPr>
            <p:nvPr/>
          </p:nvSpPr>
          <p:spPr bwMode="auto">
            <a:xfrm>
              <a:off x="4462" y="2644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1" name="Freeform 95"/>
            <p:cNvSpPr>
              <a:spLocks/>
            </p:cNvSpPr>
            <p:nvPr/>
          </p:nvSpPr>
          <p:spPr bwMode="auto">
            <a:xfrm>
              <a:off x="4409" y="2636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2" name="Freeform 96"/>
            <p:cNvSpPr>
              <a:spLocks/>
            </p:cNvSpPr>
            <p:nvPr/>
          </p:nvSpPr>
          <p:spPr bwMode="auto">
            <a:xfrm>
              <a:off x="4301" y="2783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3" name="Line 97"/>
            <p:cNvSpPr>
              <a:spLocks noChangeShapeType="1"/>
            </p:cNvSpPr>
            <p:nvPr/>
          </p:nvSpPr>
          <p:spPr bwMode="auto">
            <a:xfrm flipH="1">
              <a:off x="4449" y="2839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4" name="Freeform 98"/>
            <p:cNvSpPr>
              <a:spLocks/>
            </p:cNvSpPr>
            <p:nvPr/>
          </p:nvSpPr>
          <p:spPr bwMode="auto">
            <a:xfrm>
              <a:off x="4265" y="2757"/>
              <a:ext cx="374" cy="3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71" y="245"/>
                </a:cxn>
                <a:cxn ang="0">
                  <a:pos x="172" y="365"/>
                </a:cxn>
                <a:cxn ang="0">
                  <a:pos x="187" y="366"/>
                </a:cxn>
                <a:cxn ang="0">
                  <a:pos x="199" y="362"/>
                </a:cxn>
                <a:cxn ang="0">
                  <a:pos x="203" y="243"/>
                </a:cxn>
                <a:cxn ang="0">
                  <a:pos x="374" y="0"/>
                </a:cxn>
                <a:cxn ang="0">
                  <a:pos x="0" y="2"/>
                </a:cxn>
              </a:cxnLst>
              <a:rect l="0" t="0" r="r" b="b"/>
              <a:pathLst>
                <a:path w="374" h="366">
                  <a:moveTo>
                    <a:pt x="0" y="2"/>
                  </a:moveTo>
                  <a:lnTo>
                    <a:pt x="171" y="245"/>
                  </a:lnTo>
                  <a:lnTo>
                    <a:pt x="172" y="365"/>
                  </a:lnTo>
                  <a:lnTo>
                    <a:pt x="187" y="366"/>
                  </a:lnTo>
                  <a:lnTo>
                    <a:pt x="199" y="362"/>
                  </a:lnTo>
                  <a:lnTo>
                    <a:pt x="203" y="243"/>
                  </a:lnTo>
                  <a:lnTo>
                    <a:pt x="37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5" name="Freeform 99"/>
            <p:cNvSpPr>
              <a:spLocks/>
            </p:cNvSpPr>
            <p:nvPr/>
          </p:nvSpPr>
          <p:spPr bwMode="auto">
            <a:xfrm>
              <a:off x="4213" y="2758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6" name="Freeform 100"/>
            <p:cNvSpPr>
              <a:spLocks/>
            </p:cNvSpPr>
            <p:nvPr/>
          </p:nvSpPr>
          <p:spPr bwMode="auto">
            <a:xfrm>
              <a:off x="4631" y="2752"/>
              <a:ext cx="80" cy="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" y="7"/>
                </a:cxn>
                <a:cxn ang="0">
                  <a:pos x="69" y="37"/>
                </a:cxn>
                <a:cxn ang="0">
                  <a:pos x="79" y="98"/>
                </a:cxn>
                <a:cxn ang="0">
                  <a:pos x="77" y="171"/>
                </a:cxn>
              </a:cxnLst>
              <a:rect l="0" t="0" r="r" b="b"/>
              <a:pathLst>
                <a:path w="80" h="171">
                  <a:moveTo>
                    <a:pt x="0" y="0"/>
                  </a:moveTo>
                  <a:cubicBezTo>
                    <a:pt x="9" y="1"/>
                    <a:pt x="42" y="1"/>
                    <a:pt x="54" y="7"/>
                  </a:cubicBezTo>
                  <a:cubicBezTo>
                    <a:pt x="66" y="13"/>
                    <a:pt x="65" y="22"/>
                    <a:pt x="69" y="37"/>
                  </a:cubicBezTo>
                  <a:cubicBezTo>
                    <a:pt x="73" y="52"/>
                    <a:pt x="78" y="76"/>
                    <a:pt x="79" y="98"/>
                  </a:cubicBezTo>
                  <a:cubicBezTo>
                    <a:pt x="80" y="120"/>
                    <a:pt x="77" y="156"/>
                    <a:pt x="77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7" name="Freeform 101"/>
            <p:cNvSpPr>
              <a:spLocks/>
            </p:cNvSpPr>
            <p:nvPr/>
          </p:nvSpPr>
          <p:spPr bwMode="auto">
            <a:xfrm>
              <a:off x="3954" y="2954"/>
              <a:ext cx="99" cy="5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3" y="64"/>
                </a:cxn>
                <a:cxn ang="0">
                  <a:pos x="99" y="236"/>
                </a:cxn>
                <a:cxn ang="0">
                  <a:pos x="99" y="526"/>
                </a:cxn>
              </a:cxnLst>
              <a:rect l="0" t="0" r="r" b="b"/>
              <a:pathLst>
                <a:path w="99" h="526">
                  <a:moveTo>
                    <a:pt x="0" y="0"/>
                  </a:moveTo>
                  <a:lnTo>
                    <a:pt x="73" y="64"/>
                  </a:lnTo>
                  <a:lnTo>
                    <a:pt x="99" y="236"/>
                  </a:lnTo>
                  <a:lnTo>
                    <a:pt x="99" y="526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8" name="Freeform 102"/>
            <p:cNvSpPr>
              <a:spLocks/>
            </p:cNvSpPr>
            <p:nvPr/>
          </p:nvSpPr>
          <p:spPr bwMode="auto">
            <a:xfrm>
              <a:off x="4232" y="2747"/>
              <a:ext cx="430" cy="366"/>
            </a:xfrm>
            <a:custGeom>
              <a:avLst/>
              <a:gdLst/>
              <a:ahLst/>
              <a:cxnLst>
                <a:cxn ang="0">
                  <a:pos x="804" y="0"/>
                </a:cxn>
                <a:cxn ang="0">
                  <a:pos x="54" y="0"/>
                </a:cxn>
                <a:cxn ang="0">
                  <a:pos x="39" y="1"/>
                </a:cxn>
                <a:cxn ang="0">
                  <a:pos x="26" y="3"/>
                </a:cxn>
                <a:cxn ang="0">
                  <a:pos x="15" y="8"/>
                </a:cxn>
                <a:cxn ang="0">
                  <a:pos x="7" y="14"/>
                </a:cxn>
                <a:cxn ang="0">
                  <a:pos x="2" y="22"/>
                </a:cxn>
                <a:cxn ang="0">
                  <a:pos x="0" y="30"/>
                </a:cxn>
                <a:cxn ang="0">
                  <a:pos x="0" y="39"/>
                </a:cxn>
                <a:cxn ang="0">
                  <a:pos x="4" y="49"/>
                </a:cxn>
                <a:cxn ang="0">
                  <a:pos x="322" y="556"/>
                </a:cxn>
                <a:cxn ang="0">
                  <a:pos x="322" y="684"/>
                </a:cxn>
                <a:cxn ang="0">
                  <a:pos x="323" y="693"/>
                </a:cxn>
                <a:cxn ang="0">
                  <a:pos x="326" y="702"/>
                </a:cxn>
                <a:cxn ang="0">
                  <a:pos x="330" y="710"/>
                </a:cxn>
                <a:cxn ang="0">
                  <a:pos x="336" y="717"/>
                </a:cxn>
                <a:cxn ang="0">
                  <a:pos x="344" y="723"/>
                </a:cxn>
                <a:cxn ang="0">
                  <a:pos x="352" y="728"/>
                </a:cxn>
                <a:cxn ang="0">
                  <a:pos x="361" y="730"/>
                </a:cxn>
                <a:cxn ang="0">
                  <a:pos x="371" y="731"/>
                </a:cxn>
                <a:cxn ang="0">
                  <a:pos x="492" y="731"/>
                </a:cxn>
                <a:cxn ang="0">
                  <a:pos x="501" y="730"/>
                </a:cxn>
                <a:cxn ang="0">
                  <a:pos x="510" y="728"/>
                </a:cxn>
                <a:cxn ang="0">
                  <a:pos x="518" y="723"/>
                </a:cxn>
                <a:cxn ang="0">
                  <a:pos x="525" y="717"/>
                </a:cxn>
                <a:cxn ang="0">
                  <a:pos x="531" y="710"/>
                </a:cxn>
                <a:cxn ang="0">
                  <a:pos x="535" y="702"/>
                </a:cxn>
                <a:cxn ang="0">
                  <a:pos x="538" y="693"/>
                </a:cxn>
                <a:cxn ang="0">
                  <a:pos x="539" y="684"/>
                </a:cxn>
                <a:cxn ang="0">
                  <a:pos x="539" y="571"/>
                </a:cxn>
                <a:cxn ang="0">
                  <a:pos x="540" y="569"/>
                </a:cxn>
                <a:cxn ang="0">
                  <a:pos x="541" y="565"/>
                </a:cxn>
                <a:cxn ang="0">
                  <a:pos x="542" y="562"/>
                </a:cxn>
                <a:cxn ang="0">
                  <a:pos x="543" y="559"/>
                </a:cxn>
                <a:cxn ang="0">
                  <a:pos x="854" y="49"/>
                </a:cxn>
                <a:cxn ang="0">
                  <a:pos x="858" y="39"/>
                </a:cxn>
                <a:cxn ang="0">
                  <a:pos x="859" y="30"/>
                </a:cxn>
                <a:cxn ang="0">
                  <a:pos x="857" y="22"/>
                </a:cxn>
                <a:cxn ang="0">
                  <a:pos x="851" y="14"/>
                </a:cxn>
                <a:cxn ang="0">
                  <a:pos x="843" y="8"/>
                </a:cxn>
                <a:cxn ang="0">
                  <a:pos x="831" y="3"/>
                </a:cxn>
                <a:cxn ang="0">
                  <a:pos x="819" y="1"/>
                </a:cxn>
                <a:cxn ang="0">
                  <a:pos x="804" y="0"/>
                </a:cxn>
              </a:cxnLst>
              <a:rect l="0" t="0" r="r" b="b"/>
              <a:pathLst>
                <a:path w="859" h="731">
                  <a:moveTo>
                    <a:pt x="804" y="0"/>
                  </a:moveTo>
                  <a:lnTo>
                    <a:pt x="54" y="0"/>
                  </a:lnTo>
                  <a:lnTo>
                    <a:pt x="39" y="1"/>
                  </a:lnTo>
                  <a:lnTo>
                    <a:pt x="26" y="3"/>
                  </a:lnTo>
                  <a:lnTo>
                    <a:pt x="15" y="8"/>
                  </a:lnTo>
                  <a:lnTo>
                    <a:pt x="7" y="14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9"/>
                  </a:lnTo>
                  <a:lnTo>
                    <a:pt x="4" y="49"/>
                  </a:lnTo>
                  <a:lnTo>
                    <a:pt x="322" y="556"/>
                  </a:lnTo>
                  <a:lnTo>
                    <a:pt x="322" y="684"/>
                  </a:lnTo>
                  <a:lnTo>
                    <a:pt x="323" y="693"/>
                  </a:lnTo>
                  <a:lnTo>
                    <a:pt x="326" y="702"/>
                  </a:lnTo>
                  <a:lnTo>
                    <a:pt x="330" y="710"/>
                  </a:lnTo>
                  <a:lnTo>
                    <a:pt x="336" y="717"/>
                  </a:lnTo>
                  <a:lnTo>
                    <a:pt x="344" y="723"/>
                  </a:lnTo>
                  <a:lnTo>
                    <a:pt x="352" y="728"/>
                  </a:lnTo>
                  <a:lnTo>
                    <a:pt x="361" y="730"/>
                  </a:lnTo>
                  <a:lnTo>
                    <a:pt x="371" y="731"/>
                  </a:lnTo>
                  <a:lnTo>
                    <a:pt x="492" y="731"/>
                  </a:lnTo>
                  <a:lnTo>
                    <a:pt x="501" y="730"/>
                  </a:lnTo>
                  <a:lnTo>
                    <a:pt x="510" y="728"/>
                  </a:lnTo>
                  <a:lnTo>
                    <a:pt x="518" y="723"/>
                  </a:lnTo>
                  <a:lnTo>
                    <a:pt x="525" y="717"/>
                  </a:lnTo>
                  <a:lnTo>
                    <a:pt x="531" y="710"/>
                  </a:lnTo>
                  <a:lnTo>
                    <a:pt x="535" y="702"/>
                  </a:lnTo>
                  <a:lnTo>
                    <a:pt x="538" y="693"/>
                  </a:lnTo>
                  <a:lnTo>
                    <a:pt x="539" y="684"/>
                  </a:lnTo>
                  <a:lnTo>
                    <a:pt x="539" y="571"/>
                  </a:lnTo>
                  <a:lnTo>
                    <a:pt x="540" y="569"/>
                  </a:lnTo>
                  <a:lnTo>
                    <a:pt x="541" y="565"/>
                  </a:lnTo>
                  <a:lnTo>
                    <a:pt x="542" y="562"/>
                  </a:lnTo>
                  <a:lnTo>
                    <a:pt x="543" y="559"/>
                  </a:lnTo>
                  <a:lnTo>
                    <a:pt x="854" y="49"/>
                  </a:lnTo>
                  <a:lnTo>
                    <a:pt x="858" y="39"/>
                  </a:lnTo>
                  <a:lnTo>
                    <a:pt x="859" y="30"/>
                  </a:lnTo>
                  <a:lnTo>
                    <a:pt x="857" y="22"/>
                  </a:lnTo>
                  <a:lnTo>
                    <a:pt x="851" y="14"/>
                  </a:lnTo>
                  <a:lnTo>
                    <a:pt x="843" y="8"/>
                  </a:lnTo>
                  <a:lnTo>
                    <a:pt x="831" y="3"/>
                  </a:lnTo>
                  <a:lnTo>
                    <a:pt x="819" y="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79" name="Freeform 103"/>
            <p:cNvSpPr>
              <a:spLocks/>
            </p:cNvSpPr>
            <p:nvPr/>
          </p:nvSpPr>
          <p:spPr bwMode="auto">
            <a:xfrm>
              <a:off x="4288" y="2778"/>
              <a:ext cx="317" cy="318"/>
            </a:xfrm>
            <a:custGeom>
              <a:avLst/>
              <a:gdLst/>
              <a:ahLst/>
              <a:cxnLst>
                <a:cxn ang="0">
                  <a:pos x="593" y="0"/>
                </a:cxn>
                <a:cxn ang="0">
                  <a:pos x="40" y="0"/>
                </a:cxn>
                <a:cxn ang="0">
                  <a:pos x="29" y="1"/>
                </a:cxn>
                <a:cxn ang="0">
                  <a:pos x="19" y="2"/>
                </a:cxn>
                <a:cxn ang="0">
                  <a:pos x="12" y="6"/>
                </a:cxn>
                <a:cxn ang="0">
                  <a:pos x="6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1" y="29"/>
                </a:cxn>
                <a:cxn ang="0">
                  <a:pos x="3" y="36"/>
                </a:cxn>
                <a:cxn ang="0">
                  <a:pos x="237" y="405"/>
                </a:cxn>
                <a:cxn ang="0">
                  <a:pos x="241" y="416"/>
                </a:cxn>
                <a:cxn ang="0">
                  <a:pos x="247" y="425"/>
                </a:cxn>
                <a:cxn ang="0">
                  <a:pos x="253" y="433"/>
                </a:cxn>
                <a:cxn ang="0">
                  <a:pos x="259" y="439"/>
                </a:cxn>
                <a:cxn ang="0">
                  <a:pos x="259" y="608"/>
                </a:cxn>
                <a:cxn ang="0">
                  <a:pos x="261" y="618"/>
                </a:cxn>
                <a:cxn ang="0">
                  <a:pos x="267" y="628"/>
                </a:cxn>
                <a:cxn ang="0">
                  <a:pos x="276" y="633"/>
                </a:cxn>
                <a:cxn ang="0">
                  <a:pos x="288" y="636"/>
                </a:cxn>
                <a:cxn ang="0">
                  <a:pos x="349" y="636"/>
                </a:cxn>
                <a:cxn ang="0">
                  <a:pos x="360" y="633"/>
                </a:cxn>
                <a:cxn ang="0">
                  <a:pos x="369" y="628"/>
                </a:cxn>
                <a:cxn ang="0">
                  <a:pos x="375" y="618"/>
                </a:cxn>
                <a:cxn ang="0">
                  <a:pos x="377" y="608"/>
                </a:cxn>
                <a:cxn ang="0">
                  <a:pos x="377" y="441"/>
                </a:cxn>
                <a:cxn ang="0">
                  <a:pos x="384" y="438"/>
                </a:cxn>
                <a:cxn ang="0">
                  <a:pos x="390" y="430"/>
                </a:cxn>
                <a:cxn ang="0">
                  <a:pos x="397" y="419"/>
                </a:cxn>
                <a:cxn ang="0">
                  <a:pos x="403" y="405"/>
                </a:cxn>
                <a:cxn ang="0">
                  <a:pos x="630" y="36"/>
                </a:cxn>
                <a:cxn ang="0">
                  <a:pos x="632" y="29"/>
                </a:cxn>
                <a:cxn ang="0">
                  <a:pos x="633" y="22"/>
                </a:cxn>
                <a:cxn ang="0">
                  <a:pos x="631" y="16"/>
                </a:cxn>
                <a:cxn ang="0">
                  <a:pos x="627" y="10"/>
                </a:cxn>
                <a:cxn ang="0">
                  <a:pos x="621" y="6"/>
                </a:cxn>
                <a:cxn ang="0">
                  <a:pos x="614" y="2"/>
                </a:cxn>
                <a:cxn ang="0">
                  <a:pos x="603" y="1"/>
                </a:cxn>
                <a:cxn ang="0">
                  <a:pos x="593" y="0"/>
                </a:cxn>
              </a:cxnLst>
              <a:rect l="0" t="0" r="r" b="b"/>
              <a:pathLst>
                <a:path w="633" h="636">
                  <a:moveTo>
                    <a:pt x="593" y="0"/>
                  </a:moveTo>
                  <a:lnTo>
                    <a:pt x="40" y="0"/>
                  </a:lnTo>
                  <a:lnTo>
                    <a:pt x="29" y="1"/>
                  </a:lnTo>
                  <a:lnTo>
                    <a:pt x="19" y="2"/>
                  </a:lnTo>
                  <a:lnTo>
                    <a:pt x="12" y="6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1" y="29"/>
                  </a:lnTo>
                  <a:lnTo>
                    <a:pt x="3" y="36"/>
                  </a:lnTo>
                  <a:lnTo>
                    <a:pt x="237" y="405"/>
                  </a:lnTo>
                  <a:lnTo>
                    <a:pt x="241" y="416"/>
                  </a:lnTo>
                  <a:lnTo>
                    <a:pt x="247" y="425"/>
                  </a:lnTo>
                  <a:lnTo>
                    <a:pt x="253" y="433"/>
                  </a:lnTo>
                  <a:lnTo>
                    <a:pt x="259" y="439"/>
                  </a:lnTo>
                  <a:lnTo>
                    <a:pt x="259" y="608"/>
                  </a:lnTo>
                  <a:lnTo>
                    <a:pt x="261" y="618"/>
                  </a:lnTo>
                  <a:lnTo>
                    <a:pt x="267" y="628"/>
                  </a:lnTo>
                  <a:lnTo>
                    <a:pt x="276" y="633"/>
                  </a:lnTo>
                  <a:lnTo>
                    <a:pt x="288" y="636"/>
                  </a:lnTo>
                  <a:lnTo>
                    <a:pt x="349" y="636"/>
                  </a:lnTo>
                  <a:lnTo>
                    <a:pt x="360" y="633"/>
                  </a:lnTo>
                  <a:lnTo>
                    <a:pt x="369" y="628"/>
                  </a:lnTo>
                  <a:lnTo>
                    <a:pt x="375" y="618"/>
                  </a:lnTo>
                  <a:lnTo>
                    <a:pt x="377" y="608"/>
                  </a:lnTo>
                  <a:lnTo>
                    <a:pt x="377" y="441"/>
                  </a:lnTo>
                  <a:lnTo>
                    <a:pt x="384" y="438"/>
                  </a:lnTo>
                  <a:lnTo>
                    <a:pt x="390" y="430"/>
                  </a:lnTo>
                  <a:lnTo>
                    <a:pt x="397" y="419"/>
                  </a:lnTo>
                  <a:lnTo>
                    <a:pt x="403" y="405"/>
                  </a:lnTo>
                  <a:lnTo>
                    <a:pt x="630" y="36"/>
                  </a:lnTo>
                  <a:lnTo>
                    <a:pt x="632" y="29"/>
                  </a:lnTo>
                  <a:lnTo>
                    <a:pt x="633" y="22"/>
                  </a:lnTo>
                  <a:lnTo>
                    <a:pt x="631" y="16"/>
                  </a:lnTo>
                  <a:lnTo>
                    <a:pt x="627" y="10"/>
                  </a:lnTo>
                  <a:lnTo>
                    <a:pt x="621" y="6"/>
                  </a:lnTo>
                  <a:lnTo>
                    <a:pt x="614" y="2"/>
                  </a:lnTo>
                  <a:lnTo>
                    <a:pt x="603" y="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0" name="Freeform 104"/>
            <p:cNvSpPr>
              <a:spLocks/>
            </p:cNvSpPr>
            <p:nvPr/>
          </p:nvSpPr>
          <p:spPr bwMode="auto">
            <a:xfrm>
              <a:off x="4266" y="2742"/>
              <a:ext cx="381" cy="36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54" y="265"/>
                </a:cxn>
                <a:cxn ang="0">
                  <a:pos x="151" y="361"/>
                </a:cxn>
                <a:cxn ang="0">
                  <a:pos x="211" y="358"/>
                </a:cxn>
                <a:cxn ang="0">
                  <a:pos x="205" y="265"/>
                </a:cxn>
                <a:cxn ang="0">
                  <a:pos x="381" y="0"/>
                </a:cxn>
                <a:cxn ang="0">
                  <a:pos x="0" y="6"/>
                </a:cxn>
              </a:cxnLst>
              <a:rect l="0" t="0" r="r" b="b"/>
              <a:pathLst>
                <a:path w="381" h="361">
                  <a:moveTo>
                    <a:pt x="0" y="6"/>
                  </a:moveTo>
                  <a:lnTo>
                    <a:pt x="154" y="265"/>
                  </a:lnTo>
                  <a:lnTo>
                    <a:pt x="151" y="361"/>
                  </a:lnTo>
                  <a:lnTo>
                    <a:pt x="211" y="358"/>
                  </a:lnTo>
                  <a:lnTo>
                    <a:pt x="205" y="265"/>
                  </a:lnTo>
                  <a:lnTo>
                    <a:pt x="38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1" name="Line 105"/>
            <p:cNvSpPr>
              <a:spLocks noChangeShapeType="1"/>
            </p:cNvSpPr>
            <p:nvPr/>
          </p:nvSpPr>
          <p:spPr bwMode="auto">
            <a:xfrm flipH="1" flipV="1">
              <a:off x="4447" y="3107"/>
              <a:ext cx="6" cy="377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2" name="Freeform 106"/>
            <p:cNvSpPr>
              <a:spLocks/>
            </p:cNvSpPr>
            <p:nvPr/>
          </p:nvSpPr>
          <p:spPr bwMode="auto">
            <a:xfrm>
              <a:off x="3969" y="2311"/>
              <a:ext cx="115" cy="74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3" name="Freeform 107"/>
            <p:cNvSpPr>
              <a:spLocks/>
            </p:cNvSpPr>
            <p:nvPr/>
          </p:nvSpPr>
          <p:spPr bwMode="auto">
            <a:xfrm>
              <a:off x="3850" y="2408"/>
              <a:ext cx="99" cy="116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4" name="Freeform 108"/>
            <p:cNvSpPr>
              <a:spLocks/>
            </p:cNvSpPr>
            <p:nvPr/>
          </p:nvSpPr>
          <p:spPr bwMode="auto">
            <a:xfrm>
              <a:off x="3812" y="2579"/>
              <a:ext cx="54" cy="187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78285" name="Freeform 109"/>
            <p:cNvSpPr>
              <a:spLocks/>
            </p:cNvSpPr>
            <p:nvPr/>
          </p:nvSpPr>
          <p:spPr bwMode="auto">
            <a:xfrm>
              <a:off x="4350" y="2628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sp>
        <p:nvSpPr>
          <p:cNvPr id="178287" name="Text Box 111"/>
          <p:cNvSpPr txBox="1">
            <a:spLocks noChangeArrowheads="1"/>
          </p:cNvSpPr>
          <p:nvPr/>
        </p:nvSpPr>
        <p:spPr bwMode="auto">
          <a:xfrm>
            <a:off x="889000" y="1009651"/>
            <a:ext cx="762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For annealed LPP, relatively wider charging rate applicable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44203"/>
            <a:ext cx="3536950" cy="2652713"/>
          </a:xfrm>
          <a:prstGeom prst="rect">
            <a:avLst/>
          </a:prstGeom>
          <a:noFill/>
        </p:spPr>
      </p:pic>
      <p:pic>
        <p:nvPicPr>
          <p:cNvPr id="180233" name="Picture 9"/>
          <p:cNvPicPr>
            <a:picLocks noChangeAspect="1" noChangeArrowheads="1"/>
          </p:cNvPicPr>
          <p:nvPr/>
        </p:nvPicPr>
        <p:blipFill>
          <a:blip r:embed="rId4" cstate="print">
            <a:lum bright="12000"/>
          </a:blip>
          <a:srcRect/>
          <a:stretch>
            <a:fillRect/>
          </a:stretch>
        </p:blipFill>
        <p:spPr bwMode="auto">
          <a:xfrm>
            <a:off x="5343525" y="1240631"/>
            <a:ext cx="3486150" cy="2614613"/>
          </a:xfrm>
          <a:prstGeom prst="rect">
            <a:avLst/>
          </a:prstGeom>
          <a:noFill/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Beam Current</a:t>
            </a:r>
          </a:p>
        </p:txBody>
      </p:sp>
      <p:sp>
        <p:nvSpPr>
          <p:cNvPr id="180228" name="Line 4"/>
          <p:cNvSpPr>
            <a:spLocks noChangeShapeType="1"/>
          </p:cNvSpPr>
          <p:nvPr/>
        </p:nvSpPr>
        <p:spPr bwMode="auto">
          <a:xfrm>
            <a:off x="3756026" y="2362200"/>
            <a:ext cx="2251075" cy="0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3670300" y="2390775"/>
            <a:ext cx="24892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200" dirty="0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Reduce current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1230314" y="1160860"/>
            <a:ext cx="2701925" cy="2486026"/>
            <a:chOff x="2327" y="223"/>
            <a:chExt cx="1702" cy="2088"/>
          </a:xfrm>
        </p:grpSpPr>
        <p:sp>
          <p:nvSpPr>
            <p:cNvPr id="180234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625" y="223"/>
              <a:ext cx="1404" cy="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35" name="Freeform 11"/>
            <p:cNvSpPr>
              <a:spLocks/>
            </p:cNvSpPr>
            <p:nvPr/>
          </p:nvSpPr>
          <p:spPr bwMode="auto">
            <a:xfrm>
              <a:off x="2938" y="283"/>
              <a:ext cx="1044" cy="701"/>
            </a:xfrm>
            <a:custGeom>
              <a:avLst/>
              <a:gdLst/>
              <a:ahLst/>
              <a:cxnLst>
                <a:cxn ang="0">
                  <a:pos x="672" y="165"/>
                </a:cxn>
                <a:cxn ang="0">
                  <a:pos x="698" y="163"/>
                </a:cxn>
                <a:cxn ang="0">
                  <a:pos x="750" y="161"/>
                </a:cxn>
                <a:cxn ang="0">
                  <a:pos x="820" y="158"/>
                </a:cxn>
                <a:cxn ang="0">
                  <a:pos x="909" y="154"/>
                </a:cxn>
                <a:cxn ang="0">
                  <a:pos x="1010" y="148"/>
                </a:cxn>
                <a:cxn ang="0">
                  <a:pos x="1120" y="144"/>
                </a:cxn>
                <a:cxn ang="0">
                  <a:pos x="1240" y="139"/>
                </a:cxn>
                <a:cxn ang="0">
                  <a:pos x="1360" y="135"/>
                </a:cxn>
                <a:cxn ang="0">
                  <a:pos x="1480" y="129"/>
                </a:cxn>
                <a:cxn ang="0">
                  <a:pos x="1594" y="125"/>
                </a:cxn>
                <a:cxn ang="0">
                  <a:pos x="1700" y="121"/>
                </a:cxn>
                <a:cxn ang="0">
                  <a:pos x="1795" y="120"/>
                </a:cxn>
                <a:cxn ang="0">
                  <a:pos x="1875" y="120"/>
                </a:cxn>
                <a:cxn ang="0">
                  <a:pos x="1938" y="120"/>
                </a:cxn>
                <a:cxn ang="0">
                  <a:pos x="1978" y="121"/>
                </a:cxn>
                <a:cxn ang="0">
                  <a:pos x="2002" y="133"/>
                </a:cxn>
                <a:cxn ang="0">
                  <a:pos x="2021" y="158"/>
                </a:cxn>
                <a:cxn ang="0">
                  <a:pos x="2035" y="184"/>
                </a:cxn>
                <a:cxn ang="0">
                  <a:pos x="2048" y="215"/>
                </a:cxn>
                <a:cxn ang="0">
                  <a:pos x="2059" y="251"/>
                </a:cxn>
                <a:cxn ang="0">
                  <a:pos x="2071" y="293"/>
                </a:cxn>
                <a:cxn ang="0">
                  <a:pos x="2078" y="340"/>
                </a:cxn>
                <a:cxn ang="0">
                  <a:pos x="2084" y="390"/>
                </a:cxn>
                <a:cxn ang="0">
                  <a:pos x="2088" y="445"/>
                </a:cxn>
                <a:cxn ang="0">
                  <a:pos x="2090" y="502"/>
                </a:cxn>
                <a:cxn ang="0">
                  <a:pos x="2090" y="561"/>
                </a:cxn>
                <a:cxn ang="0">
                  <a:pos x="2084" y="623"/>
                </a:cxn>
                <a:cxn ang="0">
                  <a:pos x="2078" y="688"/>
                </a:cxn>
                <a:cxn ang="0">
                  <a:pos x="2067" y="753"/>
                </a:cxn>
                <a:cxn ang="0">
                  <a:pos x="2050" y="817"/>
                </a:cxn>
                <a:cxn ang="0">
                  <a:pos x="2031" y="882"/>
                </a:cxn>
                <a:cxn ang="0">
                  <a:pos x="2006" y="943"/>
                </a:cxn>
                <a:cxn ang="0">
                  <a:pos x="1983" y="1002"/>
                </a:cxn>
                <a:cxn ang="0">
                  <a:pos x="1957" y="1055"/>
                </a:cxn>
                <a:cxn ang="0">
                  <a:pos x="1928" y="1106"/>
                </a:cxn>
                <a:cxn ang="0">
                  <a:pos x="1898" y="1152"/>
                </a:cxn>
                <a:cxn ang="0">
                  <a:pos x="1869" y="1196"/>
                </a:cxn>
                <a:cxn ang="0">
                  <a:pos x="1839" y="1236"/>
                </a:cxn>
                <a:cxn ang="0">
                  <a:pos x="1808" y="1270"/>
                </a:cxn>
                <a:cxn ang="0">
                  <a:pos x="1778" y="1300"/>
                </a:cxn>
                <a:cxn ang="0">
                  <a:pos x="1751" y="1327"/>
                </a:cxn>
                <a:cxn ang="0">
                  <a:pos x="1723" y="1350"/>
                </a:cxn>
                <a:cxn ang="0">
                  <a:pos x="1696" y="1369"/>
                </a:cxn>
                <a:cxn ang="0">
                  <a:pos x="1673" y="1384"/>
                </a:cxn>
                <a:cxn ang="0">
                  <a:pos x="1651" y="1395"/>
                </a:cxn>
                <a:cxn ang="0">
                  <a:pos x="1626" y="1403"/>
                </a:cxn>
                <a:cxn ang="0">
                  <a:pos x="1596" y="1399"/>
                </a:cxn>
                <a:cxn ang="0">
                  <a:pos x="1575" y="1393"/>
                </a:cxn>
                <a:cxn ang="0">
                  <a:pos x="1550" y="1384"/>
                </a:cxn>
                <a:cxn ang="0">
                  <a:pos x="1523" y="1371"/>
                </a:cxn>
                <a:cxn ang="0">
                  <a:pos x="1495" y="1355"/>
                </a:cxn>
                <a:cxn ang="0">
                  <a:pos x="1468" y="1338"/>
                </a:cxn>
                <a:cxn ang="0">
                  <a:pos x="1442" y="1321"/>
                </a:cxn>
                <a:cxn ang="0">
                  <a:pos x="1413" y="1302"/>
                </a:cxn>
                <a:cxn ang="0">
                  <a:pos x="1388" y="1283"/>
                </a:cxn>
                <a:cxn ang="0">
                  <a:pos x="1366" y="1268"/>
                </a:cxn>
                <a:cxn ang="0">
                  <a:pos x="1343" y="1251"/>
                </a:cxn>
                <a:cxn ang="0">
                  <a:pos x="1318" y="1232"/>
                </a:cxn>
                <a:cxn ang="0">
                  <a:pos x="1295" y="1213"/>
                </a:cxn>
                <a:cxn ang="0">
                  <a:pos x="128" y="0"/>
                </a:cxn>
              </a:cxnLst>
              <a:rect l="0" t="0" r="r" b="b"/>
              <a:pathLst>
                <a:path w="2090" h="1403">
                  <a:moveTo>
                    <a:pt x="128" y="0"/>
                  </a:move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5" y="165"/>
                  </a:lnTo>
                  <a:lnTo>
                    <a:pt x="681" y="165"/>
                  </a:lnTo>
                  <a:lnTo>
                    <a:pt x="689" y="163"/>
                  </a:lnTo>
                  <a:lnTo>
                    <a:pt x="698" y="163"/>
                  </a:lnTo>
                  <a:lnTo>
                    <a:pt x="710" y="163"/>
                  </a:lnTo>
                  <a:lnTo>
                    <a:pt x="721" y="163"/>
                  </a:lnTo>
                  <a:lnTo>
                    <a:pt x="734" y="161"/>
                  </a:lnTo>
                  <a:lnTo>
                    <a:pt x="750" y="161"/>
                  </a:lnTo>
                  <a:lnTo>
                    <a:pt x="765" y="159"/>
                  </a:lnTo>
                  <a:lnTo>
                    <a:pt x="782" y="159"/>
                  </a:lnTo>
                  <a:lnTo>
                    <a:pt x="801" y="158"/>
                  </a:lnTo>
                  <a:lnTo>
                    <a:pt x="820" y="158"/>
                  </a:lnTo>
                  <a:lnTo>
                    <a:pt x="841" y="156"/>
                  </a:lnTo>
                  <a:lnTo>
                    <a:pt x="864" y="156"/>
                  </a:lnTo>
                  <a:lnTo>
                    <a:pt x="885" y="154"/>
                  </a:lnTo>
                  <a:lnTo>
                    <a:pt x="909" y="154"/>
                  </a:lnTo>
                  <a:lnTo>
                    <a:pt x="932" y="152"/>
                  </a:lnTo>
                  <a:lnTo>
                    <a:pt x="959" y="152"/>
                  </a:lnTo>
                  <a:lnTo>
                    <a:pt x="983" y="150"/>
                  </a:lnTo>
                  <a:lnTo>
                    <a:pt x="1010" y="148"/>
                  </a:lnTo>
                  <a:lnTo>
                    <a:pt x="1037" y="146"/>
                  </a:lnTo>
                  <a:lnTo>
                    <a:pt x="1065" y="146"/>
                  </a:lnTo>
                  <a:lnTo>
                    <a:pt x="1092" y="144"/>
                  </a:lnTo>
                  <a:lnTo>
                    <a:pt x="1120" y="144"/>
                  </a:lnTo>
                  <a:lnTo>
                    <a:pt x="1151" y="142"/>
                  </a:lnTo>
                  <a:lnTo>
                    <a:pt x="1179" y="142"/>
                  </a:lnTo>
                  <a:lnTo>
                    <a:pt x="1210" y="140"/>
                  </a:lnTo>
                  <a:lnTo>
                    <a:pt x="1240" y="139"/>
                  </a:lnTo>
                  <a:lnTo>
                    <a:pt x="1270" y="137"/>
                  </a:lnTo>
                  <a:lnTo>
                    <a:pt x="1301" y="137"/>
                  </a:lnTo>
                  <a:lnTo>
                    <a:pt x="1329" y="135"/>
                  </a:lnTo>
                  <a:lnTo>
                    <a:pt x="1360" y="135"/>
                  </a:lnTo>
                  <a:lnTo>
                    <a:pt x="1390" y="133"/>
                  </a:lnTo>
                  <a:lnTo>
                    <a:pt x="1421" y="131"/>
                  </a:lnTo>
                  <a:lnTo>
                    <a:pt x="1449" y="129"/>
                  </a:lnTo>
                  <a:lnTo>
                    <a:pt x="1480" y="129"/>
                  </a:lnTo>
                  <a:lnTo>
                    <a:pt x="1508" y="127"/>
                  </a:lnTo>
                  <a:lnTo>
                    <a:pt x="1537" y="127"/>
                  </a:lnTo>
                  <a:lnTo>
                    <a:pt x="1565" y="125"/>
                  </a:lnTo>
                  <a:lnTo>
                    <a:pt x="1594" y="125"/>
                  </a:lnTo>
                  <a:lnTo>
                    <a:pt x="1620" y="123"/>
                  </a:lnTo>
                  <a:lnTo>
                    <a:pt x="1649" y="123"/>
                  </a:lnTo>
                  <a:lnTo>
                    <a:pt x="1675" y="121"/>
                  </a:lnTo>
                  <a:lnTo>
                    <a:pt x="1700" y="121"/>
                  </a:lnTo>
                  <a:lnTo>
                    <a:pt x="1725" y="121"/>
                  </a:lnTo>
                  <a:lnTo>
                    <a:pt x="1751" y="121"/>
                  </a:lnTo>
                  <a:lnTo>
                    <a:pt x="1772" y="120"/>
                  </a:lnTo>
                  <a:lnTo>
                    <a:pt x="1795" y="120"/>
                  </a:lnTo>
                  <a:lnTo>
                    <a:pt x="1816" y="120"/>
                  </a:lnTo>
                  <a:lnTo>
                    <a:pt x="1839" y="120"/>
                  </a:lnTo>
                  <a:lnTo>
                    <a:pt x="1858" y="120"/>
                  </a:lnTo>
                  <a:lnTo>
                    <a:pt x="1875" y="120"/>
                  </a:lnTo>
                  <a:lnTo>
                    <a:pt x="1892" y="120"/>
                  </a:lnTo>
                  <a:lnTo>
                    <a:pt x="1909" y="120"/>
                  </a:lnTo>
                  <a:lnTo>
                    <a:pt x="1924" y="120"/>
                  </a:lnTo>
                  <a:lnTo>
                    <a:pt x="1938" y="120"/>
                  </a:lnTo>
                  <a:lnTo>
                    <a:pt x="1949" y="120"/>
                  </a:lnTo>
                  <a:lnTo>
                    <a:pt x="1961" y="121"/>
                  </a:lnTo>
                  <a:lnTo>
                    <a:pt x="1970" y="121"/>
                  </a:lnTo>
                  <a:lnTo>
                    <a:pt x="1978" y="121"/>
                  </a:lnTo>
                  <a:lnTo>
                    <a:pt x="1983" y="123"/>
                  </a:lnTo>
                  <a:lnTo>
                    <a:pt x="1989" y="125"/>
                  </a:lnTo>
                  <a:lnTo>
                    <a:pt x="1995" y="127"/>
                  </a:lnTo>
                  <a:lnTo>
                    <a:pt x="2002" y="133"/>
                  </a:lnTo>
                  <a:lnTo>
                    <a:pt x="2008" y="139"/>
                  </a:lnTo>
                  <a:lnTo>
                    <a:pt x="2016" y="148"/>
                  </a:lnTo>
                  <a:lnTo>
                    <a:pt x="2018" y="152"/>
                  </a:lnTo>
                  <a:lnTo>
                    <a:pt x="2021" y="158"/>
                  </a:lnTo>
                  <a:lnTo>
                    <a:pt x="2025" y="163"/>
                  </a:lnTo>
                  <a:lnTo>
                    <a:pt x="2029" y="171"/>
                  </a:lnTo>
                  <a:lnTo>
                    <a:pt x="2031" y="177"/>
                  </a:lnTo>
                  <a:lnTo>
                    <a:pt x="2035" y="184"/>
                  </a:lnTo>
                  <a:lnTo>
                    <a:pt x="2039" y="190"/>
                  </a:lnTo>
                  <a:lnTo>
                    <a:pt x="2042" y="199"/>
                  </a:lnTo>
                  <a:lnTo>
                    <a:pt x="2046" y="207"/>
                  </a:lnTo>
                  <a:lnTo>
                    <a:pt x="2048" y="215"/>
                  </a:lnTo>
                  <a:lnTo>
                    <a:pt x="2052" y="224"/>
                  </a:lnTo>
                  <a:lnTo>
                    <a:pt x="2054" y="232"/>
                  </a:lnTo>
                  <a:lnTo>
                    <a:pt x="2058" y="241"/>
                  </a:lnTo>
                  <a:lnTo>
                    <a:pt x="2059" y="251"/>
                  </a:lnTo>
                  <a:lnTo>
                    <a:pt x="2063" y="260"/>
                  </a:lnTo>
                  <a:lnTo>
                    <a:pt x="2065" y="272"/>
                  </a:lnTo>
                  <a:lnTo>
                    <a:pt x="2067" y="281"/>
                  </a:lnTo>
                  <a:lnTo>
                    <a:pt x="2071" y="293"/>
                  </a:lnTo>
                  <a:lnTo>
                    <a:pt x="2073" y="304"/>
                  </a:lnTo>
                  <a:lnTo>
                    <a:pt x="2075" y="315"/>
                  </a:lnTo>
                  <a:lnTo>
                    <a:pt x="2077" y="327"/>
                  </a:lnTo>
                  <a:lnTo>
                    <a:pt x="2078" y="340"/>
                  </a:lnTo>
                  <a:lnTo>
                    <a:pt x="2080" y="351"/>
                  </a:lnTo>
                  <a:lnTo>
                    <a:pt x="2084" y="365"/>
                  </a:lnTo>
                  <a:lnTo>
                    <a:pt x="2084" y="376"/>
                  </a:lnTo>
                  <a:lnTo>
                    <a:pt x="2084" y="390"/>
                  </a:lnTo>
                  <a:lnTo>
                    <a:pt x="2086" y="403"/>
                  </a:lnTo>
                  <a:lnTo>
                    <a:pt x="2088" y="418"/>
                  </a:lnTo>
                  <a:lnTo>
                    <a:pt x="2088" y="431"/>
                  </a:lnTo>
                  <a:lnTo>
                    <a:pt x="2088" y="445"/>
                  </a:lnTo>
                  <a:lnTo>
                    <a:pt x="2090" y="460"/>
                  </a:lnTo>
                  <a:lnTo>
                    <a:pt x="2090" y="473"/>
                  </a:lnTo>
                  <a:lnTo>
                    <a:pt x="2090" y="486"/>
                  </a:lnTo>
                  <a:lnTo>
                    <a:pt x="2090" y="502"/>
                  </a:lnTo>
                  <a:lnTo>
                    <a:pt x="2090" y="517"/>
                  </a:lnTo>
                  <a:lnTo>
                    <a:pt x="2090" y="532"/>
                  </a:lnTo>
                  <a:lnTo>
                    <a:pt x="2090" y="545"/>
                  </a:lnTo>
                  <a:lnTo>
                    <a:pt x="2090" y="561"/>
                  </a:lnTo>
                  <a:lnTo>
                    <a:pt x="2088" y="576"/>
                  </a:lnTo>
                  <a:lnTo>
                    <a:pt x="2088" y="593"/>
                  </a:lnTo>
                  <a:lnTo>
                    <a:pt x="2086" y="608"/>
                  </a:lnTo>
                  <a:lnTo>
                    <a:pt x="2084" y="623"/>
                  </a:lnTo>
                  <a:lnTo>
                    <a:pt x="2084" y="639"/>
                  </a:lnTo>
                  <a:lnTo>
                    <a:pt x="2082" y="656"/>
                  </a:lnTo>
                  <a:lnTo>
                    <a:pt x="2078" y="671"/>
                  </a:lnTo>
                  <a:lnTo>
                    <a:pt x="2078" y="688"/>
                  </a:lnTo>
                  <a:lnTo>
                    <a:pt x="2075" y="703"/>
                  </a:lnTo>
                  <a:lnTo>
                    <a:pt x="2073" y="720"/>
                  </a:lnTo>
                  <a:lnTo>
                    <a:pt x="2069" y="736"/>
                  </a:lnTo>
                  <a:lnTo>
                    <a:pt x="2067" y="753"/>
                  </a:lnTo>
                  <a:lnTo>
                    <a:pt x="2063" y="768"/>
                  </a:lnTo>
                  <a:lnTo>
                    <a:pt x="2059" y="785"/>
                  </a:lnTo>
                  <a:lnTo>
                    <a:pt x="2054" y="802"/>
                  </a:lnTo>
                  <a:lnTo>
                    <a:pt x="2050" y="817"/>
                  </a:lnTo>
                  <a:lnTo>
                    <a:pt x="2046" y="834"/>
                  </a:lnTo>
                  <a:lnTo>
                    <a:pt x="2042" y="852"/>
                  </a:lnTo>
                  <a:lnTo>
                    <a:pt x="2037" y="867"/>
                  </a:lnTo>
                  <a:lnTo>
                    <a:pt x="2031" y="882"/>
                  </a:lnTo>
                  <a:lnTo>
                    <a:pt x="2025" y="897"/>
                  </a:lnTo>
                  <a:lnTo>
                    <a:pt x="2020" y="912"/>
                  </a:lnTo>
                  <a:lnTo>
                    <a:pt x="2012" y="928"/>
                  </a:lnTo>
                  <a:lnTo>
                    <a:pt x="2006" y="943"/>
                  </a:lnTo>
                  <a:lnTo>
                    <a:pt x="2000" y="958"/>
                  </a:lnTo>
                  <a:lnTo>
                    <a:pt x="1995" y="973"/>
                  </a:lnTo>
                  <a:lnTo>
                    <a:pt x="1989" y="986"/>
                  </a:lnTo>
                  <a:lnTo>
                    <a:pt x="1983" y="1002"/>
                  </a:lnTo>
                  <a:lnTo>
                    <a:pt x="1976" y="1015"/>
                  </a:lnTo>
                  <a:lnTo>
                    <a:pt x="1970" y="1030"/>
                  </a:lnTo>
                  <a:lnTo>
                    <a:pt x="1962" y="1042"/>
                  </a:lnTo>
                  <a:lnTo>
                    <a:pt x="1957" y="1055"/>
                  </a:lnTo>
                  <a:lnTo>
                    <a:pt x="1949" y="1068"/>
                  </a:lnTo>
                  <a:lnTo>
                    <a:pt x="1943" y="1082"/>
                  </a:lnTo>
                  <a:lnTo>
                    <a:pt x="1936" y="1095"/>
                  </a:lnTo>
                  <a:lnTo>
                    <a:pt x="1928" y="1106"/>
                  </a:lnTo>
                  <a:lnTo>
                    <a:pt x="1921" y="1118"/>
                  </a:lnTo>
                  <a:lnTo>
                    <a:pt x="1913" y="1131"/>
                  </a:lnTo>
                  <a:lnTo>
                    <a:pt x="1905" y="1140"/>
                  </a:lnTo>
                  <a:lnTo>
                    <a:pt x="1898" y="1152"/>
                  </a:lnTo>
                  <a:lnTo>
                    <a:pt x="1890" y="1163"/>
                  </a:lnTo>
                  <a:lnTo>
                    <a:pt x="1885" y="1175"/>
                  </a:lnTo>
                  <a:lnTo>
                    <a:pt x="1875" y="1184"/>
                  </a:lnTo>
                  <a:lnTo>
                    <a:pt x="1869" y="1196"/>
                  </a:lnTo>
                  <a:lnTo>
                    <a:pt x="1862" y="1205"/>
                  </a:lnTo>
                  <a:lnTo>
                    <a:pt x="1854" y="1217"/>
                  </a:lnTo>
                  <a:lnTo>
                    <a:pt x="1846" y="1226"/>
                  </a:lnTo>
                  <a:lnTo>
                    <a:pt x="1839" y="1236"/>
                  </a:lnTo>
                  <a:lnTo>
                    <a:pt x="1831" y="1245"/>
                  </a:lnTo>
                  <a:lnTo>
                    <a:pt x="1826" y="1255"/>
                  </a:lnTo>
                  <a:lnTo>
                    <a:pt x="1816" y="1260"/>
                  </a:lnTo>
                  <a:lnTo>
                    <a:pt x="1808" y="1270"/>
                  </a:lnTo>
                  <a:lnTo>
                    <a:pt x="1801" y="1277"/>
                  </a:lnTo>
                  <a:lnTo>
                    <a:pt x="1793" y="1285"/>
                  </a:lnTo>
                  <a:lnTo>
                    <a:pt x="1786" y="1293"/>
                  </a:lnTo>
                  <a:lnTo>
                    <a:pt x="1778" y="1300"/>
                  </a:lnTo>
                  <a:lnTo>
                    <a:pt x="1772" y="1308"/>
                  </a:lnTo>
                  <a:lnTo>
                    <a:pt x="1765" y="1315"/>
                  </a:lnTo>
                  <a:lnTo>
                    <a:pt x="1757" y="1321"/>
                  </a:lnTo>
                  <a:lnTo>
                    <a:pt x="1751" y="1327"/>
                  </a:lnTo>
                  <a:lnTo>
                    <a:pt x="1744" y="1332"/>
                  </a:lnTo>
                  <a:lnTo>
                    <a:pt x="1736" y="1340"/>
                  </a:lnTo>
                  <a:lnTo>
                    <a:pt x="1731" y="1344"/>
                  </a:lnTo>
                  <a:lnTo>
                    <a:pt x="1723" y="1350"/>
                  </a:lnTo>
                  <a:lnTo>
                    <a:pt x="1717" y="1355"/>
                  </a:lnTo>
                  <a:lnTo>
                    <a:pt x="1712" y="1361"/>
                  </a:lnTo>
                  <a:lnTo>
                    <a:pt x="1704" y="1365"/>
                  </a:lnTo>
                  <a:lnTo>
                    <a:pt x="1696" y="1369"/>
                  </a:lnTo>
                  <a:lnTo>
                    <a:pt x="1691" y="1372"/>
                  </a:lnTo>
                  <a:lnTo>
                    <a:pt x="1685" y="1376"/>
                  </a:lnTo>
                  <a:lnTo>
                    <a:pt x="1679" y="1380"/>
                  </a:lnTo>
                  <a:lnTo>
                    <a:pt x="1673" y="1384"/>
                  </a:lnTo>
                  <a:lnTo>
                    <a:pt x="1668" y="1386"/>
                  </a:lnTo>
                  <a:lnTo>
                    <a:pt x="1662" y="1390"/>
                  </a:lnTo>
                  <a:lnTo>
                    <a:pt x="1656" y="1391"/>
                  </a:lnTo>
                  <a:lnTo>
                    <a:pt x="1651" y="1395"/>
                  </a:lnTo>
                  <a:lnTo>
                    <a:pt x="1647" y="1397"/>
                  </a:lnTo>
                  <a:lnTo>
                    <a:pt x="1643" y="1399"/>
                  </a:lnTo>
                  <a:lnTo>
                    <a:pt x="1634" y="1401"/>
                  </a:lnTo>
                  <a:lnTo>
                    <a:pt x="1626" y="1403"/>
                  </a:lnTo>
                  <a:lnTo>
                    <a:pt x="1616" y="1403"/>
                  </a:lnTo>
                  <a:lnTo>
                    <a:pt x="1607" y="1403"/>
                  </a:lnTo>
                  <a:lnTo>
                    <a:pt x="1601" y="1401"/>
                  </a:lnTo>
                  <a:lnTo>
                    <a:pt x="1596" y="1399"/>
                  </a:lnTo>
                  <a:lnTo>
                    <a:pt x="1590" y="1399"/>
                  </a:lnTo>
                  <a:lnTo>
                    <a:pt x="1586" y="1397"/>
                  </a:lnTo>
                  <a:lnTo>
                    <a:pt x="1580" y="1395"/>
                  </a:lnTo>
                  <a:lnTo>
                    <a:pt x="1575" y="1393"/>
                  </a:lnTo>
                  <a:lnTo>
                    <a:pt x="1567" y="1391"/>
                  </a:lnTo>
                  <a:lnTo>
                    <a:pt x="1561" y="1390"/>
                  </a:lnTo>
                  <a:lnTo>
                    <a:pt x="1556" y="1386"/>
                  </a:lnTo>
                  <a:lnTo>
                    <a:pt x="1550" y="1384"/>
                  </a:lnTo>
                  <a:lnTo>
                    <a:pt x="1542" y="1382"/>
                  </a:lnTo>
                  <a:lnTo>
                    <a:pt x="1537" y="1378"/>
                  </a:lnTo>
                  <a:lnTo>
                    <a:pt x="1529" y="1374"/>
                  </a:lnTo>
                  <a:lnTo>
                    <a:pt x="1523" y="1371"/>
                  </a:lnTo>
                  <a:lnTo>
                    <a:pt x="1516" y="1367"/>
                  </a:lnTo>
                  <a:lnTo>
                    <a:pt x="1510" y="1363"/>
                  </a:lnTo>
                  <a:lnTo>
                    <a:pt x="1502" y="1359"/>
                  </a:lnTo>
                  <a:lnTo>
                    <a:pt x="1495" y="1355"/>
                  </a:lnTo>
                  <a:lnTo>
                    <a:pt x="1489" y="1352"/>
                  </a:lnTo>
                  <a:lnTo>
                    <a:pt x="1481" y="1348"/>
                  </a:lnTo>
                  <a:lnTo>
                    <a:pt x="1476" y="1342"/>
                  </a:lnTo>
                  <a:lnTo>
                    <a:pt x="1468" y="1338"/>
                  </a:lnTo>
                  <a:lnTo>
                    <a:pt x="1461" y="1332"/>
                  </a:lnTo>
                  <a:lnTo>
                    <a:pt x="1455" y="1329"/>
                  </a:lnTo>
                  <a:lnTo>
                    <a:pt x="1447" y="1325"/>
                  </a:lnTo>
                  <a:lnTo>
                    <a:pt x="1442" y="1321"/>
                  </a:lnTo>
                  <a:lnTo>
                    <a:pt x="1434" y="1315"/>
                  </a:lnTo>
                  <a:lnTo>
                    <a:pt x="1428" y="1312"/>
                  </a:lnTo>
                  <a:lnTo>
                    <a:pt x="1421" y="1306"/>
                  </a:lnTo>
                  <a:lnTo>
                    <a:pt x="1413" y="1302"/>
                  </a:lnTo>
                  <a:lnTo>
                    <a:pt x="1407" y="1296"/>
                  </a:lnTo>
                  <a:lnTo>
                    <a:pt x="1400" y="1293"/>
                  </a:lnTo>
                  <a:lnTo>
                    <a:pt x="1394" y="1287"/>
                  </a:lnTo>
                  <a:lnTo>
                    <a:pt x="1388" y="1283"/>
                  </a:lnTo>
                  <a:lnTo>
                    <a:pt x="1383" y="1279"/>
                  </a:lnTo>
                  <a:lnTo>
                    <a:pt x="1377" y="1275"/>
                  </a:lnTo>
                  <a:lnTo>
                    <a:pt x="1371" y="1270"/>
                  </a:lnTo>
                  <a:lnTo>
                    <a:pt x="1366" y="1268"/>
                  </a:lnTo>
                  <a:lnTo>
                    <a:pt x="1360" y="1262"/>
                  </a:lnTo>
                  <a:lnTo>
                    <a:pt x="1354" y="1258"/>
                  </a:lnTo>
                  <a:lnTo>
                    <a:pt x="1348" y="1255"/>
                  </a:lnTo>
                  <a:lnTo>
                    <a:pt x="1343" y="1251"/>
                  </a:lnTo>
                  <a:lnTo>
                    <a:pt x="1339" y="1247"/>
                  </a:lnTo>
                  <a:lnTo>
                    <a:pt x="1335" y="1245"/>
                  </a:lnTo>
                  <a:lnTo>
                    <a:pt x="1326" y="1237"/>
                  </a:lnTo>
                  <a:lnTo>
                    <a:pt x="1318" y="1232"/>
                  </a:lnTo>
                  <a:lnTo>
                    <a:pt x="1310" y="1226"/>
                  </a:lnTo>
                  <a:lnTo>
                    <a:pt x="1307" y="1222"/>
                  </a:lnTo>
                  <a:lnTo>
                    <a:pt x="1297" y="1215"/>
                  </a:lnTo>
                  <a:lnTo>
                    <a:pt x="1295" y="1213"/>
                  </a:lnTo>
                  <a:lnTo>
                    <a:pt x="495" y="608"/>
                  </a:lnTo>
                  <a:lnTo>
                    <a:pt x="0" y="447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36" name="Freeform 12"/>
            <p:cNvSpPr>
              <a:spLocks/>
            </p:cNvSpPr>
            <p:nvPr/>
          </p:nvSpPr>
          <p:spPr bwMode="auto">
            <a:xfrm>
              <a:off x="3016" y="442"/>
              <a:ext cx="910" cy="481"/>
            </a:xfrm>
            <a:custGeom>
              <a:avLst/>
              <a:gdLst/>
              <a:ahLst/>
              <a:cxnLst>
                <a:cxn ang="0">
                  <a:pos x="1478" y="962"/>
                </a:cxn>
                <a:cxn ang="0">
                  <a:pos x="1479" y="960"/>
                </a:cxn>
                <a:cxn ang="0">
                  <a:pos x="1487" y="955"/>
                </a:cxn>
                <a:cxn ang="0">
                  <a:pos x="1493" y="951"/>
                </a:cxn>
                <a:cxn ang="0">
                  <a:pos x="1498" y="947"/>
                </a:cxn>
                <a:cxn ang="0">
                  <a:pos x="1506" y="941"/>
                </a:cxn>
                <a:cxn ang="0">
                  <a:pos x="1516" y="936"/>
                </a:cxn>
                <a:cxn ang="0">
                  <a:pos x="1519" y="932"/>
                </a:cxn>
                <a:cxn ang="0">
                  <a:pos x="1523" y="928"/>
                </a:cxn>
                <a:cxn ang="0">
                  <a:pos x="1529" y="922"/>
                </a:cxn>
                <a:cxn ang="0">
                  <a:pos x="1535" y="919"/>
                </a:cxn>
                <a:cxn ang="0">
                  <a:pos x="1540" y="913"/>
                </a:cxn>
                <a:cxn ang="0">
                  <a:pos x="1546" y="907"/>
                </a:cxn>
                <a:cxn ang="0">
                  <a:pos x="1552" y="901"/>
                </a:cxn>
                <a:cxn ang="0">
                  <a:pos x="1557" y="898"/>
                </a:cxn>
                <a:cxn ang="0">
                  <a:pos x="1563" y="890"/>
                </a:cxn>
                <a:cxn ang="0">
                  <a:pos x="1569" y="884"/>
                </a:cxn>
                <a:cxn ang="0">
                  <a:pos x="1576" y="877"/>
                </a:cxn>
                <a:cxn ang="0">
                  <a:pos x="1582" y="871"/>
                </a:cxn>
                <a:cxn ang="0">
                  <a:pos x="1590" y="863"/>
                </a:cxn>
                <a:cxn ang="0">
                  <a:pos x="1597" y="856"/>
                </a:cxn>
                <a:cxn ang="0">
                  <a:pos x="1603" y="846"/>
                </a:cxn>
                <a:cxn ang="0">
                  <a:pos x="1611" y="839"/>
                </a:cxn>
                <a:cxn ang="0">
                  <a:pos x="1616" y="829"/>
                </a:cxn>
                <a:cxn ang="0">
                  <a:pos x="1624" y="822"/>
                </a:cxn>
                <a:cxn ang="0">
                  <a:pos x="1630" y="810"/>
                </a:cxn>
                <a:cxn ang="0">
                  <a:pos x="1637" y="801"/>
                </a:cxn>
                <a:cxn ang="0">
                  <a:pos x="1645" y="789"/>
                </a:cxn>
                <a:cxn ang="0">
                  <a:pos x="1652" y="780"/>
                </a:cxn>
                <a:cxn ang="0">
                  <a:pos x="1658" y="768"/>
                </a:cxn>
                <a:cxn ang="0">
                  <a:pos x="1668" y="757"/>
                </a:cxn>
                <a:cxn ang="0">
                  <a:pos x="1673" y="744"/>
                </a:cxn>
                <a:cxn ang="0">
                  <a:pos x="1681" y="732"/>
                </a:cxn>
                <a:cxn ang="0">
                  <a:pos x="1689" y="719"/>
                </a:cxn>
                <a:cxn ang="0">
                  <a:pos x="1696" y="706"/>
                </a:cxn>
                <a:cxn ang="0">
                  <a:pos x="1702" y="692"/>
                </a:cxn>
                <a:cxn ang="0">
                  <a:pos x="1710" y="677"/>
                </a:cxn>
                <a:cxn ang="0">
                  <a:pos x="1717" y="664"/>
                </a:cxn>
                <a:cxn ang="0">
                  <a:pos x="1725" y="649"/>
                </a:cxn>
                <a:cxn ang="0">
                  <a:pos x="1730" y="631"/>
                </a:cxn>
                <a:cxn ang="0">
                  <a:pos x="1738" y="616"/>
                </a:cxn>
                <a:cxn ang="0">
                  <a:pos x="1744" y="599"/>
                </a:cxn>
                <a:cxn ang="0">
                  <a:pos x="1751" y="584"/>
                </a:cxn>
                <a:cxn ang="0">
                  <a:pos x="1757" y="565"/>
                </a:cxn>
                <a:cxn ang="0">
                  <a:pos x="1765" y="546"/>
                </a:cxn>
                <a:cxn ang="0">
                  <a:pos x="1770" y="527"/>
                </a:cxn>
                <a:cxn ang="0">
                  <a:pos x="1778" y="510"/>
                </a:cxn>
                <a:cxn ang="0">
                  <a:pos x="1784" y="489"/>
                </a:cxn>
                <a:cxn ang="0">
                  <a:pos x="1789" y="470"/>
                </a:cxn>
                <a:cxn ang="0">
                  <a:pos x="1795" y="449"/>
                </a:cxn>
                <a:cxn ang="0">
                  <a:pos x="1801" y="428"/>
                </a:cxn>
                <a:cxn ang="0">
                  <a:pos x="1805" y="405"/>
                </a:cxn>
                <a:cxn ang="0">
                  <a:pos x="1810" y="382"/>
                </a:cxn>
                <a:cxn ang="0">
                  <a:pos x="1816" y="360"/>
                </a:cxn>
                <a:cxn ang="0">
                  <a:pos x="1822" y="339"/>
                </a:cxn>
                <a:cxn ang="0">
                  <a:pos x="38" y="0"/>
                </a:cxn>
                <a:cxn ang="0">
                  <a:pos x="0" y="86"/>
                </a:cxn>
                <a:cxn ang="0">
                  <a:pos x="443" y="187"/>
                </a:cxn>
                <a:cxn ang="0">
                  <a:pos x="1478" y="962"/>
                </a:cxn>
                <a:cxn ang="0">
                  <a:pos x="1478" y="962"/>
                </a:cxn>
              </a:cxnLst>
              <a:rect l="0" t="0" r="r" b="b"/>
              <a:pathLst>
                <a:path w="1822" h="962">
                  <a:moveTo>
                    <a:pt x="1478" y="962"/>
                  </a:moveTo>
                  <a:lnTo>
                    <a:pt x="1479" y="960"/>
                  </a:lnTo>
                  <a:lnTo>
                    <a:pt x="1487" y="955"/>
                  </a:lnTo>
                  <a:lnTo>
                    <a:pt x="1493" y="951"/>
                  </a:lnTo>
                  <a:lnTo>
                    <a:pt x="1498" y="947"/>
                  </a:lnTo>
                  <a:lnTo>
                    <a:pt x="1506" y="941"/>
                  </a:lnTo>
                  <a:lnTo>
                    <a:pt x="1516" y="936"/>
                  </a:lnTo>
                  <a:lnTo>
                    <a:pt x="1519" y="932"/>
                  </a:lnTo>
                  <a:lnTo>
                    <a:pt x="1523" y="928"/>
                  </a:lnTo>
                  <a:lnTo>
                    <a:pt x="1529" y="922"/>
                  </a:lnTo>
                  <a:lnTo>
                    <a:pt x="1535" y="919"/>
                  </a:lnTo>
                  <a:lnTo>
                    <a:pt x="1540" y="913"/>
                  </a:lnTo>
                  <a:lnTo>
                    <a:pt x="1546" y="907"/>
                  </a:lnTo>
                  <a:lnTo>
                    <a:pt x="1552" y="901"/>
                  </a:lnTo>
                  <a:lnTo>
                    <a:pt x="1557" y="898"/>
                  </a:lnTo>
                  <a:lnTo>
                    <a:pt x="1563" y="890"/>
                  </a:lnTo>
                  <a:lnTo>
                    <a:pt x="1569" y="884"/>
                  </a:lnTo>
                  <a:lnTo>
                    <a:pt x="1576" y="877"/>
                  </a:lnTo>
                  <a:lnTo>
                    <a:pt x="1582" y="871"/>
                  </a:lnTo>
                  <a:lnTo>
                    <a:pt x="1590" y="863"/>
                  </a:lnTo>
                  <a:lnTo>
                    <a:pt x="1597" y="856"/>
                  </a:lnTo>
                  <a:lnTo>
                    <a:pt x="1603" y="846"/>
                  </a:lnTo>
                  <a:lnTo>
                    <a:pt x="1611" y="839"/>
                  </a:lnTo>
                  <a:lnTo>
                    <a:pt x="1616" y="829"/>
                  </a:lnTo>
                  <a:lnTo>
                    <a:pt x="1624" y="822"/>
                  </a:lnTo>
                  <a:lnTo>
                    <a:pt x="1630" y="810"/>
                  </a:lnTo>
                  <a:lnTo>
                    <a:pt x="1637" y="801"/>
                  </a:lnTo>
                  <a:lnTo>
                    <a:pt x="1645" y="789"/>
                  </a:lnTo>
                  <a:lnTo>
                    <a:pt x="1652" y="780"/>
                  </a:lnTo>
                  <a:lnTo>
                    <a:pt x="1658" y="768"/>
                  </a:lnTo>
                  <a:lnTo>
                    <a:pt x="1668" y="757"/>
                  </a:lnTo>
                  <a:lnTo>
                    <a:pt x="1673" y="744"/>
                  </a:lnTo>
                  <a:lnTo>
                    <a:pt x="1681" y="732"/>
                  </a:lnTo>
                  <a:lnTo>
                    <a:pt x="1689" y="719"/>
                  </a:lnTo>
                  <a:lnTo>
                    <a:pt x="1696" y="706"/>
                  </a:lnTo>
                  <a:lnTo>
                    <a:pt x="1702" y="692"/>
                  </a:lnTo>
                  <a:lnTo>
                    <a:pt x="1710" y="677"/>
                  </a:lnTo>
                  <a:lnTo>
                    <a:pt x="1717" y="664"/>
                  </a:lnTo>
                  <a:lnTo>
                    <a:pt x="1725" y="649"/>
                  </a:lnTo>
                  <a:lnTo>
                    <a:pt x="1730" y="631"/>
                  </a:lnTo>
                  <a:lnTo>
                    <a:pt x="1738" y="616"/>
                  </a:lnTo>
                  <a:lnTo>
                    <a:pt x="1744" y="599"/>
                  </a:lnTo>
                  <a:lnTo>
                    <a:pt x="1751" y="584"/>
                  </a:lnTo>
                  <a:lnTo>
                    <a:pt x="1757" y="565"/>
                  </a:lnTo>
                  <a:lnTo>
                    <a:pt x="1765" y="546"/>
                  </a:lnTo>
                  <a:lnTo>
                    <a:pt x="1770" y="527"/>
                  </a:lnTo>
                  <a:lnTo>
                    <a:pt x="1778" y="510"/>
                  </a:lnTo>
                  <a:lnTo>
                    <a:pt x="1784" y="489"/>
                  </a:lnTo>
                  <a:lnTo>
                    <a:pt x="1789" y="470"/>
                  </a:lnTo>
                  <a:lnTo>
                    <a:pt x="1795" y="449"/>
                  </a:lnTo>
                  <a:lnTo>
                    <a:pt x="1801" y="428"/>
                  </a:lnTo>
                  <a:lnTo>
                    <a:pt x="1805" y="405"/>
                  </a:lnTo>
                  <a:lnTo>
                    <a:pt x="1810" y="382"/>
                  </a:lnTo>
                  <a:lnTo>
                    <a:pt x="1816" y="360"/>
                  </a:lnTo>
                  <a:lnTo>
                    <a:pt x="1822" y="339"/>
                  </a:lnTo>
                  <a:lnTo>
                    <a:pt x="38" y="0"/>
                  </a:lnTo>
                  <a:lnTo>
                    <a:pt x="0" y="86"/>
                  </a:lnTo>
                  <a:lnTo>
                    <a:pt x="443" y="187"/>
                  </a:lnTo>
                  <a:lnTo>
                    <a:pt x="1478" y="962"/>
                  </a:lnTo>
                  <a:lnTo>
                    <a:pt x="1478" y="962"/>
                  </a:lnTo>
                  <a:close/>
                </a:path>
              </a:pathLst>
            </a:custGeom>
            <a:solidFill>
              <a:srgbClr val="FA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37" name="Freeform 13"/>
            <p:cNvSpPr>
              <a:spLocks/>
            </p:cNvSpPr>
            <p:nvPr/>
          </p:nvSpPr>
          <p:spPr bwMode="auto">
            <a:xfrm>
              <a:off x="3559" y="343"/>
              <a:ext cx="47" cy="17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6" y="30"/>
                </a:cxn>
                <a:cxn ang="0">
                  <a:pos x="7" y="41"/>
                </a:cxn>
                <a:cxn ang="0">
                  <a:pos x="9" y="55"/>
                </a:cxn>
                <a:cxn ang="0">
                  <a:pos x="13" y="70"/>
                </a:cxn>
                <a:cxn ang="0">
                  <a:pos x="17" y="89"/>
                </a:cxn>
                <a:cxn ang="0">
                  <a:pos x="17" y="98"/>
                </a:cxn>
                <a:cxn ang="0">
                  <a:pos x="19" y="110"/>
                </a:cxn>
                <a:cxn ang="0">
                  <a:pos x="19" y="121"/>
                </a:cxn>
                <a:cxn ang="0">
                  <a:pos x="21" y="135"/>
                </a:cxn>
                <a:cxn ang="0">
                  <a:pos x="23" y="146"/>
                </a:cxn>
                <a:cxn ang="0">
                  <a:pos x="25" y="161"/>
                </a:cxn>
                <a:cxn ang="0">
                  <a:pos x="25" y="174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4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4"/>
                </a:cxn>
                <a:cxn ang="0">
                  <a:pos x="91" y="328"/>
                </a:cxn>
                <a:cxn ang="0">
                  <a:pos x="91" y="317"/>
                </a:cxn>
                <a:cxn ang="0">
                  <a:pos x="91" y="304"/>
                </a:cxn>
                <a:cxn ang="0">
                  <a:pos x="93" y="289"/>
                </a:cxn>
                <a:cxn ang="0">
                  <a:pos x="93" y="270"/>
                </a:cxn>
                <a:cxn ang="0">
                  <a:pos x="93" y="254"/>
                </a:cxn>
                <a:cxn ang="0">
                  <a:pos x="93" y="243"/>
                </a:cxn>
                <a:cxn ang="0">
                  <a:pos x="93" y="231"/>
                </a:cxn>
                <a:cxn ang="0">
                  <a:pos x="93" y="220"/>
                </a:cxn>
                <a:cxn ang="0">
                  <a:pos x="93" y="207"/>
                </a:cxn>
                <a:cxn ang="0">
                  <a:pos x="93" y="193"/>
                </a:cxn>
                <a:cxn ang="0">
                  <a:pos x="91" y="180"/>
                </a:cxn>
                <a:cxn ang="0">
                  <a:pos x="91" y="167"/>
                </a:cxn>
                <a:cxn ang="0">
                  <a:pos x="91" y="154"/>
                </a:cxn>
                <a:cxn ang="0">
                  <a:pos x="89" y="140"/>
                </a:cxn>
                <a:cxn ang="0">
                  <a:pos x="89" y="127"/>
                </a:cxn>
                <a:cxn ang="0">
                  <a:pos x="87" y="112"/>
                </a:cxn>
                <a:cxn ang="0">
                  <a:pos x="85" y="98"/>
                </a:cxn>
                <a:cxn ang="0">
                  <a:pos x="83" y="85"/>
                </a:cxn>
                <a:cxn ang="0">
                  <a:pos x="82" y="72"/>
                </a:cxn>
                <a:cxn ang="0">
                  <a:pos x="80" y="57"/>
                </a:cxn>
                <a:cxn ang="0">
                  <a:pos x="78" y="43"/>
                </a:cxn>
                <a:cxn ang="0">
                  <a:pos x="76" y="30"/>
                </a:cxn>
                <a:cxn ang="0">
                  <a:pos x="74" y="17"/>
                </a:cxn>
                <a:cxn ang="0">
                  <a:pos x="72" y="5"/>
                </a:cxn>
                <a:cxn ang="0">
                  <a:pos x="0" y="13"/>
                </a:cxn>
              </a:cxnLst>
              <a:rect l="0" t="0" r="r" b="b"/>
              <a:pathLst>
                <a:path w="93" h="344">
                  <a:moveTo>
                    <a:pt x="0" y="13"/>
                  </a:moveTo>
                  <a:lnTo>
                    <a:pt x="0" y="17"/>
                  </a:lnTo>
                  <a:lnTo>
                    <a:pt x="2" y="22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7" y="41"/>
                  </a:lnTo>
                  <a:lnTo>
                    <a:pt x="7" y="47"/>
                  </a:lnTo>
                  <a:lnTo>
                    <a:pt x="9" y="55"/>
                  </a:lnTo>
                  <a:lnTo>
                    <a:pt x="11" y="60"/>
                  </a:lnTo>
                  <a:lnTo>
                    <a:pt x="13" y="70"/>
                  </a:lnTo>
                  <a:lnTo>
                    <a:pt x="15" y="79"/>
                  </a:lnTo>
                  <a:lnTo>
                    <a:pt x="17" y="89"/>
                  </a:lnTo>
                  <a:lnTo>
                    <a:pt x="17" y="95"/>
                  </a:lnTo>
                  <a:lnTo>
                    <a:pt x="17" y="98"/>
                  </a:lnTo>
                  <a:lnTo>
                    <a:pt x="17" y="104"/>
                  </a:lnTo>
                  <a:lnTo>
                    <a:pt x="19" y="110"/>
                  </a:lnTo>
                  <a:lnTo>
                    <a:pt x="19" y="116"/>
                  </a:lnTo>
                  <a:lnTo>
                    <a:pt x="19" y="121"/>
                  </a:lnTo>
                  <a:lnTo>
                    <a:pt x="21" y="127"/>
                  </a:lnTo>
                  <a:lnTo>
                    <a:pt x="21" y="135"/>
                  </a:lnTo>
                  <a:lnTo>
                    <a:pt x="21" y="140"/>
                  </a:lnTo>
                  <a:lnTo>
                    <a:pt x="23" y="146"/>
                  </a:lnTo>
                  <a:lnTo>
                    <a:pt x="23" y="154"/>
                  </a:lnTo>
                  <a:lnTo>
                    <a:pt x="25" y="161"/>
                  </a:lnTo>
                  <a:lnTo>
                    <a:pt x="25" y="167"/>
                  </a:lnTo>
                  <a:lnTo>
                    <a:pt x="25" y="174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199"/>
                  </a:lnTo>
                  <a:lnTo>
                    <a:pt x="26" y="207"/>
                  </a:lnTo>
                  <a:lnTo>
                    <a:pt x="26" y="214"/>
                  </a:lnTo>
                  <a:lnTo>
                    <a:pt x="28" y="224"/>
                  </a:lnTo>
                  <a:lnTo>
                    <a:pt x="28" y="233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0"/>
                  </a:lnTo>
                  <a:lnTo>
                    <a:pt x="28" y="302"/>
                  </a:lnTo>
                  <a:lnTo>
                    <a:pt x="28" y="311"/>
                  </a:lnTo>
                  <a:lnTo>
                    <a:pt x="28" y="323"/>
                  </a:lnTo>
                  <a:lnTo>
                    <a:pt x="28" y="332"/>
                  </a:lnTo>
                  <a:lnTo>
                    <a:pt x="28" y="344"/>
                  </a:lnTo>
                  <a:lnTo>
                    <a:pt x="91" y="332"/>
                  </a:lnTo>
                  <a:lnTo>
                    <a:pt x="91" y="328"/>
                  </a:lnTo>
                  <a:lnTo>
                    <a:pt x="91" y="323"/>
                  </a:lnTo>
                  <a:lnTo>
                    <a:pt x="91" y="317"/>
                  </a:lnTo>
                  <a:lnTo>
                    <a:pt x="91" y="311"/>
                  </a:lnTo>
                  <a:lnTo>
                    <a:pt x="91" y="304"/>
                  </a:lnTo>
                  <a:lnTo>
                    <a:pt x="93" y="298"/>
                  </a:lnTo>
                  <a:lnTo>
                    <a:pt x="93" y="289"/>
                  </a:lnTo>
                  <a:lnTo>
                    <a:pt x="93" y="279"/>
                  </a:lnTo>
                  <a:lnTo>
                    <a:pt x="93" y="270"/>
                  </a:lnTo>
                  <a:lnTo>
                    <a:pt x="93" y="260"/>
                  </a:lnTo>
                  <a:lnTo>
                    <a:pt x="93" y="254"/>
                  </a:lnTo>
                  <a:lnTo>
                    <a:pt x="93" y="249"/>
                  </a:lnTo>
                  <a:lnTo>
                    <a:pt x="93" y="243"/>
                  </a:lnTo>
                  <a:lnTo>
                    <a:pt x="93" y="237"/>
                  </a:lnTo>
                  <a:lnTo>
                    <a:pt x="93" y="231"/>
                  </a:lnTo>
                  <a:lnTo>
                    <a:pt x="93" y="226"/>
                  </a:lnTo>
                  <a:lnTo>
                    <a:pt x="93" y="220"/>
                  </a:lnTo>
                  <a:lnTo>
                    <a:pt x="93" y="214"/>
                  </a:lnTo>
                  <a:lnTo>
                    <a:pt x="93" y="207"/>
                  </a:lnTo>
                  <a:lnTo>
                    <a:pt x="93" y="201"/>
                  </a:lnTo>
                  <a:lnTo>
                    <a:pt x="93" y="193"/>
                  </a:lnTo>
                  <a:lnTo>
                    <a:pt x="93" y="188"/>
                  </a:lnTo>
                  <a:lnTo>
                    <a:pt x="91" y="180"/>
                  </a:lnTo>
                  <a:lnTo>
                    <a:pt x="91" y="174"/>
                  </a:lnTo>
                  <a:lnTo>
                    <a:pt x="91" y="167"/>
                  </a:lnTo>
                  <a:lnTo>
                    <a:pt x="91" y="161"/>
                  </a:lnTo>
                  <a:lnTo>
                    <a:pt x="91" y="154"/>
                  </a:lnTo>
                  <a:lnTo>
                    <a:pt x="91" y="148"/>
                  </a:lnTo>
                  <a:lnTo>
                    <a:pt x="89" y="140"/>
                  </a:lnTo>
                  <a:lnTo>
                    <a:pt x="89" y="135"/>
                  </a:lnTo>
                  <a:lnTo>
                    <a:pt x="89" y="127"/>
                  </a:lnTo>
                  <a:lnTo>
                    <a:pt x="89" y="119"/>
                  </a:lnTo>
                  <a:lnTo>
                    <a:pt x="87" y="112"/>
                  </a:lnTo>
                  <a:lnTo>
                    <a:pt x="87" y="106"/>
                  </a:lnTo>
                  <a:lnTo>
                    <a:pt x="85" y="98"/>
                  </a:lnTo>
                  <a:lnTo>
                    <a:pt x="85" y="93"/>
                  </a:lnTo>
                  <a:lnTo>
                    <a:pt x="83" y="85"/>
                  </a:lnTo>
                  <a:lnTo>
                    <a:pt x="83" y="79"/>
                  </a:lnTo>
                  <a:lnTo>
                    <a:pt x="82" y="72"/>
                  </a:lnTo>
                  <a:lnTo>
                    <a:pt x="82" y="64"/>
                  </a:lnTo>
                  <a:lnTo>
                    <a:pt x="80" y="57"/>
                  </a:lnTo>
                  <a:lnTo>
                    <a:pt x="80" y="51"/>
                  </a:lnTo>
                  <a:lnTo>
                    <a:pt x="78" y="43"/>
                  </a:lnTo>
                  <a:lnTo>
                    <a:pt x="78" y="38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17"/>
                  </a:lnTo>
                  <a:lnTo>
                    <a:pt x="72" y="11"/>
                  </a:lnTo>
                  <a:lnTo>
                    <a:pt x="72" y="5"/>
                  </a:lnTo>
                  <a:lnTo>
                    <a:pt x="7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38" name="Freeform 14"/>
            <p:cNvSpPr>
              <a:spLocks/>
            </p:cNvSpPr>
            <p:nvPr/>
          </p:nvSpPr>
          <p:spPr bwMode="auto">
            <a:xfrm>
              <a:off x="3424" y="356"/>
              <a:ext cx="43" cy="10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50"/>
                </a:cxn>
                <a:cxn ang="0">
                  <a:pos x="6" y="53"/>
                </a:cxn>
                <a:cxn ang="0">
                  <a:pos x="7" y="59"/>
                </a:cxn>
                <a:cxn ang="0">
                  <a:pos x="7" y="65"/>
                </a:cxn>
                <a:cxn ang="0">
                  <a:pos x="9" y="71"/>
                </a:cxn>
                <a:cxn ang="0">
                  <a:pos x="9" y="76"/>
                </a:cxn>
                <a:cxn ang="0">
                  <a:pos x="9" y="82"/>
                </a:cxn>
                <a:cxn ang="0">
                  <a:pos x="9" y="90"/>
                </a:cxn>
                <a:cxn ang="0">
                  <a:pos x="11" y="97"/>
                </a:cxn>
                <a:cxn ang="0">
                  <a:pos x="11" y="103"/>
                </a:cxn>
                <a:cxn ang="0">
                  <a:pos x="11" y="112"/>
                </a:cxn>
                <a:cxn ang="0">
                  <a:pos x="13" y="120"/>
                </a:cxn>
                <a:cxn ang="0">
                  <a:pos x="13" y="129"/>
                </a:cxn>
                <a:cxn ang="0">
                  <a:pos x="13" y="137"/>
                </a:cxn>
                <a:cxn ang="0">
                  <a:pos x="13" y="147"/>
                </a:cxn>
                <a:cxn ang="0">
                  <a:pos x="13" y="154"/>
                </a:cxn>
                <a:cxn ang="0">
                  <a:pos x="13" y="166"/>
                </a:cxn>
                <a:cxn ang="0">
                  <a:pos x="11" y="173"/>
                </a:cxn>
                <a:cxn ang="0">
                  <a:pos x="11" y="185"/>
                </a:cxn>
                <a:cxn ang="0">
                  <a:pos x="11" y="188"/>
                </a:cxn>
                <a:cxn ang="0">
                  <a:pos x="11" y="194"/>
                </a:cxn>
                <a:cxn ang="0">
                  <a:pos x="11" y="200"/>
                </a:cxn>
                <a:cxn ang="0">
                  <a:pos x="11" y="205"/>
                </a:cxn>
                <a:cxn ang="0">
                  <a:pos x="82" y="192"/>
                </a:cxn>
                <a:cxn ang="0">
                  <a:pos x="82" y="190"/>
                </a:cxn>
                <a:cxn ang="0">
                  <a:pos x="82" y="186"/>
                </a:cxn>
                <a:cxn ang="0">
                  <a:pos x="82" y="181"/>
                </a:cxn>
                <a:cxn ang="0">
                  <a:pos x="84" y="173"/>
                </a:cxn>
                <a:cxn ang="0">
                  <a:pos x="84" y="167"/>
                </a:cxn>
                <a:cxn ang="0">
                  <a:pos x="84" y="162"/>
                </a:cxn>
                <a:cxn ang="0">
                  <a:pos x="84" y="156"/>
                </a:cxn>
                <a:cxn ang="0">
                  <a:pos x="84" y="150"/>
                </a:cxn>
                <a:cxn ang="0">
                  <a:pos x="84" y="145"/>
                </a:cxn>
                <a:cxn ang="0">
                  <a:pos x="84" y="137"/>
                </a:cxn>
                <a:cxn ang="0">
                  <a:pos x="84" y="131"/>
                </a:cxn>
                <a:cxn ang="0">
                  <a:pos x="85" y="124"/>
                </a:cxn>
                <a:cxn ang="0">
                  <a:pos x="84" y="116"/>
                </a:cxn>
                <a:cxn ang="0">
                  <a:pos x="84" y="109"/>
                </a:cxn>
                <a:cxn ang="0">
                  <a:pos x="84" y="101"/>
                </a:cxn>
                <a:cxn ang="0">
                  <a:pos x="84" y="93"/>
                </a:cxn>
                <a:cxn ang="0">
                  <a:pos x="82" y="86"/>
                </a:cxn>
                <a:cxn ang="0">
                  <a:pos x="82" y="78"/>
                </a:cxn>
                <a:cxn ang="0">
                  <a:pos x="80" y="71"/>
                </a:cxn>
                <a:cxn ang="0">
                  <a:pos x="80" y="63"/>
                </a:cxn>
                <a:cxn ang="0">
                  <a:pos x="78" y="53"/>
                </a:cxn>
                <a:cxn ang="0">
                  <a:pos x="76" y="46"/>
                </a:cxn>
                <a:cxn ang="0">
                  <a:pos x="74" y="36"/>
                </a:cxn>
                <a:cxn ang="0">
                  <a:pos x="72" y="29"/>
                </a:cxn>
                <a:cxn ang="0">
                  <a:pos x="68" y="21"/>
                </a:cxn>
                <a:cxn ang="0">
                  <a:pos x="66" y="13"/>
                </a:cxn>
                <a:cxn ang="0">
                  <a:pos x="63" y="6"/>
                </a:cxn>
                <a:cxn ang="0">
                  <a:pos x="61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5" h="205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50"/>
                  </a:lnTo>
                  <a:lnTo>
                    <a:pt x="6" y="53"/>
                  </a:lnTo>
                  <a:lnTo>
                    <a:pt x="7" y="59"/>
                  </a:lnTo>
                  <a:lnTo>
                    <a:pt x="7" y="65"/>
                  </a:lnTo>
                  <a:lnTo>
                    <a:pt x="9" y="71"/>
                  </a:lnTo>
                  <a:lnTo>
                    <a:pt x="9" y="76"/>
                  </a:lnTo>
                  <a:lnTo>
                    <a:pt x="9" y="82"/>
                  </a:lnTo>
                  <a:lnTo>
                    <a:pt x="9" y="90"/>
                  </a:lnTo>
                  <a:lnTo>
                    <a:pt x="11" y="97"/>
                  </a:lnTo>
                  <a:lnTo>
                    <a:pt x="11" y="103"/>
                  </a:lnTo>
                  <a:lnTo>
                    <a:pt x="11" y="112"/>
                  </a:lnTo>
                  <a:lnTo>
                    <a:pt x="13" y="120"/>
                  </a:lnTo>
                  <a:lnTo>
                    <a:pt x="13" y="129"/>
                  </a:lnTo>
                  <a:lnTo>
                    <a:pt x="13" y="137"/>
                  </a:lnTo>
                  <a:lnTo>
                    <a:pt x="13" y="147"/>
                  </a:lnTo>
                  <a:lnTo>
                    <a:pt x="13" y="154"/>
                  </a:lnTo>
                  <a:lnTo>
                    <a:pt x="13" y="166"/>
                  </a:lnTo>
                  <a:lnTo>
                    <a:pt x="11" y="173"/>
                  </a:lnTo>
                  <a:lnTo>
                    <a:pt x="11" y="185"/>
                  </a:lnTo>
                  <a:lnTo>
                    <a:pt x="11" y="188"/>
                  </a:lnTo>
                  <a:lnTo>
                    <a:pt x="11" y="194"/>
                  </a:lnTo>
                  <a:lnTo>
                    <a:pt x="11" y="200"/>
                  </a:lnTo>
                  <a:lnTo>
                    <a:pt x="11" y="205"/>
                  </a:lnTo>
                  <a:lnTo>
                    <a:pt x="82" y="192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1"/>
                  </a:lnTo>
                  <a:lnTo>
                    <a:pt x="84" y="173"/>
                  </a:lnTo>
                  <a:lnTo>
                    <a:pt x="84" y="167"/>
                  </a:lnTo>
                  <a:lnTo>
                    <a:pt x="84" y="162"/>
                  </a:lnTo>
                  <a:lnTo>
                    <a:pt x="84" y="156"/>
                  </a:lnTo>
                  <a:lnTo>
                    <a:pt x="84" y="150"/>
                  </a:lnTo>
                  <a:lnTo>
                    <a:pt x="84" y="145"/>
                  </a:lnTo>
                  <a:lnTo>
                    <a:pt x="84" y="137"/>
                  </a:lnTo>
                  <a:lnTo>
                    <a:pt x="84" y="131"/>
                  </a:lnTo>
                  <a:lnTo>
                    <a:pt x="85" y="124"/>
                  </a:lnTo>
                  <a:lnTo>
                    <a:pt x="84" y="116"/>
                  </a:lnTo>
                  <a:lnTo>
                    <a:pt x="84" y="109"/>
                  </a:lnTo>
                  <a:lnTo>
                    <a:pt x="84" y="101"/>
                  </a:lnTo>
                  <a:lnTo>
                    <a:pt x="84" y="93"/>
                  </a:lnTo>
                  <a:lnTo>
                    <a:pt x="82" y="86"/>
                  </a:lnTo>
                  <a:lnTo>
                    <a:pt x="82" y="78"/>
                  </a:lnTo>
                  <a:lnTo>
                    <a:pt x="80" y="71"/>
                  </a:lnTo>
                  <a:lnTo>
                    <a:pt x="80" y="63"/>
                  </a:lnTo>
                  <a:lnTo>
                    <a:pt x="78" y="53"/>
                  </a:lnTo>
                  <a:lnTo>
                    <a:pt x="76" y="46"/>
                  </a:lnTo>
                  <a:lnTo>
                    <a:pt x="74" y="36"/>
                  </a:lnTo>
                  <a:lnTo>
                    <a:pt x="72" y="29"/>
                  </a:lnTo>
                  <a:lnTo>
                    <a:pt x="68" y="21"/>
                  </a:lnTo>
                  <a:lnTo>
                    <a:pt x="66" y="13"/>
                  </a:lnTo>
                  <a:lnTo>
                    <a:pt x="63" y="6"/>
                  </a:lnTo>
                  <a:lnTo>
                    <a:pt x="61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39" name="Freeform 15"/>
            <p:cNvSpPr>
              <a:spLocks/>
            </p:cNvSpPr>
            <p:nvPr/>
          </p:nvSpPr>
          <p:spPr bwMode="auto">
            <a:xfrm>
              <a:off x="3822" y="329"/>
              <a:ext cx="48" cy="173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5" y="32"/>
                </a:cxn>
                <a:cxn ang="0">
                  <a:pos x="7" y="42"/>
                </a:cxn>
                <a:cxn ang="0">
                  <a:pos x="9" y="55"/>
                </a:cxn>
                <a:cxn ang="0">
                  <a:pos x="13" y="72"/>
                </a:cxn>
                <a:cxn ang="0">
                  <a:pos x="17" y="91"/>
                </a:cxn>
                <a:cxn ang="0">
                  <a:pos x="17" y="101"/>
                </a:cxn>
                <a:cxn ang="0">
                  <a:pos x="19" y="112"/>
                </a:cxn>
                <a:cxn ang="0">
                  <a:pos x="19" y="124"/>
                </a:cxn>
                <a:cxn ang="0">
                  <a:pos x="20" y="135"/>
                </a:cxn>
                <a:cxn ang="0">
                  <a:pos x="22" y="148"/>
                </a:cxn>
                <a:cxn ang="0">
                  <a:pos x="24" y="162"/>
                </a:cxn>
                <a:cxn ang="0">
                  <a:pos x="24" y="177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6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6"/>
                </a:cxn>
                <a:cxn ang="0">
                  <a:pos x="95" y="331"/>
                </a:cxn>
                <a:cxn ang="0">
                  <a:pos x="95" y="319"/>
                </a:cxn>
                <a:cxn ang="0">
                  <a:pos x="95" y="306"/>
                </a:cxn>
                <a:cxn ang="0">
                  <a:pos x="95" y="291"/>
                </a:cxn>
                <a:cxn ang="0">
                  <a:pos x="95" y="272"/>
                </a:cxn>
                <a:cxn ang="0">
                  <a:pos x="95" y="257"/>
                </a:cxn>
                <a:cxn ang="0">
                  <a:pos x="95" y="245"/>
                </a:cxn>
                <a:cxn ang="0">
                  <a:pos x="95" y="234"/>
                </a:cxn>
                <a:cxn ang="0">
                  <a:pos x="95" y="222"/>
                </a:cxn>
                <a:cxn ang="0">
                  <a:pos x="95" y="209"/>
                </a:cxn>
                <a:cxn ang="0">
                  <a:pos x="95" y="196"/>
                </a:cxn>
                <a:cxn ang="0">
                  <a:pos x="93" y="183"/>
                </a:cxn>
                <a:cxn ang="0">
                  <a:pos x="93" y="169"/>
                </a:cxn>
                <a:cxn ang="0">
                  <a:pos x="93" y="156"/>
                </a:cxn>
                <a:cxn ang="0">
                  <a:pos x="91" y="141"/>
                </a:cxn>
                <a:cxn ang="0">
                  <a:pos x="91" y="127"/>
                </a:cxn>
                <a:cxn ang="0">
                  <a:pos x="89" y="114"/>
                </a:cxn>
                <a:cxn ang="0">
                  <a:pos x="87" y="101"/>
                </a:cxn>
                <a:cxn ang="0">
                  <a:pos x="85" y="87"/>
                </a:cxn>
                <a:cxn ang="0">
                  <a:pos x="83" y="72"/>
                </a:cxn>
                <a:cxn ang="0">
                  <a:pos x="81" y="59"/>
                </a:cxn>
                <a:cxn ang="0">
                  <a:pos x="79" y="44"/>
                </a:cxn>
                <a:cxn ang="0">
                  <a:pos x="77" y="30"/>
                </a:cxn>
                <a:cxn ang="0">
                  <a:pos x="74" y="19"/>
                </a:cxn>
                <a:cxn ang="0">
                  <a:pos x="72" y="6"/>
                </a:cxn>
                <a:cxn ang="0">
                  <a:pos x="0" y="15"/>
                </a:cxn>
              </a:cxnLst>
              <a:rect l="0" t="0" r="r" b="b"/>
              <a:pathLst>
                <a:path w="97" h="346">
                  <a:moveTo>
                    <a:pt x="0" y="15"/>
                  </a:moveTo>
                  <a:lnTo>
                    <a:pt x="1" y="19"/>
                  </a:lnTo>
                  <a:lnTo>
                    <a:pt x="3" y="25"/>
                  </a:lnTo>
                  <a:lnTo>
                    <a:pt x="5" y="32"/>
                  </a:lnTo>
                  <a:lnTo>
                    <a:pt x="5" y="36"/>
                  </a:lnTo>
                  <a:lnTo>
                    <a:pt x="7" y="42"/>
                  </a:lnTo>
                  <a:lnTo>
                    <a:pt x="9" y="48"/>
                  </a:lnTo>
                  <a:lnTo>
                    <a:pt x="9" y="55"/>
                  </a:lnTo>
                  <a:lnTo>
                    <a:pt x="11" y="63"/>
                  </a:lnTo>
                  <a:lnTo>
                    <a:pt x="13" y="72"/>
                  </a:lnTo>
                  <a:lnTo>
                    <a:pt x="15" y="80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101"/>
                  </a:lnTo>
                  <a:lnTo>
                    <a:pt x="17" y="106"/>
                  </a:lnTo>
                  <a:lnTo>
                    <a:pt x="19" y="112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20" y="129"/>
                  </a:lnTo>
                  <a:lnTo>
                    <a:pt x="20" y="135"/>
                  </a:lnTo>
                  <a:lnTo>
                    <a:pt x="20" y="141"/>
                  </a:lnTo>
                  <a:lnTo>
                    <a:pt x="22" y="148"/>
                  </a:lnTo>
                  <a:lnTo>
                    <a:pt x="22" y="154"/>
                  </a:lnTo>
                  <a:lnTo>
                    <a:pt x="24" y="162"/>
                  </a:lnTo>
                  <a:lnTo>
                    <a:pt x="24" y="169"/>
                  </a:lnTo>
                  <a:lnTo>
                    <a:pt x="24" y="177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200"/>
                  </a:lnTo>
                  <a:lnTo>
                    <a:pt x="26" y="207"/>
                  </a:lnTo>
                  <a:lnTo>
                    <a:pt x="26" y="217"/>
                  </a:lnTo>
                  <a:lnTo>
                    <a:pt x="28" y="226"/>
                  </a:lnTo>
                  <a:lnTo>
                    <a:pt x="28" y="234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1"/>
                  </a:lnTo>
                  <a:lnTo>
                    <a:pt x="28" y="302"/>
                  </a:lnTo>
                  <a:lnTo>
                    <a:pt x="28" y="312"/>
                  </a:lnTo>
                  <a:lnTo>
                    <a:pt x="28" y="323"/>
                  </a:lnTo>
                  <a:lnTo>
                    <a:pt x="28" y="335"/>
                  </a:lnTo>
                  <a:lnTo>
                    <a:pt x="28" y="346"/>
                  </a:lnTo>
                  <a:lnTo>
                    <a:pt x="95" y="335"/>
                  </a:lnTo>
                  <a:lnTo>
                    <a:pt x="95" y="331"/>
                  </a:lnTo>
                  <a:lnTo>
                    <a:pt x="95" y="325"/>
                  </a:lnTo>
                  <a:lnTo>
                    <a:pt x="95" y="319"/>
                  </a:lnTo>
                  <a:lnTo>
                    <a:pt x="95" y="314"/>
                  </a:lnTo>
                  <a:lnTo>
                    <a:pt x="95" y="306"/>
                  </a:lnTo>
                  <a:lnTo>
                    <a:pt x="95" y="300"/>
                  </a:lnTo>
                  <a:lnTo>
                    <a:pt x="95" y="291"/>
                  </a:lnTo>
                  <a:lnTo>
                    <a:pt x="95" y="281"/>
                  </a:lnTo>
                  <a:lnTo>
                    <a:pt x="95" y="272"/>
                  </a:lnTo>
                  <a:lnTo>
                    <a:pt x="95" y="262"/>
                  </a:lnTo>
                  <a:lnTo>
                    <a:pt x="95" y="257"/>
                  </a:lnTo>
                  <a:lnTo>
                    <a:pt x="95" y="251"/>
                  </a:lnTo>
                  <a:lnTo>
                    <a:pt x="95" y="245"/>
                  </a:lnTo>
                  <a:lnTo>
                    <a:pt x="95" y="241"/>
                  </a:lnTo>
                  <a:lnTo>
                    <a:pt x="95" y="234"/>
                  </a:lnTo>
                  <a:lnTo>
                    <a:pt x="95" y="228"/>
                  </a:lnTo>
                  <a:lnTo>
                    <a:pt x="95" y="222"/>
                  </a:lnTo>
                  <a:lnTo>
                    <a:pt x="97" y="217"/>
                  </a:lnTo>
                  <a:lnTo>
                    <a:pt x="95" y="209"/>
                  </a:lnTo>
                  <a:lnTo>
                    <a:pt x="95" y="203"/>
                  </a:lnTo>
                  <a:lnTo>
                    <a:pt x="95" y="196"/>
                  </a:lnTo>
                  <a:lnTo>
                    <a:pt x="95" y="190"/>
                  </a:lnTo>
                  <a:lnTo>
                    <a:pt x="93" y="183"/>
                  </a:lnTo>
                  <a:lnTo>
                    <a:pt x="93" y="177"/>
                  </a:lnTo>
                  <a:lnTo>
                    <a:pt x="93" y="169"/>
                  </a:lnTo>
                  <a:lnTo>
                    <a:pt x="93" y="164"/>
                  </a:lnTo>
                  <a:lnTo>
                    <a:pt x="93" y="156"/>
                  </a:lnTo>
                  <a:lnTo>
                    <a:pt x="93" y="148"/>
                  </a:lnTo>
                  <a:lnTo>
                    <a:pt x="91" y="141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1" y="122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87" y="101"/>
                  </a:lnTo>
                  <a:lnTo>
                    <a:pt x="87" y="95"/>
                  </a:lnTo>
                  <a:lnTo>
                    <a:pt x="85" y="87"/>
                  </a:lnTo>
                  <a:lnTo>
                    <a:pt x="85" y="80"/>
                  </a:lnTo>
                  <a:lnTo>
                    <a:pt x="83" y="72"/>
                  </a:lnTo>
                  <a:lnTo>
                    <a:pt x="83" y="67"/>
                  </a:lnTo>
                  <a:lnTo>
                    <a:pt x="81" y="59"/>
                  </a:lnTo>
                  <a:lnTo>
                    <a:pt x="81" y="51"/>
                  </a:lnTo>
                  <a:lnTo>
                    <a:pt x="79" y="44"/>
                  </a:lnTo>
                  <a:lnTo>
                    <a:pt x="79" y="38"/>
                  </a:lnTo>
                  <a:lnTo>
                    <a:pt x="77" y="30"/>
                  </a:lnTo>
                  <a:lnTo>
                    <a:pt x="76" y="25"/>
                  </a:lnTo>
                  <a:lnTo>
                    <a:pt x="74" y="19"/>
                  </a:lnTo>
                  <a:lnTo>
                    <a:pt x="74" y="11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0" name="Freeform 16"/>
            <p:cNvSpPr>
              <a:spLocks/>
            </p:cNvSpPr>
            <p:nvPr/>
          </p:nvSpPr>
          <p:spPr bwMode="auto">
            <a:xfrm>
              <a:off x="3697" y="348"/>
              <a:ext cx="49" cy="10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4" y="32"/>
                </a:cxn>
                <a:cxn ang="0">
                  <a:pos x="6" y="40"/>
                </a:cxn>
                <a:cxn ang="0">
                  <a:pos x="8" y="49"/>
                </a:cxn>
                <a:cxn ang="0">
                  <a:pos x="8" y="53"/>
                </a:cxn>
                <a:cxn ang="0">
                  <a:pos x="10" y="59"/>
                </a:cxn>
                <a:cxn ang="0">
                  <a:pos x="10" y="65"/>
                </a:cxn>
                <a:cxn ang="0">
                  <a:pos x="12" y="70"/>
                </a:cxn>
                <a:cxn ang="0">
                  <a:pos x="12" y="76"/>
                </a:cxn>
                <a:cxn ang="0">
                  <a:pos x="14" y="82"/>
                </a:cxn>
                <a:cxn ang="0">
                  <a:pos x="14" y="89"/>
                </a:cxn>
                <a:cxn ang="0">
                  <a:pos x="16" y="95"/>
                </a:cxn>
                <a:cxn ang="0">
                  <a:pos x="16" y="103"/>
                </a:cxn>
                <a:cxn ang="0">
                  <a:pos x="16" y="110"/>
                </a:cxn>
                <a:cxn ang="0">
                  <a:pos x="18" y="120"/>
                </a:cxn>
                <a:cxn ang="0">
                  <a:pos x="18" y="127"/>
                </a:cxn>
                <a:cxn ang="0">
                  <a:pos x="18" y="137"/>
                </a:cxn>
                <a:cxn ang="0">
                  <a:pos x="18" y="145"/>
                </a:cxn>
                <a:cxn ang="0">
                  <a:pos x="18" y="154"/>
                </a:cxn>
                <a:cxn ang="0">
                  <a:pos x="18" y="164"/>
                </a:cxn>
                <a:cxn ang="0">
                  <a:pos x="18" y="173"/>
                </a:cxn>
                <a:cxn ang="0">
                  <a:pos x="18" y="183"/>
                </a:cxn>
                <a:cxn ang="0">
                  <a:pos x="16" y="188"/>
                </a:cxn>
                <a:cxn ang="0">
                  <a:pos x="16" y="192"/>
                </a:cxn>
                <a:cxn ang="0">
                  <a:pos x="16" y="198"/>
                </a:cxn>
                <a:cxn ang="0">
                  <a:pos x="16" y="203"/>
                </a:cxn>
                <a:cxn ang="0">
                  <a:pos x="94" y="192"/>
                </a:cxn>
                <a:cxn ang="0">
                  <a:pos x="94" y="190"/>
                </a:cxn>
                <a:cxn ang="0">
                  <a:pos x="94" y="186"/>
                </a:cxn>
                <a:cxn ang="0">
                  <a:pos x="94" y="181"/>
                </a:cxn>
                <a:cxn ang="0">
                  <a:pos x="96" y="173"/>
                </a:cxn>
                <a:cxn ang="0">
                  <a:pos x="96" y="167"/>
                </a:cxn>
                <a:cxn ang="0">
                  <a:pos x="96" y="162"/>
                </a:cxn>
                <a:cxn ang="0">
                  <a:pos x="96" y="156"/>
                </a:cxn>
                <a:cxn ang="0">
                  <a:pos x="96" y="150"/>
                </a:cxn>
                <a:cxn ang="0">
                  <a:pos x="96" y="145"/>
                </a:cxn>
                <a:cxn ang="0">
                  <a:pos x="96" y="137"/>
                </a:cxn>
                <a:cxn ang="0">
                  <a:pos x="96" y="131"/>
                </a:cxn>
                <a:cxn ang="0">
                  <a:pos x="97" y="124"/>
                </a:cxn>
                <a:cxn ang="0">
                  <a:pos x="96" y="116"/>
                </a:cxn>
                <a:cxn ang="0">
                  <a:pos x="96" y="108"/>
                </a:cxn>
                <a:cxn ang="0">
                  <a:pos x="94" y="101"/>
                </a:cxn>
                <a:cxn ang="0">
                  <a:pos x="94" y="95"/>
                </a:cxn>
                <a:cxn ang="0">
                  <a:pos x="94" y="86"/>
                </a:cxn>
                <a:cxn ang="0">
                  <a:pos x="92" y="78"/>
                </a:cxn>
                <a:cxn ang="0">
                  <a:pos x="92" y="70"/>
                </a:cxn>
                <a:cxn ang="0">
                  <a:pos x="90" y="63"/>
                </a:cxn>
                <a:cxn ang="0">
                  <a:pos x="88" y="53"/>
                </a:cxn>
                <a:cxn ang="0">
                  <a:pos x="86" y="46"/>
                </a:cxn>
                <a:cxn ang="0">
                  <a:pos x="82" y="36"/>
                </a:cxn>
                <a:cxn ang="0">
                  <a:pos x="80" y="29"/>
                </a:cxn>
                <a:cxn ang="0">
                  <a:pos x="78" y="21"/>
                </a:cxn>
                <a:cxn ang="0">
                  <a:pos x="75" y="13"/>
                </a:cxn>
                <a:cxn ang="0">
                  <a:pos x="71" y="6"/>
                </a:cxn>
                <a:cxn ang="0">
                  <a:pos x="69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97" h="203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8" y="49"/>
                  </a:lnTo>
                  <a:lnTo>
                    <a:pt x="8" y="53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2" y="70"/>
                  </a:lnTo>
                  <a:lnTo>
                    <a:pt x="12" y="76"/>
                  </a:lnTo>
                  <a:lnTo>
                    <a:pt x="14" y="82"/>
                  </a:lnTo>
                  <a:lnTo>
                    <a:pt x="14" y="89"/>
                  </a:lnTo>
                  <a:lnTo>
                    <a:pt x="16" y="95"/>
                  </a:lnTo>
                  <a:lnTo>
                    <a:pt x="16" y="103"/>
                  </a:lnTo>
                  <a:lnTo>
                    <a:pt x="16" y="110"/>
                  </a:lnTo>
                  <a:lnTo>
                    <a:pt x="18" y="120"/>
                  </a:lnTo>
                  <a:lnTo>
                    <a:pt x="18" y="127"/>
                  </a:lnTo>
                  <a:lnTo>
                    <a:pt x="18" y="137"/>
                  </a:lnTo>
                  <a:lnTo>
                    <a:pt x="18" y="145"/>
                  </a:lnTo>
                  <a:lnTo>
                    <a:pt x="18" y="154"/>
                  </a:lnTo>
                  <a:lnTo>
                    <a:pt x="18" y="164"/>
                  </a:lnTo>
                  <a:lnTo>
                    <a:pt x="18" y="173"/>
                  </a:lnTo>
                  <a:lnTo>
                    <a:pt x="18" y="183"/>
                  </a:lnTo>
                  <a:lnTo>
                    <a:pt x="16" y="188"/>
                  </a:lnTo>
                  <a:lnTo>
                    <a:pt x="16" y="192"/>
                  </a:lnTo>
                  <a:lnTo>
                    <a:pt x="16" y="198"/>
                  </a:lnTo>
                  <a:lnTo>
                    <a:pt x="16" y="203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86"/>
                  </a:lnTo>
                  <a:lnTo>
                    <a:pt x="94" y="181"/>
                  </a:lnTo>
                  <a:lnTo>
                    <a:pt x="96" y="173"/>
                  </a:lnTo>
                  <a:lnTo>
                    <a:pt x="96" y="167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96" y="150"/>
                  </a:lnTo>
                  <a:lnTo>
                    <a:pt x="96" y="145"/>
                  </a:lnTo>
                  <a:lnTo>
                    <a:pt x="96" y="137"/>
                  </a:lnTo>
                  <a:lnTo>
                    <a:pt x="96" y="131"/>
                  </a:lnTo>
                  <a:lnTo>
                    <a:pt x="97" y="124"/>
                  </a:lnTo>
                  <a:lnTo>
                    <a:pt x="96" y="116"/>
                  </a:lnTo>
                  <a:lnTo>
                    <a:pt x="96" y="108"/>
                  </a:lnTo>
                  <a:lnTo>
                    <a:pt x="94" y="101"/>
                  </a:lnTo>
                  <a:lnTo>
                    <a:pt x="94" y="95"/>
                  </a:lnTo>
                  <a:lnTo>
                    <a:pt x="94" y="86"/>
                  </a:lnTo>
                  <a:lnTo>
                    <a:pt x="92" y="78"/>
                  </a:lnTo>
                  <a:lnTo>
                    <a:pt x="92" y="70"/>
                  </a:lnTo>
                  <a:lnTo>
                    <a:pt x="90" y="63"/>
                  </a:lnTo>
                  <a:lnTo>
                    <a:pt x="88" y="53"/>
                  </a:lnTo>
                  <a:lnTo>
                    <a:pt x="86" y="46"/>
                  </a:lnTo>
                  <a:lnTo>
                    <a:pt x="82" y="36"/>
                  </a:lnTo>
                  <a:lnTo>
                    <a:pt x="80" y="29"/>
                  </a:lnTo>
                  <a:lnTo>
                    <a:pt x="78" y="21"/>
                  </a:lnTo>
                  <a:lnTo>
                    <a:pt x="75" y="13"/>
                  </a:lnTo>
                  <a:lnTo>
                    <a:pt x="71" y="6"/>
                  </a:lnTo>
                  <a:lnTo>
                    <a:pt x="69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1" name="Freeform 17"/>
            <p:cNvSpPr>
              <a:spLocks/>
            </p:cNvSpPr>
            <p:nvPr/>
          </p:nvSpPr>
          <p:spPr bwMode="auto">
            <a:xfrm>
              <a:off x="2890" y="242"/>
              <a:ext cx="137" cy="299"/>
            </a:xfrm>
            <a:custGeom>
              <a:avLst/>
              <a:gdLst/>
              <a:ahLst/>
              <a:cxnLst>
                <a:cxn ang="0">
                  <a:pos x="232" y="354"/>
                </a:cxn>
                <a:cxn ang="0">
                  <a:pos x="221" y="382"/>
                </a:cxn>
                <a:cxn ang="0">
                  <a:pos x="211" y="411"/>
                </a:cxn>
                <a:cxn ang="0">
                  <a:pos x="200" y="437"/>
                </a:cxn>
                <a:cxn ang="0">
                  <a:pos x="187" y="462"/>
                </a:cxn>
                <a:cxn ang="0">
                  <a:pos x="173" y="485"/>
                </a:cxn>
                <a:cxn ang="0">
                  <a:pos x="162" y="508"/>
                </a:cxn>
                <a:cxn ang="0">
                  <a:pos x="139" y="540"/>
                </a:cxn>
                <a:cxn ang="0">
                  <a:pos x="113" y="568"/>
                </a:cxn>
                <a:cxn ang="0">
                  <a:pos x="88" y="589"/>
                </a:cxn>
                <a:cxn ang="0">
                  <a:pos x="63" y="597"/>
                </a:cxn>
                <a:cxn ang="0">
                  <a:pos x="42" y="595"/>
                </a:cxn>
                <a:cxn ang="0">
                  <a:pos x="25" y="578"/>
                </a:cxn>
                <a:cxn ang="0">
                  <a:pos x="12" y="553"/>
                </a:cxn>
                <a:cxn ang="0">
                  <a:pos x="4" y="523"/>
                </a:cxn>
                <a:cxn ang="0">
                  <a:pos x="2" y="502"/>
                </a:cxn>
                <a:cxn ang="0">
                  <a:pos x="0" y="481"/>
                </a:cxn>
                <a:cxn ang="0">
                  <a:pos x="0" y="456"/>
                </a:cxn>
                <a:cxn ang="0">
                  <a:pos x="2" y="432"/>
                </a:cxn>
                <a:cxn ang="0">
                  <a:pos x="4" y="405"/>
                </a:cxn>
                <a:cxn ang="0">
                  <a:pos x="8" y="378"/>
                </a:cxn>
                <a:cxn ang="0">
                  <a:pos x="14" y="350"/>
                </a:cxn>
                <a:cxn ang="0">
                  <a:pos x="21" y="319"/>
                </a:cxn>
                <a:cxn ang="0">
                  <a:pos x="29" y="291"/>
                </a:cxn>
                <a:cxn ang="0">
                  <a:pos x="38" y="260"/>
                </a:cxn>
                <a:cxn ang="0">
                  <a:pos x="48" y="230"/>
                </a:cxn>
                <a:cxn ang="0">
                  <a:pos x="59" y="202"/>
                </a:cxn>
                <a:cxn ang="0">
                  <a:pos x="69" y="175"/>
                </a:cxn>
                <a:cxn ang="0">
                  <a:pos x="82" y="150"/>
                </a:cxn>
                <a:cxn ang="0">
                  <a:pos x="94" y="126"/>
                </a:cxn>
                <a:cxn ang="0">
                  <a:pos x="107" y="103"/>
                </a:cxn>
                <a:cxn ang="0">
                  <a:pos x="122" y="78"/>
                </a:cxn>
                <a:cxn ang="0">
                  <a:pos x="149" y="42"/>
                </a:cxn>
                <a:cxn ang="0">
                  <a:pos x="173" y="19"/>
                </a:cxn>
                <a:cxn ang="0">
                  <a:pos x="200" y="4"/>
                </a:cxn>
                <a:cxn ang="0">
                  <a:pos x="223" y="0"/>
                </a:cxn>
                <a:cxn ang="0">
                  <a:pos x="251" y="19"/>
                </a:cxn>
                <a:cxn ang="0">
                  <a:pos x="263" y="46"/>
                </a:cxn>
                <a:cxn ang="0">
                  <a:pos x="270" y="78"/>
                </a:cxn>
                <a:cxn ang="0">
                  <a:pos x="272" y="106"/>
                </a:cxn>
                <a:cxn ang="0">
                  <a:pos x="272" y="127"/>
                </a:cxn>
                <a:cxn ang="0">
                  <a:pos x="272" y="152"/>
                </a:cxn>
                <a:cxn ang="0">
                  <a:pos x="270" y="179"/>
                </a:cxn>
                <a:cxn ang="0">
                  <a:pos x="267" y="205"/>
                </a:cxn>
                <a:cxn ang="0">
                  <a:pos x="263" y="234"/>
                </a:cxn>
                <a:cxn ang="0">
                  <a:pos x="257" y="262"/>
                </a:cxn>
                <a:cxn ang="0">
                  <a:pos x="249" y="293"/>
                </a:cxn>
                <a:cxn ang="0">
                  <a:pos x="242" y="323"/>
                </a:cxn>
              </a:cxnLst>
              <a:rect l="0" t="0" r="r" b="b"/>
              <a:pathLst>
                <a:path w="274" h="599">
                  <a:moveTo>
                    <a:pt x="240" y="331"/>
                  </a:moveTo>
                  <a:lnTo>
                    <a:pt x="238" y="338"/>
                  </a:lnTo>
                  <a:lnTo>
                    <a:pt x="234" y="346"/>
                  </a:lnTo>
                  <a:lnTo>
                    <a:pt x="232" y="354"/>
                  </a:lnTo>
                  <a:lnTo>
                    <a:pt x="230" y="361"/>
                  </a:lnTo>
                  <a:lnTo>
                    <a:pt x="227" y="367"/>
                  </a:lnTo>
                  <a:lnTo>
                    <a:pt x="225" y="375"/>
                  </a:lnTo>
                  <a:lnTo>
                    <a:pt x="221" y="382"/>
                  </a:lnTo>
                  <a:lnTo>
                    <a:pt x="219" y="390"/>
                  </a:lnTo>
                  <a:lnTo>
                    <a:pt x="217" y="397"/>
                  </a:lnTo>
                  <a:lnTo>
                    <a:pt x="213" y="403"/>
                  </a:lnTo>
                  <a:lnTo>
                    <a:pt x="211" y="411"/>
                  </a:lnTo>
                  <a:lnTo>
                    <a:pt x="208" y="416"/>
                  </a:lnTo>
                  <a:lnTo>
                    <a:pt x="206" y="424"/>
                  </a:lnTo>
                  <a:lnTo>
                    <a:pt x="202" y="430"/>
                  </a:lnTo>
                  <a:lnTo>
                    <a:pt x="200" y="437"/>
                  </a:lnTo>
                  <a:lnTo>
                    <a:pt x="196" y="445"/>
                  </a:lnTo>
                  <a:lnTo>
                    <a:pt x="192" y="451"/>
                  </a:lnTo>
                  <a:lnTo>
                    <a:pt x="191" y="456"/>
                  </a:lnTo>
                  <a:lnTo>
                    <a:pt x="187" y="462"/>
                  </a:lnTo>
                  <a:lnTo>
                    <a:pt x="183" y="468"/>
                  </a:lnTo>
                  <a:lnTo>
                    <a:pt x="179" y="473"/>
                  </a:lnTo>
                  <a:lnTo>
                    <a:pt x="177" y="479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68" y="496"/>
                  </a:lnTo>
                  <a:lnTo>
                    <a:pt x="164" y="502"/>
                  </a:lnTo>
                  <a:lnTo>
                    <a:pt x="162" y="508"/>
                  </a:lnTo>
                  <a:lnTo>
                    <a:pt x="158" y="513"/>
                  </a:lnTo>
                  <a:lnTo>
                    <a:pt x="153" y="523"/>
                  </a:lnTo>
                  <a:lnTo>
                    <a:pt x="147" y="532"/>
                  </a:lnTo>
                  <a:lnTo>
                    <a:pt x="139" y="540"/>
                  </a:lnTo>
                  <a:lnTo>
                    <a:pt x="134" y="548"/>
                  </a:lnTo>
                  <a:lnTo>
                    <a:pt x="126" y="555"/>
                  </a:lnTo>
                  <a:lnTo>
                    <a:pt x="120" y="563"/>
                  </a:lnTo>
                  <a:lnTo>
                    <a:pt x="113" y="568"/>
                  </a:lnTo>
                  <a:lnTo>
                    <a:pt x="107" y="576"/>
                  </a:lnTo>
                  <a:lnTo>
                    <a:pt x="99" y="580"/>
                  </a:lnTo>
                  <a:lnTo>
                    <a:pt x="94" y="586"/>
                  </a:lnTo>
                  <a:lnTo>
                    <a:pt x="88" y="589"/>
                  </a:lnTo>
                  <a:lnTo>
                    <a:pt x="82" y="593"/>
                  </a:lnTo>
                  <a:lnTo>
                    <a:pt x="75" y="595"/>
                  </a:lnTo>
                  <a:lnTo>
                    <a:pt x="69" y="597"/>
                  </a:lnTo>
                  <a:lnTo>
                    <a:pt x="63" y="597"/>
                  </a:lnTo>
                  <a:lnTo>
                    <a:pt x="59" y="599"/>
                  </a:lnTo>
                  <a:lnTo>
                    <a:pt x="54" y="597"/>
                  </a:lnTo>
                  <a:lnTo>
                    <a:pt x="48" y="597"/>
                  </a:lnTo>
                  <a:lnTo>
                    <a:pt x="42" y="595"/>
                  </a:lnTo>
                  <a:lnTo>
                    <a:pt x="37" y="591"/>
                  </a:lnTo>
                  <a:lnTo>
                    <a:pt x="33" y="587"/>
                  </a:lnTo>
                  <a:lnTo>
                    <a:pt x="29" y="584"/>
                  </a:lnTo>
                  <a:lnTo>
                    <a:pt x="25" y="578"/>
                  </a:lnTo>
                  <a:lnTo>
                    <a:pt x="21" y="574"/>
                  </a:lnTo>
                  <a:lnTo>
                    <a:pt x="18" y="567"/>
                  </a:lnTo>
                  <a:lnTo>
                    <a:pt x="16" y="561"/>
                  </a:lnTo>
                  <a:lnTo>
                    <a:pt x="12" y="553"/>
                  </a:lnTo>
                  <a:lnTo>
                    <a:pt x="8" y="546"/>
                  </a:lnTo>
                  <a:lnTo>
                    <a:pt x="6" y="536"/>
                  </a:lnTo>
                  <a:lnTo>
                    <a:pt x="6" y="529"/>
                  </a:lnTo>
                  <a:lnTo>
                    <a:pt x="4" y="523"/>
                  </a:lnTo>
                  <a:lnTo>
                    <a:pt x="2" y="519"/>
                  </a:lnTo>
                  <a:lnTo>
                    <a:pt x="2" y="513"/>
                  </a:lnTo>
                  <a:lnTo>
                    <a:pt x="2" y="508"/>
                  </a:lnTo>
                  <a:lnTo>
                    <a:pt x="2" y="502"/>
                  </a:lnTo>
                  <a:lnTo>
                    <a:pt x="2" y="498"/>
                  </a:lnTo>
                  <a:lnTo>
                    <a:pt x="2" y="492"/>
                  </a:lnTo>
                  <a:lnTo>
                    <a:pt x="2" y="487"/>
                  </a:lnTo>
                  <a:lnTo>
                    <a:pt x="0" y="481"/>
                  </a:lnTo>
                  <a:lnTo>
                    <a:pt x="0" y="475"/>
                  </a:lnTo>
                  <a:lnTo>
                    <a:pt x="0" y="470"/>
                  </a:lnTo>
                  <a:lnTo>
                    <a:pt x="0" y="464"/>
                  </a:lnTo>
                  <a:lnTo>
                    <a:pt x="0" y="456"/>
                  </a:lnTo>
                  <a:lnTo>
                    <a:pt x="0" y="451"/>
                  </a:lnTo>
                  <a:lnTo>
                    <a:pt x="0" y="445"/>
                  </a:lnTo>
                  <a:lnTo>
                    <a:pt x="2" y="439"/>
                  </a:lnTo>
                  <a:lnTo>
                    <a:pt x="2" y="432"/>
                  </a:lnTo>
                  <a:lnTo>
                    <a:pt x="2" y="426"/>
                  </a:lnTo>
                  <a:lnTo>
                    <a:pt x="4" y="418"/>
                  </a:lnTo>
                  <a:lnTo>
                    <a:pt x="4" y="413"/>
                  </a:lnTo>
                  <a:lnTo>
                    <a:pt x="4" y="405"/>
                  </a:lnTo>
                  <a:lnTo>
                    <a:pt x="6" y="399"/>
                  </a:lnTo>
                  <a:lnTo>
                    <a:pt x="6" y="392"/>
                  </a:lnTo>
                  <a:lnTo>
                    <a:pt x="8" y="386"/>
                  </a:lnTo>
                  <a:lnTo>
                    <a:pt x="8" y="378"/>
                  </a:lnTo>
                  <a:lnTo>
                    <a:pt x="10" y="371"/>
                  </a:lnTo>
                  <a:lnTo>
                    <a:pt x="12" y="363"/>
                  </a:lnTo>
                  <a:lnTo>
                    <a:pt x="14" y="357"/>
                  </a:lnTo>
                  <a:lnTo>
                    <a:pt x="14" y="350"/>
                  </a:lnTo>
                  <a:lnTo>
                    <a:pt x="16" y="342"/>
                  </a:lnTo>
                  <a:lnTo>
                    <a:pt x="18" y="335"/>
                  </a:lnTo>
                  <a:lnTo>
                    <a:pt x="19" y="329"/>
                  </a:lnTo>
                  <a:lnTo>
                    <a:pt x="21" y="319"/>
                  </a:lnTo>
                  <a:lnTo>
                    <a:pt x="23" y="314"/>
                  </a:lnTo>
                  <a:lnTo>
                    <a:pt x="25" y="306"/>
                  </a:lnTo>
                  <a:lnTo>
                    <a:pt x="27" y="299"/>
                  </a:lnTo>
                  <a:lnTo>
                    <a:pt x="29" y="291"/>
                  </a:lnTo>
                  <a:lnTo>
                    <a:pt x="31" y="283"/>
                  </a:lnTo>
                  <a:lnTo>
                    <a:pt x="35" y="276"/>
                  </a:lnTo>
                  <a:lnTo>
                    <a:pt x="37" y="270"/>
                  </a:lnTo>
                  <a:lnTo>
                    <a:pt x="38" y="260"/>
                  </a:lnTo>
                  <a:lnTo>
                    <a:pt x="40" y="253"/>
                  </a:lnTo>
                  <a:lnTo>
                    <a:pt x="42" y="245"/>
                  </a:lnTo>
                  <a:lnTo>
                    <a:pt x="46" y="238"/>
                  </a:lnTo>
                  <a:lnTo>
                    <a:pt x="48" y="230"/>
                  </a:lnTo>
                  <a:lnTo>
                    <a:pt x="52" y="224"/>
                  </a:lnTo>
                  <a:lnTo>
                    <a:pt x="54" y="217"/>
                  </a:lnTo>
                  <a:lnTo>
                    <a:pt x="56" y="209"/>
                  </a:lnTo>
                  <a:lnTo>
                    <a:pt x="59" y="202"/>
                  </a:lnTo>
                  <a:lnTo>
                    <a:pt x="61" y="196"/>
                  </a:lnTo>
                  <a:lnTo>
                    <a:pt x="63" y="188"/>
                  </a:lnTo>
                  <a:lnTo>
                    <a:pt x="67" y="183"/>
                  </a:lnTo>
                  <a:lnTo>
                    <a:pt x="69" y="175"/>
                  </a:lnTo>
                  <a:lnTo>
                    <a:pt x="73" y="169"/>
                  </a:lnTo>
                  <a:lnTo>
                    <a:pt x="75" y="162"/>
                  </a:lnTo>
                  <a:lnTo>
                    <a:pt x="78" y="156"/>
                  </a:lnTo>
                  <a:lnTo>
                    <a:pt x="82" y="150"/>
                  </a:lnTo>
                  <a:lnTo>
                    <a:pt x="84" y="143"/>
                  </a:lnTo>
                  <a:lnTo>
                    <a:pt x="88" y="137"/>
                  </a:lnTo>
                  <a:lnTo>
                    <a:pt x="90" y="131"/>
                  </a:lnTo>
                  <a:lnTo>
                    <a:pt x="94" y="126"/>
                  </a:lnTo>
                  <a:lnTo>
                    <a:pt x="97" y="120"/>
                  </a:lnTo>
                  <a:lnTo>
                    <a:pt x="99" y="114"/>
                  </a:lnTo>
                  <a:lnTo>
                    <a:pt x="103" y="108"/>
                  </a:lnTo>
                  <a:lnTo>
                    <a:pt x="107" y="103"/>
                  </a:lnTo>
                  <a:lnTo>
                    <a:pt x="109" y="97"/>
                  </a:lnTo>
                  <a:lnTo>
                    <a:pt x="113" y="91"/>
                  </a:lnTo>
                  <a:lnTo>
                    <a:pt x="116" y="86"/>
                  </a:lnTo>
                  <a:lnTo>
                    <a:pt x="122" y="78"/>
                  </a:lnTo>
                  <a:lnTo>
                    <a:pt x="130" y="68"/>
                  </a:lnTo>
                  <a:lnTo>
                    <a:pt x="135" y="59"/>
                  </a:lnTo>
                  <a:lnTo>
                    <a:pt x="143" y="51"/>
                  </a:lnTo>
                  <a:lnTo>
                    <a:pt x="149" y="42"/>
                  </a:lnTo>
                  <a:lnTo>
                    <a:pt x="156" y="36"/>
                  </a:lnTo>
                  <a:lnTo>
                    <a:pt x="162" y="29"/>
                  </a:lnTo>
                  <a:lnTo>
                    <a:pt x="168" y="25"/>
                  </a:lnTo>
                  <a:lnTo>
                    <a:pt x="173" y="19"/>
                  </a:lnTo>
                  <a:lnTo>
                    <a:pt x="181" y="15"/>
                  </a:lnTo>
                  <a:lnTo>
                    <a:pt x="187" y="10"/>
                  </a:lnTo>
                  <a:lnTo>
                    <a:pt x="194" y="8"/>
                  </a:lnTo>
                  <a:lnTo>
                    <a:pt x="200" y="4"/>
                  </a:lnTo>
                  <a:lnTo>
                    <a:pt x="206" y="2"/>
                  </a:lnTo>
                  <a:lnTo>
                    <a:pt x="211" y="0"/>
                  </a:lnTo>
                  <a:lnTo>
                    <a:pt x="217" y="0"/>
                  </a:lnTo>
                  <a:lnTo>
                    <a:pt x="223" y="0"/>
                  </a:lnTo>
                  <a:lnTo>
                    <a:pt x="229" y="4"/>
                  </a:lnTo>
                  <a:lnTo>
                    <a:pt x="238" y="8"/>
                  </a:lnTo>
                  <a:lnTo>
                    <a:pt x="248" y="15"/>
                  </a:lnTo>
                  <a:lnTo>
                    <a:pt x="251" y="19"/>
                  </a:lnTo>
                  <a:lnTo>
                    <a:pt x="255" y="25"/>
                  </a:lnTo>
                  <a:lnTo>
                    <a:pt x="257" y="30"/>
                  </a:lnTo>
                  <a:lnTo>
                    <a:pt x="261" y="38"/>
                  </a:lnTo>
                  <a:lnTo>
                    <a:pt x="263" y="46"/>
                  </a:lnTo>
                  <a:lnTo>
                    <a:pt x="267" y="53"/>
                  </a:lnTo>
                  <a:lnTo>
                    <a:pt x="267" y="61"/>
                  </a:lnTo>
                  <a:lnTo>
                    <a:pt x="268" y="70"/>
                  </a:lnTo>
                  <a:lnTo>
                    <a:pt x="270" y="78"/>
                  </a:lnTo>
                  <a:lnTo>
                    <a:pt x="272" y="89"/>
                  </a:lnTo>
                  <a:lnTo>
                    <a:pt x="272" y="95"/>
                  </a:lnTo>
                  <a:lnTo>
                    <a:pt x="272" y="101"/>
                  </a:lnTo>
                  <a:lnTo>
                    <a:pt x="272" y="106"/>
                  </a:lnTo>
                  <a:lnTo>
                    <a:pt x="274" y="112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2" y="127"/>
                  </a:lnTo>
                  <a:lnTo>
                    <a:pt x="272" y="133"/>
                  </a:lnTo>
                  <a:lnTo>
                    <a:pt x="272" y="139"/>
                  </a:lnTo>
                  <a:lnTo>
                    <a:pt x="272" y="14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72" y="165"/>
                  </a:lnTo>
                  <a:lnTo>
                    <a:pt x="270" y="171"/>
                  </a:lnTo>
                  <a:lnTo>
                    <a:pt x="270" y="179"/>
                  </a:lnTo>
                  <a:lnTo>
                    <a:pt x="270" y="184"/>
                  </a:lnTo>
                  <a:lnTo>
                    <a:pt x="268" y="192"/>
                  </a:lnTo>
                  <a:lnTo>
                    <a:pt x="268" y="198"/>
                  </a:lnTo>
                  <a:lnTo>
                    <a:pt x="267" y="205"/>
                  </a:lnTo>
                  <a:lnTo>
                    <a:pt x="267" y="213"/>
                  </a:lnTo>
                  <a:lnTo>
                    <a:pt x="267" y="219"/>
                  </a:lnTo>
                  <a:lnTo>
                    <a:pt x="265" y="226"/>
                  </a:lnTo>
                  <a:lnTo>
                    <a:pt x="263" y="234"/>
                  </a:lnTo>
                  <a:lnTo>
                    <a:pt x="261" y="241"/>
                  </a:lnTo>
                  <a:lnTo>
                    <a:pt x="261" y="247"/>
                  </a:lnTo>
                  <a:lnTo>
                    <a:pt x="259" y="255"/>
                  </a:lnTo>
                  <a:lnTo>
                    <a:pt x="257" y="262"/>
                  </a:lnTo>
                  <a:lnTo>
                    <a:pt x="257" y="270"/>
                  </a:lnTo>
                  <a:lnTo>
                    <a:pt x="253" y="278"/>
                  </a:lnTo>
                  <a:lnTo>
                    <a:pt x="251" y="285"/>
                  </a:lnTo>
                  <a:lnTo>
                    <a:pt x="249" y="293"/>
                  </a:lnTo>
                  <a:lnTo>
                    <a:pt x="248" y="300"/>
                  </a:lnTo>
                  <a:lnTo>
                    <a:pt x="246" y="308"/>
                  </a:lnTo>
                  <a:lnTo>
                    <a:pt x="244" y="316"/>
                  </a:lnTo>
                  <a:lnTo>
                    <a:pt x="242" y="323"/>
                  </a:lnTo>
                  <a:lnTo>
                    <a:pt x="240" y="331"/>
                  </a:lnTo>
                  <a:lnTo>
                    <a:pt x="240" y="3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2" name="Freeform 18"/>
            <p:cNvSpPr>
              <a:spLocks/>
            </p:cNvSpPr>
            <p:nvPr/>
          </p:nvSpPr>
          <p:spPr bwMode="auto">
            <a:xfrm>
              <a:off x="2923" y="305"/>
              <a:ext cx="63" cy="175"/>
            </a:xfrm>
            <a:custGeom>
              <a:avLst/>
              <a:gdLst/>
              <a:ahLst/>
              <a:cxnLst>
                <a:cxn ang="0">
                  <a:pos x="97" y="193"/>
                </a:cxn>
                <a:cxn ang="0">
                  <a:pos x="91" y="211"/>
                </a:cxn>
                <a:cxn ang="0">
                  <a:pos x="84" y="226"/>
                </a:cxn>
                <a:cxn ang="0">
                  <a:pos x="78" y="243"/>
                </a:cxn>
                <a:cxn ang="0">
                  <a:pos x="72" y="258"/>
                </a:cxn>
                <a:cxn ang="0">
                  <a:pos x="67" y="271"/>
                </a:cxn>
                <a:cxn ang="0">
                  <a:pos x="61" y="287"/>
                </a:cxn>
                <a:cxn ang="0">
                  <a:pos x="55" y="298"/>
                </a:cxn>
                <a:cxn ang="0">
                  <a:pos x="49" y="309"/>
                </a:cxn>
                <a:cxn ang="0">
                  <a:pos x="44" y="319"/>
                </a:cxn>
                <a:cxn ang="0">
                  <a:pos x="34" y="332"/>
                </a:cxn>
                <a:cxn ang="0">
                  <a:pos x="25" y="344"/>
                </a:cxn>
                <a:cxn ang="0">
                  <a:pos x="15" y="347"/>
                </a:cxn>
                <a:cxn ang="0">
                  <a:pos x="8" y="346"/>
                </a:cxn>
                <a:cxn ang="0">
                  <a:pos x="4" y="336"/>
                </a:cxn>
                <a:cxn ang="0">
                  <a:pos x="2" y="327"/>
                </a:cxn>
                <a:cxn ang="0">
                  <a:pos x="0" y="317"/>
                </a:cxn>
                <a:cxn ang="0">
                  <a:pos x="0" y="306"/>
                </a:cxn>
                <a:cxn ang="0">
                  <a:pos x="2" y="294"/>
                </a:cxn>
                <a:cxn ang="0">
                  <a:pos x="4" y="283"/>
                </a:cxn>
                <a:cxn ang="0">
                  <a:pos x="4" y="269"/>
                </a:cxn>
                <a:cxn ang="0">
                  <a:pos x="6" y="254"/>
                </a:cxn>
                <a:cxn ang="0">
                  <a:pos x="10" y="239"/>
                </a:cxn>
                <a:cxn ang="0">
                  <a:pos x="13" y="224"/>
                </a:cxn>
                <a:cxn ang="0">
                  <a:pos x="17" y="207"/>
                </a:cxn>
                <a:cxn ang="0">
                  <a:pos x="23" y="190"/>
                </a:cxn>
                <a:cxn ang="0">
                  <a:pos x="29" y="173"/>
                </a:cxn>
                <a:cxn ang="0">
                  <a:pos x="34" y="155"/>
                </a:cxn>
                <a:cxn ang="0">
                  <a:pos x="40" y="136"/>
                </a:cxn>
                <a:cxn ang="0">
                  <a:pos x="46" y="119"/>
                </a:cxn>
                <a:cxn ang="0">
                  <a:pos x="51" y="104"/>
                </a:cxn>
                <a:cxn ang="0">
                  <a:pos x="57" y="87"/>
                </a:cxn>
                <a:cxn ang="0">
                  <a:pos x="63" y="74"/>
                </a:cxn>
                <a:cxn ang="0">
                  <a:pos x="69" y="60"/>
                </a:cxn>
                <a:cxn ang="0">
                  <a:pos x="74" y="49"/>
                </a:cxn>
                <a:cxn ang="0">
                  <a:pos x="82" y="38"/>
                </a:cxn>
                <a:cxn ang="0">
                  <a:pos x="88" y="28"/>
                </a:cxn>
                <a:cxn ang="0">
                  <a:pos x="95" y="15"/>
                </a:cxn>
                <a:cxn ang="0">
                  <a:pos x="107" y="3"/>
                </a:cxn>
                <a:cxn ang="0">
                  <a:pos x="114" y="0"/>
                </a:cxn>
                <a:cxn ang="0">
                  <a:pos x="122" y="1"/>
                </a:cxn>
                <a:cxn ang="0">
                  <a:pos x="126" y="11"/>
                </a:cxn>
                <a:cxn ang="0">
                  <a:pos x="127" y="26"/>
                </a:cxn>
                <a:cxn ang="0">
                  <a:pos x="127" y="41"/>
                </a:cxn>
                <a:cxn ang="0">
                  <a:pos x="127" y="53"/>
                </a:cxn>
                <a:cxn ang="0">
                  <a:pos x="126" y="64"/>
                </a:cxn>
                <a:cxn ang="0">
                  <a:pos x="124" y="77"/>
                </a:cxn>
                <a:cxn ang="0">
                  <a:pos x="122" y="91"/>
                </a:cxn>
                <a:cxn ang="0">
                  <a:pos x="118" y="108"/>
                </a:cxn>
                <a:cxn ang="0">
                  <a:pos x="114" y="123"/>
                </a:cxn>
                <a:cxn ang="0">
                  <a:pos x="110" y="140"/>
                </a:cxn>
                <a:cxn ang="0">
                  <a:pos x="107" y="157"/>
                </a:cxn>
                <a:cxn ang="0">
                  <a:pos x="101" y="174"/>
                </a:cxn>
                <a:cxn ang="0">
                  <a:pos x="99" y="184"/>
                </a:cxn>
              </a:cxnLst>
              <a:rect l="0" t="0" r="r" b="b"/>
              <a:pathLst>
                <a:path w="127" h="349">
                  <a:moveTo>
                    <a:pt x="99" y="184"/>
                  </a:moveTo>
                  <a:lnTo>
                    <a:pt x="97" y="193"/>
                  </a:lnTo>
                  <a:lnTo>
                    <a:pt x="93" y="201"/>
                  </a:lnTo>
                  <a:lnTo>
                    <a:pt x="91" y="211"/>
                  </a:lnTo>
                  <a:lnTo>
                    <a:pt x="88" y="218"/>
                  </a:lnTo>
                  <a:lnTo>
                    <a:pt x="84" y="226"/>
                  </a:lnTo>
                  <a:lnTo>
                    <a:pt x="82" y="235"/>
                  </a:lnTo>
                  <a:lnTo>
                    <a:pt x="78" y="243"/>
                  </a:lnTo>
                  <a:lnTo>
                    <a:pt x="76" y="252"/>
                  </a:lnTo>
                  <a:lnTo>
                    <a:pt x="72" y="258"/>
                  </a:lnTo>
                  <a:lnTo>
                    <a:pt x="69" y="266"/>
                  </a:lnTo>
                  <a:lnTo>
                    <a:pt x="67" y="271"/>
                  </a:lnTo>
                  <a:lnTo>
                    <a:pt x="63" y="279"/>
                  </a:lnTo>
                  <a:lnTo>
                    <a:pt x="61" y="287"/>
                  </a:lnTo>
                  <a:lnTo>
                    <a:pt x="57" y="292"/>
                  </a:lnTo>
                  <a:lnTo>
                    <a:pt x="55" y="298"/>
                  </a:lnTo>
                  <a:lnTo>
                    <a:pt x="51" y="304"/>
                  </a:lnTo>
                  <a:lnTo>
                    <a:pt x="49" y="309"/>
                  </a:lnTo>
                  <a:lnTo>
                    <a:pt x="46" y="315"/>
                  </a:lnTo>
                  <a:lnTo>
                    <a:pt x="44" y="319"/>
                  </a:lnTo>
                  <a:lnTo>
                    <a:pt x="40" y="325"/>
                  </a:lnTo>
                  <a:lnTo>
                    <a:pt x="34" y="332"/>
                  </a:lnTo>
                  <a:lnTo>
                    <a:pt x="30" y="338"/>
                  </a:lnTo>
                  <a:lnTo>
                    <a:pt x="25" y="344"/>
                  </a:lnTo>
                  <a:lnTo>
                    <a:pt x="21" y="346"/>
                  </a:lnTo>
                  <a:lnTo>
                    <a:pt x="15" y="347"/>
                  </a:lnTo>
                  <a:lnTo>
                    <a:pt x="13" y="349"/>
                  </a:lnTo>
                  <a:lnTo>
                    <a:pt x="8" y="346"/>
                  </a:lnTo>
                  <a:lnTo>
                    <a:pt x="6" y="342"/>
                  </a:lnTo>
                  <a:lnTo>
                    <a:pt x="4" y="336"/>
                  </a:lnTo>
                  <a:lnTo>
                    <a:pt x="4" y="330"/>
                  </a:lnTo>
                  <a:lnTo>
                    <a:pt x="2" y="327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0" y="311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4" y="283"/>
                  </a:lnTo>
                  <a:lnTo>
                    <a:pt x="4" y="277"/>
                  </a:lnTo>
                  <a:lnTo>
                    <a:pt x="4" y="269"/>
                  </a:lnTo>
                  <a:lnTo>
                    <a:pt x="6" y="262"/>
                  </a:lnTo>
                  <a:lnTo>
                    <a:pt x="6" y="254"/>
                  </a:lnTo>
                  <a:lnTo>
                    <a:pt x="8" y="247"/>
                  </a:lnTo>
                  <a:lnTo>
                    <a:pt x="10" y="239"/>
                  </a:lnTo>
                  <a:lnTo>
                    <a:pt x="13" y="231"/>
                  </a:lnTo>
                  <a:lnTo>
                    <a:pt x="13" y="224"/>
                  </a:lnTo>
                  <a:lnTo>
                    <a:pt x="15" y="214"/>
                  </a:lnTo>
                  <a:lnTo>
                    <a:pt x="17" y="207"/>
                  </a:lnTo>
                  <a:lnTo>
                    <a:pt x="21" y="199"/>
                  </a:lnTo>
                  <a:lnTo>
                    <a:pt x="23" y="190"/>
                  </a:lnTo>
                  <a:lnTo>
                    <a:pt x="27" y="180"/>
                  </a:lnTo>
                  <a:lnTo>
                    <a:pt x="29" y="173"/>
                  </a:lnTo>
                  <a:lnTo>
                    <a:pt x="32" y="165"/>
                  </a:lnTo>
                  <a:lnTo>
                    <a:pt x="34" y="155"/>
                  </a:lnTo>
                  <a:lnTo>
                    <a:pt x="36" y="146"/>
                  </a:lnTo>
                  <a:lnTo>
                    <a:pt x="40" y="136"/>
                  </a:lnTo>
                  <a:lnTo>
                    <a:pt x="42" y="129"/>
                  </a:lnTo>
                  <a:lnTo>
                    <a:pt x="46" y="119"/>
                  </a:lnTo>
                  <a:lnTo>
                    <a:pt x="48" y="112"/>
                  </a:lnTo>
                  <a:lnTo>
                    <a:pt x="51" y="104"/>
                  </a:lnTo>
                  <a:lnTo>
                    <a:pt x="55" y="96"/>
                  </a:lnTo>
                  <a:lnTo>
                    <a:pt x="57" y="87"/>
                  </a:lnTo>
                  <a:lnTo>
                    <a:pt x="61" y="81"/>
                  </a:lnTo>
                  <a:lnTo>
                    <a:pt x="63" y="74"/>
                  </a:lnTo>
                  <a:lnTo>
                    <a:pt x="67" y="68"/>
                  </a:lnTo>
                  <a:lnTo>
                    <a:pt x="69" y="60"/>
                  </a:lnTo>
                  <a:lnTo>
                    <a:pt x="72" y="55"/>
                  </a:lnTo>
                  <a:lnTo>
                    <a:pt x="74" y="49"/>
                  </a:lnTo>
                  <a:lnTo>
                    <a:pt x="78" y="43"/>
                  </a:lnTo>
                  <a:lnTo>
                    <a:pt x="82" y="38"/>
                  </a:lnTo>
                  <a:lnTo>
                    <a:pt x="84" y="32"/>
                  </a:lnTo>
                  <a:lnTo>
                    <a:pt x="88" y="28"/>
                  </a:lnTo>
                  <a:lnTo>
                    <a:pt x="89" y="24"/>
                  </a:lnTo>
                  <a:lnTo>
                    <a:pt x="95" y="15"/>
                  </a:lnTo>
                  <a:lnTo>
                    <a:pt x="101" y="9"/>
                  </a:lnTo>
                  <a:lnTo>
                    <a:pt x="107" y="3"/>
                  </a:lnTo>
                  <a:lnTo>
                    <a:pt x="110" y="1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2" y="1"/>
                  </a:lnTo>
                  <a:lnTo>
                    <a:pt x="124" y="5"/>
                  </a:lnTo>
                  <a:lnTo>
                    <a:pt x="126" y="11"/>
                  </a:lnTo>
                  <a:lnTo>
                    <a:pt x="127" y="19"/>
                  </a:lnTo>
                  <a:lnTo>
                    <a:pt x="127" y="26"/>
                  </a:lnTo>
                  <a:lnTo>
                    <a:pt x="127" y="36"/>
                  </a:lnTo>
                  <a:lnTo>
                    <a:pt x="127" y="41"/>
                  </a:lnTo>
                  <a:lnTo>
                    <a:pt x="127" y="47"/>
                  </a:lnTo>
                  <a:lnTo>
                    <a:pt x="127" y="53"/>
                  </a:lnTo>
                  <a:lnTo>
                    <a:pt x="127" y="58"/>
                  </a:lnTo>
                  <a:lnTo>
                    <a:pt x="126" y="64"/>
                  </a:lnTo>
                  <a:lnTo>
                    <a:pt x="126" y="70"/>
                  </a:lnTo>
                  <a:lnTo>
                    <a:pt x="124" y="77"/>
                  </a:lnTo>
                  <a:lnTo>
                    <a:pt x="124" y="85"/>
                  </a:lnTo>
                  <a:lnTo>
                    <a:pt x="122" y="91"/>
                  </a:lnTo>
                  <a:lnTo>
                    <a:pt x="120" y="98"/>
                  </a:lnTo>
                  <a:lnTo>
                    <a:pt x="118" y="108"/>
                  </a:lnTo>
                  <a:lnTo>
                    <a:pt x="118" y="115"/>
                  </a:lnTo>
                  <a:lnTo>
                    <a:pt x="114" y="123"/>
                  </a:lnTo>
                  <a:lnTo>
                    <a:pt x="112" y="133"/>
                  </a:lnTo>
                  <a:lnTo>
                    <a:pt x="110" y="140"/>
                  </a:lnTo>
                  <a:lnTo>
                    <a:pt x="108" y="150"/>
                  </a:lnTo>
                  <a:lnTo>
                    <a:pt x="107" y="157"/>
                  </a:lnTo>
                  <a:lnTo>
                    <a:pt x="105" y="167"/>
                  </a:lnTo>
                  <a:lnTo>
                    <a:pt x="101" y="174"/>
                  </a:lnTo>
                  <a:lnTo>
                    <a:pt x="99" y="184"/>
                  </a:lnTo>
                  <a:lnTo>
                    <a:pt x="99" y="184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3" name="Freeform 19"/>
            <p:cNvSpPr>
              <a:spLocks/>
            </p:cNvSpPr>
            <p:nvPr/>
          </p:nvSpPr>
          <p:spPr bwMode="auto">
            <a:xfrm>
              <a:off x="2917" y="267"/>
              <a:ext cx="1093" cy="745"/>
            </a:xfrm>
            <a:custGeom>
              <a:avLst/>
              <a:gdLst/>
              <a:ahLst/>
              <a:cxnLst>
                <a:cxn ang="0">
                  <a:pos x="243" y="23"/>
                </a:cxn>
                <a:cxn ang="0">
                  <a:pos x="382" y="65"/>
                </a:cxn>
                <a:cxn ang="0">
                  <a:pos x="534" y="113"/>
                </a:cxn>
                <a:cxn ang="0">
                  <a:pos x="650" y="147"/>
                </a:cxn>
                <a:cxn ang="0">
                  <a:pos x="722" y="158"/>
                </a:cxn>
                <a:cxn ang="0">
                  <a:pos x="872" y="151"/>
                </a:cxn>
                <a:cxn ang="0">
                  <a:pos x="1091" y="139"/>
                </a:cxn>
                <a:cxn ang="0">
                  <a:pos x="1321" y="126"/>
                </a:cxn>
                <a:cxn ang="0">
                  <a:pos x="1503" y="116"/>
                </a:cxn>
                <a:cxn ang="0">
                  <a:pos x="1621" y="113"/>
                </a:cxn>
                <a:cxn ang="0">
                  <a:pos x="1756" y="107"/>
                </a:cxn>
                <a:cxn ang="0">
                  <a:pos x="1893" y="105"/>
                </a:cxn>
                <a:cxn ang="0">
                  <a:pos x="2009" y="115"/>
                </a:cxn>
                <a:cxn ang="0">
                  <a:pos x="2087" y="137"/>
                </a:cxn>
                <a:cxn ang="0">
                  <a:pos x="2154" y="257"/>
                </a:cxn>
                <a:cxn ang="0">
                  <a:pos x="2184" y="436"/>
                </a:cxn>
                <a:cxn ang="0">
                  <a:pos x="2175" y="653"/>
                </a:cxn>
                <a:cxn ang="0">
                  <a:pos x="2125" y="881"/>
                </a:cxn>
                <a:cxn ang="0">
                  <a:pos x="2041" y="1103"/>
                </a:cxn>
                <a:cxn ang="0">
                  <a:pos x="1937" y="1276"/>
                </a:cxn>
                <a:cxn ang="0">
                  <a:pos x="1844" y="1388"/>
                </a:cxn>
                <a:cxn ang="0">
                  <a:pos x="1758" y="1455"/>
                </a:cxn>
                <a:cxn ang="0">
                  <a:pos x="1682" y="1483"/>
                </a:cxn>
                <a:cxn ang="0">
                  <a:pos x="1602" y="1485"/>
                </a:cxn>
                <a:cxn ang="0">
                  <a:pos x="1420" y="1369"/>
                </a:cxn>
                <a:cxn ang="0">
                  <a:pos x="1133" y="1156"/>
                </a:cxn>
                <a:cxn ang="0">
                  <a:pos x="829" y="921"/>
                </a:cxn>
                <a:cxn ang="0">
                  <a:pos x="595" y="738"/>
                </a:cxn>
                <a:cxn ang="0">
                  <a:pos x="502" y="675"/>
                </a:cxn>
                <a:cxn ang="0">
                  <a:pos x="397" y="635"/>
                </a:cxn>
                <a:cxn ang="0">
                  <a:pos x="254" y="588"/>
                </a:cxn>
                <a:cxn ang="0">
                  <a:pos x="112" y="540"/>
                </a:cxn>
                <a:cxn ang="0">
                  <a:pos x="19" y="510"/>
                </a:cxn>
                <a:cxn ang="0">
                  <a:pos x="83" y="449"/>
                </a:cxn>
                <a:cxn ang="0">
                  <a:pos x="207" y="487"/>
                </a:cxn>
                <a:cxn ang="0">
                  <a:pos x="359" y="538"/>
                </a:cxn>
                <a:cxn ang="0">
                  <a:pos x="498" y="586"/>
                </a:cxn>
                <a:cxn ang="0">
                  <a:pos x="578" y="622"/>
                </a:cxn>
                <a:cxn ang="0">
                  <a:pos x="726" y="734"/>
                </a:cxn>
                <a:cxn ang="0">
                  <a:pos x="996" y="940"/>
                </a:cxn>
                <a:cxn ang="0">
                  <a:pos x="1292" y="1164"/>
                </a:cxn>
                <a:cxn ang="0">
                  <a:pos x="1530" y="1337"/>
                </a:cxn>
                <a:cxn ang="0">
                  <a:pos x="1633" y="1396"/>
                </a:cxn>
                <a:cxn ang="0">
                  <a:pos x="1711" y="1367"/>
                </a:cxn>
                <a:cxn ang="0">
                  <a:pos x="1794" y="1297"/>
                </a:cxn>
                <a:cxn ang="0">
                  <a:pos x="1887" y="1183"/>
                </a:cxn>
                <a:cxn ang="0">
                  <a:pos x="1977" y="1014"/>
                </a:cxn>
                <a:cxn ang="0">
                  <a:pos x="2047" y="805"/>
                </a:cxn>
                <a:cxn ang="0">
                  <a:pos x="2083" y="607"/>
                </a:cxn>
                <a:cxn ang="0">
                  <a:pos x="2087" y="436"/>
                </a:cxn>
                <a:cxn ang="0">
                  <a:pos x="2064" y="303"/>
                </a:cxn>
                <a:cxn ang="0">
                  <a:pos x="2019" y="219"/>
                </a:cxn>
                <a:cxn ang="0">
                  <a:pos x="1848" y="198"/>
                </a:cxn>
                <a:cxn ang="0">
                  <a:pos x="1519" y="204"/>
                </a:cxn>
                <a:cxn ang="0">
                  <a:pos x="1138" y="225"/>
                </a:cxn>
                <a:cxn ang="0">
                  <a:pos x="823" y="244"/>
                </a:cxn>
                <a:cxn ang="0">
                  <a:pos x="680" y="246"/>
                </a:cxn>
                <a:cxn ang="0">
                  <a:pos x="580" y="219"/>
                </a:cxn>
                <a:cxn ang="0">
                  <a:pos x="433" y="173"/>
                </a:cxn>
                <a:cxn ang="0">
                  <a:pos x="287" y="128"/>
                </a:cxn>
                <a:cxn ang="0">
                  <a:pos x="182" y="94"/>
                </a:cxn>
              </a:cxnLst>
              <a:rect l="0" t="0" r="r" b="b"/>
              <a:pathLst>
                <a:path w="2186" h="1491">
                  <a:moveTo>
                    <a:pt x="165" y="0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6" y="2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7" y="8"/>
                  </a:lnTo>
                  <a:lnTo>
                    <a:pt x="203" y="10"/>
                  </a:lnTo>
                  <a:lnTo>
                    <a:pt x="211" y="14"/>
                  </a:lnTo>
                  <a:lnTo>
                    <a:pt x="218" y="16"/>
                  </a:lnTo>
                  <a:lnTo>
                    <a:pt x="226" y="18"/>
                  </a:lnTo>
                  <a:lnTo>
                    <a:pt x="233" y="21"/>
                  </a:lnTo>
                  <a:lnTo>
                    <a:pt x="243" y="23"/>
                  </a:lnTo>
                  <a:lnTo>
                    <a:pt x="253" y="25"/>
                  </a:lnTo>
                  <a:lnTo>
                    <a:pt x="262" y="29"/>
                  </a:lnTo>
                  <a:lnTo>
                    <a:pt x="272" y="31"/>
                  </a:lnTo>
                  <a:lnTo>
                    <a:pt x="281" y="35"/>
                  </a:lnTo>
                  <a:lnTo>
                    <a:pt x="291" y="37"/>
                  </a:lnTo>
                  <a:lnTo>
                    <a:pt x="302" y="40"/>
                  </a:lnTo>
                  <a:lnTo>
                    <a:pt x="313" y="44"/>
                  </a:lnTo>
                  <a:lnTo>
                    <a:pt x="323" y="48"/>
                  </a:lnTo>
                  <a:lnTo>
                    <a:pt x="334" y="50"/>
                  </a:lnTo>
                  <a:lnTo>
                    <a:pt x="346" y="54"/>
                  </a:lnTo>
                  <a:lnTo>
                    <a:pt x="357" y="57"/>
                  </a:lnTo>
                  <a:lnTo>
                    <a:pt x="370" y="61"/>
                  </a:lnTo>
                  <a:lnTo>
                    <a:pt x="382" y="65"/>
                  </a:lnTo>
                  <a:lnTo>
                    <a:pt x="393" y="69"/>
                  </a:lnTo>
                  <a:lnTo>
                    <a:pt x="406" y="73"/>
                  </a:lnTo>
                  <a:lnTo>
                    <a:pt x="418" y="77"/>
                  </a:lnTo>
                  <a:lnTo>
                    <a:pt x="429" y="80"/>
                  </a:lnTo>
                  <a:lnTo>
                    <a:pt x="441" y="84"/>
                  </a:lnTo>
                  <a:lnTo>
                    <a:pt x="452" y="88"/>
                  </a:lnTo>
                  <a:lnTo>
                    <a:pt x="465" y="92"/>
                  </a:lnTo>
                  <a:lnTo>
                    <a:pt x="477" y="94"/>
                  </a:lnTo>
                  <a:lnTo>
                    <a:pt x="488" y="97"/>
                  </a:lnTo>
                  <a:lnTo>
                    <a:pt x="500" y="101"/>
                  </a:lnTo>
                  <a:lnTo>
                    <a:pt x="513" y="105"/>
                  </a:lnTo>
                  <a:lnTo>
                    <a:pt x="522" y="109"/>
                  </a:lnTo>
                  <a:lnTo>
                    <a:pt x="534" y="113"/>
                  </a:lnTo>
                  <a:lnTo>
                    <a:pt x="543" y="115"/>
                  </a:lnTo>
                  <a:lnTo>
                    <a:pt x="555" y="118"/>
                  </a:lnTo>
                  <a:lnTo>
                    <a:pt x="564" y="122"/>
                  </a:lnTo>
                  <a:lnTo>
                    <a:pt x="576" y="126"/>
                  </a:lnTo>
                  <a:lnTo>
                    <a:pt x="585" y="128"/>
                  </a:lnTo>
                  <a:lnTo>
                    <a:pt x="597" y="132"/>
                  </a:lnTo>
                  <a:lnTo>
                    <a:pt x="604" y="134"/>
                  </a:lnTo>
                  <a:lnTo>
                    <a:pt x="614" y="135"/>
                  </a:lnTo>
                  <a:lnTo>
                    <a:pt x="621" y="139"/>
                  </a:lnTo>
                  <a:lnTo>
                    <a:pt x="629" y="143"/>
                  </a:lnTo>
                  <a:lnTo>
                    <a:pt x="637" y="143"/>
                  </a:lnTo>
                  <a:lnTo>
                    <a:pt x="644" y="145"/>
                  </a:lnTo>
                  <a:lnTo>
                    <a:pt x="650" y="147"/>
                  </a:lnTo>
                  <a:lnTo>
                    <a:pt x="657" y="151"/>
                  </a:lnTo>
                  <a:lnTo>
                    <a:pt x="663" y="151"/>
                  </a:lnTo>
                  <a:lnTo>
                    <a:pt x="669" y="153"/>
                  </a:lnTo>
                  <a:lnTo>
                    <a:pt x="673" y="154"/>
                  </a:lnTo>
                  <a:lnTo>
                    <a:pt x="676" y="156"/>
                  </a:lnTo>
                  <a:lnTo>
                    <a:pt x="684" y="158"/>
                  </a:lnTo>
                  <a:lnTo>
                    <a:pt x="688" y="160"/>
                  </a:lnTo>
                  <a:lnTo>
                    <a:pt x="690" y="158"/>
                  </a:lnTo>
                  <a:lnTo>
                    <a:pt x="697" y="158"/>
                  </a:lnTo>
                  <a:lnTo>
                    <a:pt x="701" y="158"/>
                  </a:lnTo>
                  <a:lnTo>
                    <a:pt x="709" y="158"/>
                  </a:lnTo>
                  <a:lnTo>
                    <a:pt x="714" y="158"/>
                  </a:lnTo>
                  <a:lnTo>
                    <a:pt x="722" y="158"/>
                  </a:lnTo>
                  <a:lnTo>
                    <a:pt x="728" y="158"/>
                  </a:lnTo>
                  <a:lnTo>
                    <a:pt x="737" y="158"/>
                  </a:lnTo>
                  <a:lnTo>
                    <a:pt x="747" y="156"/>
                  </a:lnTo>
                  <a:lnTo>
                    <a:pt x="756" y="156"/>
                  </a:lnTo>
                  <a:lnTo>
                    <a:pt x="768" y="156"/>
                  </a:lnTo>
                  <a:lnTo>
                    <a:pt x="779" y="156"/>
                  </a:lnTo>
                  <a:lnTo>
                    <a:pt x="791" y="156"/>
                  </a:lnTo>
                  <a:lnTo>
                    <a:pt x="804" y="156"/>
                  </a:lnTo>
                  <a:lnTo>
                    <a:pt x="817" y="154"/>
                  </a:lnTo>
                  <a:lnTo>
                    <a:pt x="829" y="154"/>
                  </a:lnTo>
                  <a:lnTo>
                    <a:pt x="844" y="153"/>
                  </a:lnTo>
                  <a:lnTo>
                    <a:pt x="857" y="153"/>
                  </a:lnTo>
                  <a:lnTo>
                    <a:pt x="872" y="151"/>
                  </a:lnTo>
                  <a:lnTo>
                    <a:pt x="887" y="151"/>
                  </a:lnTo>
                  <a:lnTo>
                    <a:pt x="903" y="149"/>
                  </a:lnTo>
                  <a:lnTo>
                    <a:pt x="920" y="149"/>
                  </a:lnTo>
                  <a:lnTo>
                    <a:pt x="935" y="147"/>
                  </a:lnTo>
                  <a:lnTo>
                    <a:pt x="952" y="147"/>
                  </a:lnTo>
                  <a:lnTo>
                    <a:pt x="969" y="145"/>
                  </a:lnTo>
                  <a:lnTo>
                    <a:pt x="986" y="145"/>
                  </a:lnTo>
                  <a:lnTo>
                    <a:pt x="1003" y="143"/>
                  </a:lnTo>
                  <a:lnTo>
                    <a:pt x="1019" y="143"/>
                  </a:lnTo>
                  <a:lnTo>
                    <a:pt x="1038" y="143"/>
                  </a:lnTo>
                  <a:lnTo>
                    <a:pt x="1057" y="143"/>
                  </a:lnTo>
                  <a:lnTo>
                    <a:pt x="1074" y="139"/>
                  </a:lnTo>
                  <a:lnTo>
                    <a:pt x="1091" y="139"/>
                  </a:lnTo>
                  <a:lnTo>
                    <a:pt x="1110" y="137"/>
                  </a:lnTo>
                  <a:lnTo>
                    <a:pt x="1127" y="137"/>
                  </a:lnTo>
                  <a:lnTo>
                    <a:pt x="1144" y="135"/>
                  </a:lnTo>
                  <a:lnTo>
                    <a:pt x="1163" y="135"/>
                  </a:lnTo>
                  <a:lnTo>
                    <a:pt x="1180" y="134"/>
                  </a:lnTo>
                  <a:lnTo>
                    <a:pt x="1199" y="134"/>
                  </a:lnTo>
                  <a:lnTo>
                    <a:pt x="1216" y="132"/>
                  </a:lnTo>
                  <a:lnTo>
                    <a:pt x="1234" y="130"/>
                  </a:lnTo>
                  <a:lnTo>
                    <a:pt x="1251" y="130"/>
                  </a:lnTo>
                  <a:lnTo>
                    <a:pt x="1270" y="130"/>
                  </a:lnTo>
                  <a:lnTo>
                    <a:pt x="1287" y="128"/>
                  </a:lnTo>
                  <a:lnTo>
                    <a:pt x="1304" y="128"/>
                  </a:lnTo>
                  <a:lnTo>
                    <a:pt x="1321" y="126"/>
                  </a:lnTo>
                  <a:lnTo>
                    <a:pt x="1336" y="126"/>
                  </a:lnTo>
                  <a:lnTo>
                    <a:pt x="1351" y="124"/>
                  </a:lnTo>
                  <a:lnTo>
                    <a:pt x="1368" y="124"/>
                  </a:lnTo>
                  <a:lnTo>
                    <a:pt x="1384" y="122"/>
                  </a:lnTo>
                  <a:lnTo>
                    <a:pt x="1399" y="122"/>
                  </a:lnTo>
                  <a:lnTo>
                    <a:pt x="1412" y="122"/>
                  </a:lnTo>
                  <a:lnTo>
                    <a:pt x="1426" y="120"/>
                  </a:lnTo>
                  <a:lnTo>
                    <a:pt x="1441" y="120"/>
                  </a:lnTo>
                  <a:lnTo>
                    <a:pt x="1454" y="120"/>
                  </a:lnTo>
                  <a:lnTo>
                    <a:pt x="1467" y="118"/>
                  </a:lnTo>
                  <a:lnTo>
                    <a:pt x="1481" y="118"/>
                  </a:lnTo>
                  <a:lnTo>
                    <a:pt x="1492" y="116"/>
                  </a:lnTo>
                  <a:lnTo>
                    <a:pt x="1503" y="116"/>
                  </a:lnTo>
                  <a:lnTo>
                    <a:pt x="1513" y="116"/>
                  </a:lnTo>
                  <a:lnTo>
                    <a:pt x="1522" y="116"/>
                  </a:lnTo>
                  <a:lnTo>
                    <a:pt x="1532" y="116"/>
                  </a:lnTo>
                  <a:lnTo>
                    <a:pt x="1541" y="116"/>
                  </a:lnTo>
                  <a:lnTo>
                    <a:pt x="1549" y="116"/>
                  </a:lnTo>
                  <a:lnTo>
                    <a:pt x="1559" y="115"/>
                  </a:lnTo>
                  <a:lnTo>
                    <a:pt x="1566" y="115"/>
                  </a:lnTo>
                  <a:lnTo>
                    <a:pt x="1576" y="115"/>
                  </a:lnTo>
                  <a:lnTo>
                    <a:pt x="1585" y="115"/>
                  </a:lnTo>
                  <a:lnTo>
                    <a:pt x="1593" y="113"/>
                  </a:lnTo>
                  <a:lnTo>
                    <a:pt x="1602" y="113"/>
                  </a:lnTo>
                  <a:lnTo>
                    <a:pt x="1614" y="113"/>
                  </a:lnTo>
                  <a:lnTo>
                    <a:pt x="1621" y="113"/>
                  </a:lnTo>
                  <a:lnTo>
                    <a:pt x="1631" y="111"/>
                  </a:lnTo>
                  <a:lnTo>
                    <a:pt x="1640" y="111"/>
                  </a:lnTo>
                  <a:lnTo>
                    <a:pt x="1652" y="111"/>
                  </a:lnTo>
                  <a:lnTo>
                    <a:pt x="1661" y="111"/>
                  </a:lnTo>
                  <a:lnTo>
                    <a:pt x="1673" y="109"/>
                  </a:lnTo>
                  <a:lnTo>
                    <a:pt x="1682" y="109"/>
                  </a:lnTo>
                  <a:lnTo>
                    <a:pt x="1694" y="109"/>
                  </a:lnTo>
                  <a:lnTo>
                    <a:pt x="1703" y="109"/>
                  </a:lnTo>
                  <a:lnTo>
                    <a:pt x="1714" y="109"/>
                  </a:lnTo>
                  <a:lnTo>
                    <a:pt x="1724" y="107"/>
                  </a:lnTo>
                  <a:lnTo>
                    <a:pt x="1735" y="107"/>
                  </a:lnTo>
                  <a:lnTo>
                    <a:pt x="1745" y="107"/>
                  </a:lnTo>
                  <a:lnTo>
                    <a:pt x="1756" y="107"/>
                  </a:lnTo>
                  <a:lnTo>
                    <a:pt x="1768" y="107"/>
                  </a:lnTo>
                  <a:lnTo>
                    <a:pt x="1779" y="107"/>
                  </a:lnTo>
                  <a:lnTo>
                    <a:pt x="1789" y="105"/>
                  </a:lnTo>
                  <a:lnTo>
                    <a:pt x="1800" y="105"/>
                  </a:lnTo>
                  <a:lnTo>
                    <a:pt x="1810" y="105"/>
                  </a:lnTo>
                  <a:lnTo>
                    <a:pt x="1821" y="105"/>
                  </a:lnTo>
                  <a:lnTo>
                    <a:pt x="1830" y="105"/>
                  </a:lnTo>
                  <a:lnTo>
                    <a:pt x="1842" y="105"/>
                  </a:lnTo>
                  <a:lnTo>
                    <a:pt x="1851" y="105"/>
                  </a:lnTo>
                  <a:lnTo>
                    <a:pt x="1863" y="105"/>
                  </a:lnTo>
                  <a:lnTo>
                    <a:pt x="1872" y="105"/>
                  </a:lnTo>
                  <a:lnTo>
                    <a:pt x="1884" y="105"/>
                  </a:lnTo>
                  <a:lnTo>
                    <a:pt x="1893" y="105"/>
                  </a:lnTo>
                  <a:lnTo>
                    <a:pt x="1903" y="105"/>
                  </a:lnTo>
                  <a:lnTo>
                    <a:pt x="1912" y="105"/>
                  </a:lnTo>
                  <a:lnTo>
                    <a:pt x="1922" y="105"/>
                  </a:lnTo>
                  <a:lnTo>
                    <a:pt x="1931" y="107"/>
                  </a:lnTo>
                  <a:lnTo>
                    <a:pt x="1941" y="107"/>
                  </a:lnTo>
                  <a:lnTo>
                    <a:pt x="1950" y="107"/>
                  </a:lnTo>
                  <a:lnTo>
                    <a:pt x="1958" y="107"/>
                  </a:lnTo>
                  <a:lnTo>
                    <a:pt x="1967" y="109"/>
                  </a:lnTo>
                  <a:lnTo>
                    <a:pt x="1977" y="109"/>
                  </a:lnTo>
                  <a:lnTo>
                    <a:pt x="1984" y="111"/>
                  </a:lnTo>
                  <a:lnTo>
                    <a:pt x="1992" y="111"/>
                  </a:lnTo>
                  <a:lnTo>
                    <a:pt x="2002" y="113"/>
                  </a:lnTo>
                  <a:lnTo>
                    <a:pt x="2009" y="115"/>
                  </a:lnTo>
                  <a:lnTo>
                    <a:pt x="2017" y="115"/>
                  </a:lnTo>
                  <a:lnTo>
                    <a:pt x="2022" y="116"/>
                  </a:lnTo>
                  <a:lnTo>
                    <a:pt x="2028" y="116"/>
                  </a:lnTo>
                  <a:lnTo>
                    <a:pt x="2036" y="118"/>
                  </a:lnTo>
                  <a:lnTo>
                    <a:pt x="2041" y="120"/>
                  </a:lnTo>
                  <a:lnTo>
                    <a:pt x="2049" y="122"/>
                  </a:lnTo>
                  <a:lnTo>
                    <a:pt x="2055" y="122"/>
                  </a:lnTo>
                  <a:lnTo>
                    <a:pt x="2061" y="126"/>
                  </a:lnTo>
                  <a:lnTo>
                    <a:pt x="2066" y="126"/>
                  </a:lnTo>
                  <a:lnTo>
                    <a:pt x="2072" y="128"/>
                  </a:lnTo>
                  <a:lnTo>
                    <a:pt x="2076" y="130"/>
                  </a:lnTo>
                  <a:lnTo>
                    <a:pt x="2080" y="134"/>
                  </a:lnTo>
                  <a:lnTo>
                    <a:pt x="2087" y="137"/>
                  </a:lnTo>
                  <a:lnTo>
                    <a:pt x="2095" y="143"/>
                  </a:lnTo>
                  <a:lnTo>
                    <a:pt x="2100" y="149"/>
                  </a:lnTo>
                  <a:lnTo>
                    <a:pt x="2106" y="156"/>
                  </a:lnTo>
                  <a:lnTo>
                    <a:pt x="2112" y="166"/>
                  </a:lnTo>
                  <a:lnTo>
                    <a:pt x="2118" y="173"/>
                  </a:lnTo>
                  <a:lnTo>
                    <a:pt x="2121" y="183"/>
                  </a:lnTo>
                  <a:lnTo>
                    <a:pt x="2127" y="192"/>
                  </a:lnTo>
                  <a:lnTo>
                    <a:pt x="2133" y="202"/>
                  </a:lnTo>
                  <a:lnTo>
                    <a:pt x="2138" y="213"/>
                  </a:lnTo>
                  <a:lnTo>
                    <a:pt x="2142" y="223"/>
                  </a:lnTo>
                  <a:lnTo>
                    <a:pt x="2146" y="234"/>
                  </a:lnTo>
                  <a:lnTo>
                    <a:pt x="2150" y="246"/>
                  </a:lnTo>
                  <a:lnTo>
                    <a:pt x="2154" y="257"/>
                  </a:lnTo>
                  <a:lnTo>
                    <a:pt x="2157" y="269"/>
                  </a:lnTo>
                  <a:lnTo>
                    <a:pt x="2161" y="282"/>
                  </a:lnTo>
                  <a:lnTo>
                    <a:pt x="2165" y="295"/>
                  </a:lnTo>
                  <a:lnTo>
                    <a:pt x="2169" y="308"/>
                  </a:lnTo>
                  <a:lnTo>
                    <a:pt x="2171" y="322"/>
                  </a:lnTo>
                  <a:lnTo>
                    <a:pt x="2173" y="335"/>
                  </a:lnTo>
                  <a:lnTo>
                    <a:pt x="2175" y="348"/>
                  </a:lnTo>
                  <a:lnTo>
                    <a:pt x="2176" y="364"/>
                  </a:lnTo>
                  <a:lnTo>
                    <a:pt x="2178" y="377"/>
                  </a:lnTo>
                  <a:lnTo>
                    <a:pt x="2180" y="390"/>
                  </a:lnTo>
                  <a:lnTo>
                    <a:pt x="2182" y="405"/>
                  </a:lnTo>
                  <a:lnTo>
                    <a:pt x="2184" y="423"/>
                  </a:lnTo>
                  <a:lnTo>
                    <a:pt x="2184" y="436"/>
                  </a:lnTo>
                  <a:lnTo>
                    <a:pt x="2184" y="453"/>
                  </a:lnTo>
                  <a:lnTo>
                    <a:pt x="2184" y="468"/>
                  </a:lnTo>
                  <a:lnTo>
                    <a:pt x="2186" y="485"/>
                  </a:lnTo>
                  <a:lnTo>
                    <a:pt x="2184" y="500"/>
                  </a:lnTo>
                  <a:lnTo>
                    <a:pt x="2184" y="518"/>
                  </a:lnTo>
                  <a:lnTo>
                    <a:pt x="2184" y="535"/>
                  </a:lnTo>
                  <a:lnTo>
                    <a:pt x="2184" y="552"/>
                  </a:lnTo>
                  <a:lnTo>
                    <a:pt x="2182" y="567"/>
                  </a:lnTo>
                  <a:lnTo>
                    <a:pt x="2182" y="584"/>
                  </a:lnTo>
                  <a:lnTo>
                    <a:pt x="2180" y="601"/>
                  </a:lnTo>
                  <a:lnTo>
                    <a:pt x="2178" y="618"/>
                  </a:lnTo>
                  <a:lnTo>
                    <a:pt x="2176" y="635"/>
                  </a:lnTo>
                  <a:lnTo>
                    <a:pt x="2175" y="653"/>
                  </a:lnTo>
                  <a:lnTo>
                    <a:pt x="2173" y="670"/>
                  </a:lnTo>
                  <a:lnTo>
                    <a:pt x="2171" y="689"/>
                  </a:lnTo>
                  <a:lnTo>
                    <a:pt x="2167" y="706"/>
                  </a:lnTo>
                  <a:lnTo>
                    <a:pt x="2163" y="721"/>
                  </a:lnTo>
                  <a:lnTo>
                    <a:pt x="2159" y="740"/>
                  </a:lnTo>
                  <a:lnTo>
                    <a:pt x="2157" y="757"/>
                  </a:lnTo>
                  <a:lnTo>
                    <a:pt x="2154" y="774"/>
                  </a:lnTo>
                  <a:lnTo>
                    <a:pt x="2150" y="793"/>
                  </a:lnTo>
                  <a:lnTo>
                    <a:pt x="2146" y="810"/>
                  </a:lnTo>
                  <a:lnTo>
                    <a:pt x="2142" y="829"/>
                  </a:lnTo>
                  <a:lnTo>
                    <a:pt x="2137" y="846"/>
                  </a:lnTo>
                  <a:lnTo>
                    <a:pt x="2131" y="864"/>
                  </a:lnTo>
                  <a:lnTo>
                    <a:pt x="2125" y="881"/>
                  </a:lnTo>
                  <a:lnTo>
                    <a:pt x="2121" y="900"/>
                  </a:lnTo>
                  <a:lnTo>
                    <a:pt x="2116" y="917"/>
                  </a:lnTo>
                  <a:lnTo>
                    <a:pt x="2110" y="934"/>
                  </a:lnTo>
                  <a:lnTo>
                    <a:pt x="2104" y="951"/>
                  </a:lnTo>
                  <a:lnTo>
                    <a:pt x="2099" y="968"/>
                  </a:lnTo>
                  <a:lnTo>
                    <a:pt x="2091" y="985"/>
                  </a:lnTo>
                  <a:lnTo>
                    <a:pt x="2085" y="1002"/>
                  </a:lnTo>
                  <a:lnTo>
                    <a:pt x="2078" y="1019"/>
                  </a:lnTo>
                  <a:lnTo>
                    <a:pt x="2072" y="1037"/>
                  </a:lnTo>
                  <a:lnTo>
                    <a:pt x="2064" y="1054"/>
                  </a:lnTo>
                  <a:lnTo>
                    <a:pt x="2057" y="1069"/>
                  </a:lnTo>
                  <a:lnTo>
                    <a:pt x="2049" y="1086"/>
                  </a:lnTo>
                  <a:lnTo>
                    <a:pt x="2041" y="1103"/>
                  </a:lnTo>
                  <a:lnTo>
                    <a:pt x="2032" y="1118"/>
                  </a:lnTo>
                  <a:lnTo>
                    <a:pt x="2024" y="1134"/>
                  </a:lnTo>
                  <a:lnTo>
                    <a:pt x="2017" y="1149"/>
                  </a:lnTo>
                  <a:lnTo>
                    <a:pt x="2009" y="1164"/>
                  </a:lnTo>
                  <a:lnTo>
                    <a:pt x="2000" y="1177"/>
                  </a:lnTo>
                  <a:lnTo>
                    <a:pt x="1992" y="1191"/>
                  </a:lnTo>
                  <a:lnTo>
                    <a:pt x="1984" y="1204"/>
                  </a:lnTo>
                  <a:lnTo>
                    <a:pt x="1977" y="1217"/>
                  </a:lnTo>
                  <a:lnTo>
                    <a:pt x="1969" y="1229"/>
                  </a:lnTo>
                  <a:lnTo>
                    <a:pt x="1960" y="1242"/>
                  </a:lnTo>
                  <a:lnTo>
                    <a:pt x="1952" y="1253"/>
                  </a:lnTo>
                  <a:lnTo>
                    <a:pt x="1945" y="1265"/>
                  </a:lnTo>
                  <a:lnTo>
                    <a:pt x="1937" y="1276"/>
                  </a:lnTo>
                  <a:lnTo>
                    <a:pt x="1929" y="1288"/>
                  </a:lnTo>
                  <a:lnTo>
                    <a:pt x="1922" y="1297"/>
                  </a:lnTo>
                  <a:lnTo>
                    <a:pt x="1916" y="1307"/>
                  </a:lnTo>
                  <a:lnTo>
                    <a:pt x="1908" y="1316"/>
                  </a:lnTo>
                  <a:lnTo>
                    <a:pt x="1901" y="1326"/>
                  </a:lnTo>
                  <a:lnTo>
                    <a:pt x="1893" y="1335"/>
                  </a:lnTo>
                  <a:lnTo>
                    <a:pt x="1886" y="1345"/>
                  </a:lnTo>
                  <a:lnTo>
                    <a:pt x="1878" y="1352"/>
                  </a:lnTo>
                  <a:lnTo>
                    <a:pt x="1872" y="1360"/>
                  </a:lnTo>
                  <a:lnTo>
                    <a:pt x="1865" y="1367"/>
                  </a:lnTo>
                  <a:lnTo>
                    <a:pt x="1857" y="1375"/>
                  </a:lnTo>
                  <a:lnTo>
                    <a:pt x="1849" y="1383"/>
                  </a:lnTo>
                  <a:lnTo>
                    <a:pt x="1844" y="1388"/>
                  </a:lnTo>
                  <a:lnTo>
                    <a:pt x="1836" y="1396"/>
                  </a:lnTo>
                  <a:lnTo>
                    <a:pt x="1829" y="1402"/>
                  </a:lnTo>
                  <a:lnTo>
                    <a:pt x="1823" y="1407"/>
                  </a:lnTo>
                  <a:lnTo>
                    <a:pt x="1817" y="1413"/>
                  </a:lnTo>
                  <a:lnTo>
                    <a:pt x="1810" y="1419"/>
                  </a:lnTo>
                  <a:lnTo>
                    <a:pt x="1804" y="1424"/>
                  </a:lnTo>
                  <a:lnTo>
                    <a:pt x="1796" y="1428"/>
                  </a:lnTo>
                  <a:lnTo>
                    <a:pt x="1791" y="1434"/>
                  </a:lnTo>
                  <a:lnTo>
                    <a:pt x="1783" y="1438"/>
                  </a:lnTo>
                  <a:lnTo>
                    <a:pt x="1777" y="1443"/>
                  </a:lnTo>
                  <a:lnTo>
                    <a:pt x="1770" y="1447"/>
                  </a:lnTo>
                  <a:lnTo>
                    <a:pt x="1764" y="1451"/>
                  </a:lnTo>
                  <a:lnTo>
                    <a:pt x="1758" y="1455"/>
                  </a:lnTo>
                  <a:lnTo>
                    <a:pt x="1753" y="1459"/>
                  </a:lnTo>
                  <a:lnTo>
                    <a:pt x="1745" y="1461"/>
                  </a:lnTo>
                  <a:lnTo>
                    <a:pt x="1739" y="1464"/>
                  </a:lnTo>
                  <a:lnTo>
                    <a:pt x="1734" y="1466"/>
                  </a:lnTo>
                  <a:lnTo>
                    <a:pt x="1728" y="1470"/>
                  </a:lnTo>
                  <a:lnTo>
                    <a:pt x="1722" y="1472"/>
                  </a:lnTo>
                  <a:lnTo>
                    <a:pt x="1716" y="1474"/>
                  </a:lnTo>
                  <a:lnTo>
                    <a:pt x="1711" y="1476"/>
                  </a:lnTo>
                  <a:lnTo>
                    <a:pt x="1705" y="1478"/>
                  </a:lnTo>
                  <a:lnTo>
                    <a:pt x="1699" y="1480"/>
                  </a:lnTo>
                  <a:lnTo>
                    <a:pt x="1694" y="1481"/>
                  </a:lnTo>
                  <a:lnTo>
                    <a:pt x="1688" y="1481"/>
                  </a:lnTo>
                  <a:lnTo>
                    <a:pt x="1682" y="1483"/>
                  </a:lnTo>
                  <a:lnTo>
                    <a:pt x="1676" y="1485"/>
                  </a:lnTo>
                  <a:lnTo>
                    <a:pt x="1671" y="1485"/>
                  </a:lnTo>
                  <a:lnTo>
                    <a:pt x="1667" y="1487"/>
                  </a:lnTo>
                  <a:lnTo>
                    <a:pt x="1661" y="1489"/>
                  </a:lnTo>
                  <a:lnTo>
                    <a:pt x="1656" y="1489"/>
                  </a:lnTo>
                  <a:lnTo>
                    <a:pt x="1650" y="1489"/>
                  </a:lnTo>
                  <a:lnTo>
                    <a:pt x="1646" y="1489"/>
                  </a:lnTo>
                  <a:lnTo>
                    <a:pt x="1640" y="1491"/>
                  </a:lnTo>
                  <a:lnTo>
                    <a:pt x="1631" y="1491"/>
                  </a:lnTo>
                  <a:lnTo>
                    <a:pt x="1623" y="1491"/>
                  </a:lnTo>
                  <a:lnTo>
                    <a:pt x="1616" y="1491"/>
                  </a:lnTo>
                  <a:lnTo>
                    <a:pt x="1612" y="1489"/>
                  </a:lnTo>
                  <a:lnTo>
                    <a:pt x="1602" y="1485"/>
                  </a:lnTo>
                  <a:lnTo>
                    <a:pt x="1595" y="1481"/>
                  </a:lnTo>
                  <a:lnTo>
                    <a:pt x="1585" y="1476"/>
                  </a:lnTo>
                  <a:lnTo>
                    <a:pt x="1574" y="1470"/>
                  </a:lnTo>
                  <a:lnTo>
                    <a:pt x="1562" y="1464"/>
                  </a:lnTo>
                  <a:lnTo>
                    <a:pt x="1551" y="1457"/>
                  </a:lnTo>
                  <a:lnTo>
                    <a:pt x="1536" y="1447"/>
                  </a:lnTo>
                  <a:lnTo>
                    <a:pt x="1521" y="1440"/>
                  </a:lnTo>
                  <a:lnTo>
                    <a:pt x="1507" y="1428"/>
                  </a:lnTo>
                  <a:lnTo>
                    <a:pt x="1490" y="1419"/>
                  </a:lnTo>
                  <a:lnTo>
                    <a:pt x="1473" y="1407"/>
                  </a:lnTo>
                  <a:lnTo>
                    <a:pt x="1456" y="1396"/>
                  </a:lnTo>
                  <a:lnTo>
                    <a:pt x="1437" y="1383"/>
                  </a:lnTo>
                  <a:lnTo>
                    <a:pt x="1420" y="1369"/>
                  </a:lnTo>
                  <a:lnTo>
                    <a:pt x="1401" y="1354"/>
                  </a:lnTo>
                  <a:lnTo>
                    <a:pt x="1380" y="1341"/>
                  </a:lnTo>
                  <a:lnTo>
                    <a:pt x="1359" y="1326"/>
                  </a:lnTo>
                  <a:lnTo>
                    <a:pt x="1338" y="1310"/>
                  </a:lnTo>
                  <a:lnTo>
                    <a:pt x="1315" y="1293"/>
                  </a:lnTo>
                  <a:lnTo>
                    <a:pt x="1294" y="1278"/>
                  </a:lnTo>
                  <a:lnTo>
                    <a:pt x="1272" y="1261"/>
                  </a:lnTo>
                  <a:lnTo>
                    <a:pt x="1251" y="1246"/>
                  </a:lnTo>
                  <a:lnTo>
                    <a:pt x="1226" y="1227"/>
                  </a:lnTo>
                  <a:lnTo>
                    <a:pt x="1205" y="1210"/>
                  </a:lnTo>
                  <a:lnTo>
                    <a:pt x="1180" y="1191"/>
                  </a:lnTo>
                  <a:lnTo>
                    <a:pt x="1157" y="1173"/>
                  </a:lnTo>
                  <a:lnTo>
                    <a:pt x="1133" y="1156"/>
                  </a:lnTo>
                  <a:lnTo>
                    <a:pt x="1110" y="1137"/>
                  </a:lnTo>
                  <a:lnTo>
                    <a:pt x="1085" y="1120"/>
                  </a:lnTo>
                  <a:lnTo>
                    <a:pt x="1062" y="1101"/>
                  </a:lnTo>
                  <a:lnTo>
                    <a:pt x="1038" y="1082"/>
                  </a:lnTo>
                  <a:lnTo>
                    <a:pt x="1015" y="1065"/>
                  </a:lnTo>
                  <a:lnTo>
                    <a:pt x="990" y="1044"/>
                  </a:lnTo>
                  <a:lnTo>
                    <a:pt x="967" y="1027"/>
                  </a:lnTo>
                  <a:lnTo>
                    <a:pt x="943" y="1008"/>
                  </a:lnTo>
                  <a:lnTo>
                    <a:pt x="920" y="989"/>
                  </a:lnTo>
                  <a:lnTo>
                    <a:pt x="897" y="972"/>
                  </a:lnTo>
                  <a:lnTo>
                    <a:pt x="874" y="955"/>
                  </a:lnTo>
                  <a:lnTo>
                    <a:pt x="851" y="938"/>
                  </a:lnTo>
                  <a:lnTo>
                    <a:pt x="829" y="921"/>
                  </a:lnTo>
                  <a:lnTo>
                    <a:pt x="808" y="904"/>
                  </a:lnTo>
                  <a:lnTo>
                    <a:pt x="789" y="886"/>
                  </a:lnTo>
                  <a:lnTo>
                    <a:pt x="766" y="869"/>
                  </a:lnTo>
                  <a:lnTo>
                    <a:pt x="747" y="854"/>
                  </a:lnTo>
                  <a:lnTo>
                    <a:pt x="726" y="839"/>
                  </a:lnTo>
                  <a:lnTo>
                    <a:pt x="709" y="826"/>
                  </a:lnTo>
                  <a:lnTo>
                    <a:pt x="690" y="810"/>
                  </a:lnTo>
                  <a:lnTo>
                    <a:pt x="673" y="797"/>
                  </a:lnTo>
                  <a:lnTo>
                    <a:pt x="656" y="784"/>
                  </a:lnTo>
                  <a:lnTo>
                    <a:pt x="638" y="772"/>
                  </a:lnTo>
                  <a:lnTo>
                    <a:pt x="623" y="759"/>
                  </a:lnTo>
                  <a:lnTo>
                    <a:pt x="608" y="750"/>
                  </a:lnTo>
                  <a:lnTo>
                    <a:pt x="595" y="738"/>
                  </a:lnTo>
                  <a:lnTo>
                    <a:pt x="583" y="729"/>
                  </a:lnTo>
                  <a:lnTo>
                    <a:pt x="570" y="721"/>
                  </a:lnTo>
                  <a:lnTo>
                    <a:pt x="560" y="713"/>
                  </a:lnTo>
                  <a:lnTo>
                    <a:pt x="549" y="706"/>
                  </a:lnTo>
                  <a:lnTo>
                    <a:pt x="541" y="700"/>
                  </a:lnTo>
                  <a:lnTo>
                    <a:pt x="534" y="694"/>
                  </a:lnTo>
                  <a:lnTo>
                    <a:pt x="528" y="689"/>
                  </a:lnTo>
                  <a:lnTo>
                    <a:pt x="522" y="687"/>
                  </a:lnTo>
                  <a:lnTo>
                    <a:pt x="519" y="685"/>
                  </a:lnTo>
                  <a:lnTo>
                    <a:pt x="515" y="681"/>
                  </a:lnTo>
                  <a:lnTo>
                    <a:pt x="511" y="679"/>
                  </a:lnTo>
                  <a:lnTo>
                    <a:pt x="505" y="677"/>
                  </a:lnTo>
                  <a:lnTo>
                    <a:pt x="502" y="675"/>
                  </a:lnTo>
                  <a:lnTo>
                    <a:pt x="494" y="673"/>
                  </a:lnTo>
                  <a:lnTo>
                    <a:pt x="488" y="670"/>
                  </a:lnTo>
                  <a:lnTo>
                    <a:pt x="483" y="668"/>
                  </a:lnTo>
                  <a:lnTo>
                    <a:pt x="475" y="666"/>
                  </a:lnTo>
                  <a:lnTo>
                    <a:pt x="467" y="662"/>
                  </a:lnTo>
                  <a:lnTo>
                    <a:pt x="460" y="658"/>
                  </a:lnTo>
                  <a:lnTo>
                    <a:pt x="450" y="656"/>
                  </a:lnTo>
                  <a:lnTo>
                    <a:pt x="443" y="653"/>
                  </a:lnTo>
                  <a:lnTo>
                    <a:pt x="433" y="649"/>
                  </a:lnTo>
                  <a:lnTo>
                    <a:pt x="424" y="647"/>
                  </a:lnTo>
                  <a:lnTo>
                    <a:pt x="416" y="643"/>
                  </a:lnTo>
                  <a:lnTo>
                    <a:pt x="406" y="639"/>
                  </a:lnTo>
                  <a:lnTo>
                    <a:pt x="397" y="635"/>
                  </a:lnTo>
                  <a:lnTo>
                    <a:pt x="386" y="632"/>
                  </a:lnTo>
                  <a:lnTo>
                    <a:pt x="376" y="628"/>
                  </a:lnTo>
                  <a:lnTo>
                    <a:pt x="365" y="624"/>
                  </a:lnTo>
                  <a:lnTo>
                    <a:pt x="353" y="620"/>
                  </a:lnTo>
                  <a:lnTo>
                    <a:pt x="344" y="616"/>
                  </a:lnTo>
                  <a:lnTo>
                    <a:pt x="332" y="613"/>
                  </a:lnTo>
                  <a:lnTo>
                    <a:pt x="321" y="609"/>
                  </a:lnTo>
                  <a:lnTo>
                    <a:pt x="310" y="605"/>
                  </a:lnTo>
                  <a:lnTo>
                    <a:pt x="300" y="601"/>
                  </a:lnTo>
                  <a:lnTo>
                    <a:pt x="289" y="597"/>
                  </a:lnTo>
                  <a:lnTo>
                    <a:pt x="277" y="594"/>
                  </a:lnTo>
                  <a:lnTo>
                    <a:pt x="266" y="592"/>
                  </a:lnTo>
                  <a:lnTo>
                    <a:pt x="254" y="588"/>
                  </a:lnTo>
                  <a:lnTo>
                    <a:pt x="243" y="584"/>
                  </a:lnTo>
                  <a:lnTo>
                    <a:pt x="232" y="580"/>
                  </a:lnTo>
                  <a:lnTo>
                    <a:pt x="220" y="577"/>
                  </a:lnTo>
                  <a:lnTo>
                    <a:pt x="209" y="573"/>
                  </a:lnTo>
                  <a:lnTo>
                    <a:pt x="197" y="569"/>
                  </a:lnTo>
                  <a:lnTo>
                    <a:pt x="186" y="565"/>
                  </a:lnTo>
                  <a:lnTo>
                    <a:pt x="175" y="561"/>
                  </a:lnTo>
                  <a:lnTo>
                    <a:pt x="163" y="557"/>
                  </a:lnTo>
                  <a:lnTo>
                    <a:pt x="154" y="554"/>
                  </a:lnTo>
                  <a:lnTo>
                    <a:pt x="144" y="550"/>
                  </a:lnTo>
                  <a:lnTo>
                    <a:pt x="133" y="546"/>
                  </a:lnTo>
                  <a:lnTo>
                    <a:pt x="123" y="544"/>
                  </a:lnTo>
                  <a:lnTo>
                    <a:pt x="112" y="540"/>
                  </a:lnTo>
                  <a:lnTo>
                    <a:pt x="104" y="537"/>
                  </a:lnTo>
                  <a:lnTo>
                    <a:pt x="95" y="535"/>
                  </a:lnTo>
                  <a:lnTo>
                    <a:pt x="87" y="531"/>
                  </a:lnTo>
                  <a:lnTo>
                    <a:pt x="78" y="529"/>
                  </a:lnTo>
                  <a:lnTo>
                    <a:pt x="70" y="527"/>
                  </a:lnTo>
                  <a:lnTo>
                    <a:pt x="62" y="523"/>
                  </a:lnTo>
                  <a:lnTo>
                    <a:pt x="55" y="521"/>
                  </a:lnTo>
                  <a:lnTo>
                    <a:pt x="47" y="519"/>
                  </a:lnTo>
                  <a:lnTo>
                    <a:pt x="40" y="518"/>
                  </a:lnTo>
                  <a:lnTo>
                    <a:pt x="34" y="514"/>
                  </a:lnTo>
                  <a:lnTo>
                    <a:pt x="28" y="514"/>
                  </a:lnTo>
                  <a:lnTo>
                    <a:pt x="22" y="512"/>
                  </a:lnTo>
                  <a:lnTo>
                    <a:pt x="19" y="510"/>
                  </a:lnTo>
                  <a:lnTo>
                    <a:pt x="9" y="508"/>
                  </a:lnTo>
                  <a:lnTo>
                    <a:pt x="5" y="506"/>
                  </a:lnTo>
                  <a:lnTo>
                    <a:pt x="2" y="504"/>
                  </a:lnTo>
                  <a:lnTo>
                    <a:pt x="0" y="504"/>
                  </a:lnTo>
                  <a:lnTo>
                    <a:pt x="40" y="436"/>
                  </a:lnTo>
                  <a:lnTo>
                    <a:pt x="40" y="436"/>
                  </a:lnTo>
                  <a:lnTo>
                    <a:pt x="43" y="436"/>
                  </a:lnTo>
                  <a:lnTo>
                    <a:pt x="51" y="438"/>
                  </a:lnTo>
                  <a:lnTo>
                    <a:pt x="60" y="442"/>
                  </a:lnTo>
                  <a:lnTo>
                    <a:pt x="64" y="443"/>
                  </a:lnTo>
                  <a:lnTo>
                    <a:pt x="70" y="445"/>
                  </a:lnTo>
                  <a:lnTo>
                    <a:pt x="76" y="447"/>
                  </a:lnTo>
                  <a:lnTo>
                    <a:pt x="83" y="449"/>
                  </a:lnTo>
                  <a:lnTo>
                    <a:pt x="91" y="451"/>
                  </a:lnTo>
                  <a:lnTo>
                    <a:pt x="99" y="455"/>
                  </a:lnTo>
                  <a:lnTo>
                    <a:pt x="106" y="457"/>
                  </a:lnTo>
                  <a:lnTo>
                    <a:pt x="116" y="461"/>
                  </a:lnTo>
                  <a:lnTo>
                    <a:pt x="123" y="462"/>
                  </a:lnTo>
                  <a:lnTo>
                    <a:pt x="133" y="464"/>
                  </a:lnTo>
                  <a:lnTo>
                    <a:pt x="142" y="468"/>
                  </a:lnTo>
                  <a:lnTo>
                    <a:pt x="154" y="470"/>
                  </a:lnTo>
                  <a:lnTo>
                    <a:pt x="163" y="474"/>
                  </a:lnTo>
                  <a:lnTo>
                    <a:pt x="173" y="478"/>
                  </a:lnTo>
                  <a:lnTo>
                    <a:pt x="184" y="480"/>
                  </a:lnTo>
                  <a:lnTo>
                    <a:pt x="195" y="485"/>
                  </a:lnTo>
                  <a:lnTo>
                    <a:pt x="207" y="487"/>
                  </a:lnTo>
                  <a:lnTo>
                    <a:pt x="216" y="493"/>
                  </a:lnTo>
                  <a:lnTo>
                    <a:pt x="228" y="495"/>
                  </a:lnTo>
                  <a:lnTo>
                    <a:pt x="241" y="499"/>
                  </a:lnTo>
                  <a:lnTo>
                    <a:pt x="253" y="502"/>
                  </a:lnTo>
                  <a:lnTo>
                    <a:pt x="264" y="506"/>
                  </a:lnTo>
                  <a:lnTo>
                    <a:pt x="277" y="510"/>
                  </a:lnTo>
                  <a:lnTo>
                    <a:pt x="289" y="516"/>
                  </a:lnTo>
                  <a:lnTo>
                    <a:pt x="300" y="518"/>
                  </a:lnTo>
                  <a:lnTo>
                    <a:pt x="313" y="523"/>
                  </a:lnTo>
                  <a:lnTo>
                    <a:pt x="323" y="525"/>
                  </a:lnTo>
                  <a:lnTo>
                    <a:pt x="336" y="531"/>
                  </a:lnTo>
                  <a:lnTo>
                    <a:pt x="348" y="535"/>
                  </a:lnTo>
                  <a:lnTo>
                    <a:pt x="359" y="538"/>
                  </a:lnTo>
                  <a:lnTo>
                    <a:pt x="370" y="542"/>
                  </a:lnTo>
                  <a:lnTo>
                    <a:pt x="384" y="546"/>
                  </a:lnTo>
                  <a:lnTo>
                    <a:pt x="393" y="550"/>
                  </a:lnTo>
                  <a:lnTo>
                    <a:pt x="405" y="554"/>
                  </a:lnTo>
                  <a:lnTo>
                    <a:pt x="416" y="557"/>
                  </a:lnTo>
                  <a:lnTo>
                    <a:pt x="427" y="561"/>
                  </a:lnTo>
                  <a:lnTo>
                    <a:pt x="437" y="565"/>
                  </a:lnTo>
                  <a:lnTo>
                    <a:pt x="448" y="569"/>
                  </a:lnTo>
                  <a:lnTo>
                    <a:pt x="460" y="573"/>
                  </a:lnTo>
                  <a:lnTo>
                    <a:pt x="469" y="577"/>
                  </a:lnTo>
                  <a:lnTo>
                    <a:pt x="479" y="580"/>
                  </a:lnTo>
                  <a:lnTo>
                    <a:pt x="488" y="584"/>
                  </a:lnTo>
                  <a:lnTo>
                    <a:pt x="498" y="586"/>
                  </a:lnTo>
                  <a:lnTo>
                    <a:pt x="505" y="590"/>
                  </a:lnTo>
                  <a:lnTo>
                    <a:pt x="513" y="594"/>
                  </a:lnTo>
                  <a:lnTo>
                    <a:pt x="521" y="596"/>
                  </a:lnTo>
                  <a:lnTo>
                    <a:pt x="528" y="599"/>
                  </a:lnTo>
                  <a:lnTo>
                    <a:pt x="536" y="601"/>
                  </a:lnTo>
                  <a:lnTo>
                    <a:pt x="541" y="603"/>
                  </a:lnTo>
                  <a:lnTo>
                    <a:pt x="547" y="607"/>
                  </a:lnTo>
                  <a:lnTo>
                    <a:pt x="553" y="607"/>
                  </a:lnTo>
                  <a:lnTo>
                    <a:pt x="559" y="611"/>
                  </a:lnTo>
                  <a:lnTo>
                    <a:pt x="566" y="615"/>
                  </a:lnTo>
                  <a:lnTo>
                    <a:pt x="572" y="618"/>
                  </a:lnTo>
                  <a:lnTo>
                    <a:pt x="574" y="618"/>
                  </a:lnTo>
                  <a:lnTo>
                    <a:pt x="578" y="622"/>
                  </a:lnTo>
                  <a:lnTo>
                    <a:pt x="583" y="624"/>
                  </a:lnTo>
                  <a:lnTo>
                    <a:pt x="591" y="630"/>
                  </a:lnTo>
                  <a:lnTo>
                    <a:pt x="597" y="635"/>
                  </a:lnTo>
                  <a:lnTo>
                    <a:pt x="606" y="641"/>
                  </a:lnTo>
                  <a:lnTo>
                    <a:pt x="616" y="649"/>
                  </a:lnTo>
                  <a:lnTo>
                    <a:pt x="627" y="658"/>
                  </a:lnTo>
                  <a:lnTo>
                    <a:pt x="638" y="666"/>
                  </a:lnTo>
                  <a:lnTo>
                    <a:pt x="650" y="675"/>
                  </a:lnTo>
                  <a:lnTo>
                    <a:pt x="663" y="687"/>
                  </a:lnTo>
                  <a:lnTo>
                    <a:pt x="678" y="698"/>
                  </a:lnTo>
                  <a:lnTo>
                    <a:pt x="694" y="710"/>
                  </a:lnTo>
                  <a:lnTo>
                    <a:pt x="711" y="721"/>
                  </a:lnTo>
                  <a:lnTo>
                    <a:pt x="726" y="734"/>
                  </a:lnTo>
                  <a:lnTo>
                    <a:pt x="745" y="748"/>
                  </a:lnTo>
                  <a:lnTo>
                    <a:pt x="762" y="761"/>
                  </a:lnTo>
                  <a:lnTo>
                    <a:pt x="783" y="776"/>
                  </a:lnTo>
                  <a:lnTo>
                    <a:pt x="802" y="789"/>
                  </a:lnTo>
                  <a:lnTo>
                    <a:pt x="821" y="807"/>
                  </a:lnTo>
                  <a:lnTo>
                    <a:pt x="842" y="820"/>
                  </a:lnTo>
                  <a:lnTo>
                    <a:pt x="863" y="835"/>
                  </a:lnTo>
                  <a:lnTo>
                    <a:pt x="884" y="852"/>
                  </a:lnTo>
                  <a:lnTo>
                    <a:pt x="907" y="869"/>
                  </a:lnTo>
                  <a:lnTo>
                    <a:pt x="927" y="886"/>
                  </a:lnTo>
                  <a:lnTo>
                    <a:pt x="950" y="904"/>
                  </a:lnTo>
                  <a:lnTo>
                    <a:pt x="973" y="921"/>
                  </a:lnTo>
                  <a:lnTo>
                    <a:pt x="996" y="940"/>
                  </a:lnTo>
                  <a:lnTo>
                    <a:pt x="1019" y="955"/>
                  </a:lnTo>
                  <a:lnTo>
                    <a:pt x="1041" y="974"/>
                  </a:lnTo>
                  <a:lnTo>
                    <a:pt x="1066" y="991"/>
                  </a:lnTo>
                  <a:lnTo>
                    <a:pt x="1089" y="1010"/>
                  </a:lnTo>
                  <a:lnTo>
                    <a:pt x="1112" y="1027"/>
                  </a:lnTo>
                  <a:lnTo>
                    <a:pt x="1135" y="1044"/>
                  </a:lnTo>
                  <a:lnTo>
                    <a:pt x="1157" y="1059"/>
                  </a:lnTo>
                  <a:lnTo>
                    <a:pt x="1182" y="1078"/>
                  </a:lnTo>
                  <a:lnTo>
                    <a:pt x="1205" y="1096"/>
                  </a:lnTo>
                  <a:lnTo>
                    <a:pt x="1226" y="1113"/>
                  </a:lnTo>
                  <a:lnTo>
                    <a:pt x="1249" y="1130"/>
                  </a:lnTo>
                  <a:lnTo>
                    <a:pt x="1272" y="1147"/>
                  </a:lnTo>
                  <a:lnTo>
                    <a:pt x="1292" y="1164"/>
                  </a:lnTo>
                  <a:lnTo>
                    <a:pt x="1315" y="1179"/>
                  </a:lnTo>
                  <a:lnTo>
                    <a:pt x="1334" y="1194"/>
                  </a:lnTo>
                  <a:lnTo>
                    <a:pt x="1357" y="1210"/>
                  </a:lnTo>
                  <a:lnTo>
                    <a:pt x="1376" y="1225"/>
                  </a:lnTo>
                  <a:lnTo>
                    <a:pt x="1397" y="1240"/>
                  </a:lnTo>
                  <a:lnTo>
                    <a:pt x="1416" y="1255"/>
                  </a:lnTo>
                  <a:lnTo>
                    <a:pt x="1435" y="1269"/>
                  </a:lnTo>
                  <a:lnTo>
                    <a:pt x="1452" y="1282"/>
                  </a:lnTo>
                  <a:lnTo>
                    <a:pt x="1469" y="1293"/>
                  </a:lnTo>
                  <a:lnTo>
                    <a:pt x="1484" y="1305"/>
                  </a:lnTo>
                  <a:lnTo>
                    <a:pt x="1502" y="1318"/>
                  </a:lnTo>
                  <a:lnTo>
                    <a:pt x="1515" y="1327"/>
                  </a:lnTo>
                  <a:lnTo>
                    <a:pt x="1530" y="1337"/>
                  </a:lnTo>
                  <a:lnTo>
                    <a:pt x="1543" y="1346"/>
                  </a:lnTo>
                  <a:lnTo>
                    <a:pt x="1557" y="1356"/>
                  </a:lnTo>
                  <a:lnTo>
                    <a:pt x="1566" y="1364"/>
                  </a:lnTo>
                  <a:lnTo>
                    <a:pt x="1578" y="1371"/>
                  </a:lnTo>
                  <a:lnTo>
                    <a:pt x="1585" y="1377"/>
                  </a:lnTo>
                  <a:lnTo>
                    <a:pt x="1595" y="1383"/>
                  </a:lnTo>
                  <a:lnTo>
                    <a:pt x="1600" y="1386"/>
                  </a:lnTo>
                  <a:lnTo>
                    <a:pt x="1608" y="1390"/>
                  </a:lnTo>
                  <a:lnTo>
                    <a:pt x="1612" y="1392"/>
                  </a:lnTo>
                  <a:lnTo>
                    <a:pt x="1616" y="1396"/>
                  </a:lnTo>
                  <a:lnTo>
                    <a:pt x="1621" y="1396"/>
                  </a:lnTo>
                  <a:lnTo>
                    <a:pt x="1627" y="1398"/>
                  </a:lnTo>
                  <a:lnTo>
                    <a:pt x="1633" y="1396"/>
                  </a:lnTo>
                  <a:lnTo>
                    <a:pt x="1642" y="1396"/>
                  </a:lnTo>
                  <a:lnTo>
                    <a:pt x="1650" y="1394"/>
                  </a:lnTo>
                  <a:lnTo>
                    <a:pt x="1659" y="1392"/>
                  </a:lnTo>
                  <a:lnTo>
                    <a:pt x="1663" y="1390"/>
                  </a:lnTo>
                  <a:lnTo>
                    <a:pt x="1669" y="1388"/>
                  </a:lnTo>
                  <a:lnTo>
                    <a:pt x="1675" y="1386"/>
                  </a:lnTo>
                  <a:lnTo>
                    <a:pt x="1680" y="1385"/>
                  </a:lnTo>
                  <a:lnTo>
                    <a:pt x="1684" y="1383"/>
                  </a:lnTo>
                  <a:lnTo>
                    <a:pt x="1690" y="1379"/>
                  </a:lnTo>
                  <a:lnTo>
                    <a:pt x="1695" y="1377"/>
                  </a:lnTo>
                  <a:lnTo>
                    <a:pt x="1701" y="1373"/>
                  </a:lnTo>
                  <a:lnTo>
                    <a:pt x="1707" y="1369"/>
                  </a:lnTo>
                  <a:lnTo>
                    <a:pt x="1711" y="1367"/>
                  </a:lnTo>
                  <a:lnTo>
                    <a:pt x="1718" y="1364"/>
                  </a:lnTo>
                  <a:lnTo>
                    <a:pt x="1724" y="1360"/>
                  </a:lnTo>
                  <a:lnTo>
                    <a:pt x="1730" y="1354"/>
                  </a:lnTo>
                  <a:lnTo>
                    <a:pt x="1735" y="1350"/>
                  </a:lnTo>
                  <a:lnTo>
                    <a:pt x="1741" y="1345"/>
                  </a:lnTo>
                  <a:lnTo>
                    <a:pt x="1749" y="1341"/>
                  </a:lnTo>
                  <a:lnTo>
                    <a:pt x="1754" y="1335"/>
                  </a:lnTo>
                  <a:lnTo>
                    <a:pt x="1762" y="1329"/>
                  </a:lnTo>
                  <a:lnTo>
                    <a:pt x="1768" y="1324"/>
                  </a:lnTo>
                  <a:lnTo>
                    <a:pt x="1775" y="1318"/>
                  </a:lnTo>
                  <a:lnTo>
                    <a:pt x="1781" y="1310"/>
                  </a:lnTo>
                  <a:lnTo>
                    <a:pt x="1789" y="1305"/>
                  </a:lnTo>
                  <a:lnTo>
                    <a:pt x="1794" y="1297"/>
                  </a:lnTo>
                  <a:lnTo>
                    <a:pt x="1802" y="1291"/>
                  </a:lnTo>
                  <a:lnTo>
                    <a:pt x="1810" y="1284"/>
                  </a:lnTo>
                  <a:lnTo>
                    <a:pt x="1817" y="1276"/>
                  </a:lnTo>
                  <a:lnTo>
                    <a:pt x="1823" y="1267"/>
                  </a:lnTo>
                  <a:lnTo>
                    <a:pt x="1830" y="1259"/>
                  </a:lnTo>
                  <a:lnTo>
                    <a:pt x="1836" y="1250"/>
                  </a:lnTo>
                  <a:lnTo>
                    <a:pt x="1844" y="1242"/>
                  </a:lnTo>
                  <a:lnTo>
                    <a:pt x="1851" y="1232"/>
                  </a:lnTo>
                  <a:lnTo>
                    <a:pt x="1859" y="1223"/>
                  </a:lnTo>
                  <a:lnTo>
                    <a:pt x="1865" y="1212"/>
                  </a:lnTo>
                  <a:lnTo>
                    <a:pt x="1872" y="1202"/>
                  </a:lnTo>
                  <a:lnTo>
                    <a:pt x="1880" y="1192"/>
                  </a:lnTo>
                  <a:lnTo>
                    <a:pt x="1887" y="1183"/>
                  </a:lnTo>
                  <a:lnTo>
                    <a:pt x="1895" y="1172"/>
                  </a:lnTo>
                  <a:lnTo>
                    <a:pt x="1901" y="1160"/>
                  </a:lnTo>
                  <a:lnTo>
                    <a:pt x="1908" y="1147"/>
                  </a:lnTo>
                  <a:lnTo>
                    <a:pt x="1916" y="1135"/>
                  </a:lnTo>
                  <a:lnTo>
                    <a:pt x="1922" y="1122"/>
                  </a:lnTo>
                  <a:lnTo>
                    <a:pt x="1929" y="1111"/>
                  </a:lnTo>
                  <a:lnTo>
                    <a:pt x="1935" y="1097"/>
                  </a:lnTo>
                  <a:lnTo>
                    <a:pt x="1943" y="1084"/>
                  </a:lnTo>
                  <a:lnTo>
                    <a:pt x="1950" y="1071"/>
                  </a:lnTo>
                  <a:lnTo>
                    <a:pt x="1956" y="1058"/>
                  </a:lnTo>
                  <a:lnTo>
                    <a:pt x="1964" y="1042"/>
                  </a:lnTo>
                  <a:lnTo>
                    <a:pt x="1971" y="1029"/>
                  </a:lnTo>
                  <a:lnTo>
                    <a:pt x="1977" y="1014"/>
                  </a:lnTo>
                  <a:lnTo>
                    <a:pt x="1984" y="999"/>
                  </a:lnTo>
                  <a:lnTo>
                    <a:pt x="1990" y="981"/>
                  </a:lnTo>
                  <a:lnTo>
                    <a:pt x="1998" y="966"/>
                  </a:lnTo>
                  <a:lnTo>
                    <a:pt x="2003" y="951"/>
                  </a:lnTo>
                  <a:lnTo>
                    <a:pt x="2009" y="934"/>
                  </a:lnTo>
                  <a:lnTo>
                    <a:pt x="2015" y="919"/>
                  </a:lnTo>
                  <a:lnTo>
                    <a:pt x="2021" y="902"/>
                  </a:lnTo>
                  <a:lnTo>
                    <a:pt x="2024" y="885"/>
                  </a:lnTo>
                  <a:lnTo>
                    <a:pt x="2030" y="869"/>
                  </a:lnTo>
                  <a:lnTo>
                    <a:pt x="2036" y="852"/>
                  </a:lnTo>
                  <a:lnTo>
                    <a:pt x="2040" y="837"/>
                  </a:lnTo>
                  <a:lnTo>
                    <a:pt x="2043" y="820"/>
                  </a:lnTo>
                  <a:lnTo>
                    <a:pt x="2047" y="805"/>
                  </a:lnTo>
                  <a:lnTo>
                    <a:pt x="2051" y="788"/>
                  </a:lnTo>
                  <a:lnTo>
                    <a:pt x="2057" y="772"/>
                  </a:lnTo>
                  <a:lnTo>
                    <a:pt x="2059" y="757"/>
                  </a:lnTo>
                  <a:lnTo>
                    <a:pt x="2062" y="742"/>
                  </a:lnTo>
                  <a:lnTo>
                    <a:pt x="2066" y="725"/>
                  </a:lnTo>
                  <a:lnTo>
                    <a:pt x="2070" y="711"/>
                  </a:lnTo>
                  <a:lnTo>
                    <a:pt x="2072" y="696"/>
                  </a:lnTo>
                  <a:lnTo>
                    <a:pt x="2074" y="681"/>
                  </a:lnTo>
                  <a:lnTo>
                    <a:pt x="2076" y="666"/>
                  </a:lnTo>
                  <a:lnTo>
                    <a:pt x="2078" y="651"/>
                  </a:lnTo>
                  <a:lnTo>
                    <a:pt x="2080" y="635"/>
                  </a:lnTo>
                  <a:lnTo>
                    <a:pt x="2081" y="620"/>
                  </a:lnTo>
                  <a:lnTo>
                    <a:pt x="2083" y="607"/>
                  </a:lnTo>
                  <a:lnTo>
                    <a:pt x="2085" y="594"/>
                  </a:lnTo>
                  <a:lnTo>
                    <a:pt x="2085" y="578"/>
                  </a:lnTo>
                  <a:lnTo>
                    <a:pt x="2087" y="565"/>
                  </a:lnTo>
                  <a:lnTo>
                    <a:pt x="2087" y="550"/>
                  </a:lnTo>
                  <a:lnTo>
                    <a:pt x="2089" y="537"/>
                  </a:lnTo>
                  <a:lnTo>
                    <a:pt x="2089" y="523"/>
                  </a:lnTo>
                  <a:lnTo>
                    <a:pt x="2089" y="510"/>
                  </a:lnTo>
                  <a:lnTo>
                    <a:pt x="2089" y="497"/>
                  </a:lnTo>
                  <a:lnTo>
                    <a:pt x="2089" y="485"/>
                  </a:lnTo>
                  <a:lnTo>
                    <a:pt x="2089" y="472"/>
                  </a:lnTo>
                  <a:lnTo>
                    <a:pt x="2087" y="461"/>
                  </a:lnTo>
                  <a:lnTo>
                    <a:pt x="2087" y="447"/>
                  </a:lnTo>
                  <a:lnTo>
                    <a:pt x="2087" y="436"/>
                  </a:lnTo>
                  <a:lnTo>
                    <a:pt x="2085" y="423"/>
                  </a:lnTo>
                  <a:lnTo>
                    <a:pt x="2085" y="411"/>
                  </a:lnTo>
                  <a:lnTo>
                    <a:pt x="2083" y="400"/>
                  </a:lnTo>
                  <a:lnTo>
                    <a:pt x="2083" y="390"/>
                  </a:lnTo>
                  <a:lnTo>
                    <a:pt x="2081" y="379"/>
                  </a:lnTo>
                  <a:lnTo>
                    <a:pt x="2080" y="367"/>
                  </a:lnTo>
                  <a:lnTo>
                    <a:pt x="2078" y="358"/>
                  </a:lnTo>
                  <a:lnTo>
                    <a:pt x="2076" y="348"/>
                  </a:lnTo>
                  <a:lnTo>
                    <a:pt x="2074" y="339"/>
                  </a:lnTo>
                  <a:lnTo>
                    <a:pt x="2072" y="329"/>
                  </a:lnTo>
                  <a:lnTo>
                    <a:pt x="2070" y="320"/>
                  </a:lnTo>
                  <a:lnTo>
                    <a:pt x="2068" y="312"/>
                  </a:lnTo>
                  <a:lnTo>
                    <a:pt x="2064" y="303"/>
                  </a:lnTo>
                  <a:lnTo>
                    <a:pt x="2062" y="295"/>
                  </a:lnTo>
                  <a:lnTo>
                    <a:pt x="2059" y="286"/>
                  </a:lnTo>
                  <a:lnTo>
                    <a:pt x="2057" y="280"/>
                  </a:lnTo>
                  <a:lnTo>
                    <a:pt x="2053" y="272"/>
                  </a:lnTo>
                  <a:lnTo>
                    <a:pt x="2051" y="265"/>
                  </a:lnTo>
                  <a:lnTo>
                    <a:pt x="2047" y="259"/>
                  </a:lnTo>
                  <a:lnTo>
                    <a:pt x="2045" y="253"/>
                  </a:lnTo>
                  <a:lnTo>
                    <a:pt x="2041" y="248"/>
                  </a:lnTo>
                  <a:lnTo>
                    <a:pt x="2038" y="242"/>
                  </a:lnTo>
                  <a:lnTo>
                    <a:pt x="2034" y="236"/>
                  </a:lnTo>
                  <a:lnTo>
                    <a:pt x="2032" y="232"/>
                  </a:lnTo>
                  <a:lnTo>
                    <a:pt x="2024" y="225"/>
                  </a:lnTo>
                  <a:lnTo>
                    <a:pt x="2019" y="219"/>
                  </a:lnTo>
                  <a:lnTo>
                    <a:pt x="2013" y="215"/>
                  </a:lnTo>
                  <a:lnTo>
                    <a:pt x="2007" y="211"/>
                  </a:lnTo>
                  <a:lnTo>
                    <a:pt x="2000" y="210"/>
                  </a:lnTo>
                  <a:lnTo>
                    <a:pt x="1990" y="208"/>
                  </a:lnTo>
                  <a:lnTo>
                    <a:pt x="1979" y="206"/>
                  </a:lnTo>
                  <a:lnTo>
                    <a:pt x="1967" y="204"/>
                  </a:lnTo>
                  <a:lnTo>
                    <a:pt x="1952" y="202"/>
                  </a:lnTo>
                  <a:lnTo>
                    <a:pt x="1939" y="202"/>
                  </a:lnTo>
                  <a:lnTo>
                    <a:pt x="1922" y="200"/>
                  </a:lnTo>
                  <a:lnTo>
                    <a:pt x="1907" y="198"/>
                  </a:lnTo>
                  <a:lnTo>
                    <a:pt x="1887" y="198"/>
                  </a:lnTo>
                  <a:lnTo>
                    <a:pt x="1868" y="198"/>
                  </a:lnTo>
                  <a:lnTo>
                    <a:pt x="1848" y="198"/>
                  </a:lnTo>
                  <a:lnTo>
                    <a:pt x="1827" y="198"/>
                  </a:lnTo>
                  <a:lnTo>
                    <a:pt x="1806" y="198"/>
                  </a:lnTo>
                  <a:lnTo>
                    <a:pt x="1783" y="198"/>
                  </a:lnTo>
                  <a:lnTo>
                    <a:pt x="1758" y="198"/>
                  </a:lnTo>
                  <a:lnTo>
                    <a:pt x="1734" y="198"/>
                  </a:lnTo>
                  <a:lnTo>
                    <a:pt x="1709" y="198"/>
                  </a:lnTo>
                  <a:lnTo>
                    <a:pt x="1684" y="198"/>
                  </a:lnTo>
                  <a:lnTo>
                    <a:pt x="1657" y="198"/>
                  </a:lnTo>
                  <a:lnTo>
                    <a:pt x="1631" y="200"/>
                  </a:lnTo>
                  <a:lnTo>
                    <a:pt x="1604" y="200"/>
                  </a:lnTo>
                  <a:lnTo>
                    <a:pt x="1576" y="202"/>
                  </a:lnTo>
                  <a:lnTo>
                    <a:pt x="1547" y="202"/>
                  </a:lnTo>
                  <a:lnTo>
                    <a:pt x="1519" y="204"/>
                  </a:lnTo>
                  <a:lnTo>
                    <a:pt x="1490" y="206"/>
                  </a:lnTo>
                  <a:lnTo>
                    <a:pt x="1462" y="208"/>
                  </a:lnTo>
                  <a:lnTo>
                    <a:pt x="1431" y="208"/>
                  </a:lnTo>
                  <a:lnTo>
                    <a:pt x="1403" y="210"/>
                  </a:lnTo>
                  <a:lnTo>
                    <a:pt x="1372" y="211"/>
                  </a:lnTo>
                  <a:lnTo>
                    <a:pt x="1344" y="213"/>
                  </a:lnTo>
                  <a:lnTo>
                    <a:pt x="1315" y="215"/>
                  </a:lnTo>
                  <a:lnTo>
                    <a:pt x="1285" y="217"/>
                  </a:lnTo>
                  <a:lnTo>
                    <a:pt x="1254" y="217"/>
                  </a:lnTo>
                  <a:lnTo>
                    <a:pt x="1226" y="219"/>
                  </a:lnTo>
                  <a:lnTo>
                    <a:pt x="1197" y="221"/>
                  </a:lnTo>
                  <a:lnTo>
                    <a:pt x="1167" y="223"/>
                  </a:lnTo>
                  <a:lnTo>
                    <a:pt x="1138" y="225"/>
                  </a:lnTo>
                  <a:lnTo>
                    <a:pt x="1112" y="227"/>
                  </a:lnTo>
                  <a:lnTo>
                    <a:pt x="1083" y="227"/>
                  </a:lnTo>
                  <a:lnTo>
                    <a:pt x="1057" y="229"/>
                  </a:lnTo>
                  <a:lnTo>
                    <a:pt x="1030" y="230"/>
                  </a:lnTo>
                  <a:lnTo>
                    <a:pt x="1005" y="232"/>
                  </a:lnTo>
                  <a:lnTo>
                    <a:pt x="979" y="234"/>
                  </a:lnTo>
                  <a:lnTo>
                    <a:pt x="954" y="236"/>
                  </a:lnTo>
                  <a:lnTo>
                    <a:pt x="931" y="238"/>
                  </a:lnTo>
                  <a:lnTo>
                    <a:pt x="908" y="240"/>
                  </a:lnTo>
                  <a:lnTo>
                    <a:pt x="886" y="240"/>
                  </a:lnTo>
                  <a:lnTo>
                    <a:pt x="863" y="242"/>
                  </a:lnTo>
                  <a:lnTo>
                    <a:pt x="842" y="242"/>
                  </a:lnTo>
                  <a:lnTo>
                    <a:pt x="823" y="244"/>
                  </a:lnTo>
                  <a:lnTo>
                    <a:pt x="806" y="244"/>
                  </a:lnTo>
                  <a:lnTo>
                    <a:pt x="789" y="246"/>
                  </a:lnTo>
                  <a:lnTo>
                    <a:pt x="772" y="246"/>
                  </a:lnTo>
                  <a:lnTo>
                    <a:pt x="758" y="248"/>
                  </a:lnTo>
                  <a:lnTo>
                    <a:pt x="743" y="248"/>
                  </a:lnTo>
                  <a:lnTo>
                    <a:pt x="730" y="248"/>
                  </a:lnTo>
                  <a:lnTo>
                    <a:pt x="718" y="248"/>
                  </a:lnTo>
                  <a:lnTo>
                    <a:pt x="711" y="250"/>
                  </a:lnTo>
                  <a:lnTo>
                    <a:pt x="701" y="250"/>
                  </a:lnTo>
                  <a:lnTo>
                    <a:pt x="695" y="250"/>
                  </a:lnTo>
                  <a:lnTo>
                    <a:pt x="690" y="250"/>
                  </a:lnTo>
                  <a:lnTo>
                    <a:pt x="688" y="250"/>
                  </a:lnTo>
                  <a:lnTo>
                    <a:pt x="680" y="246"/>
                  </a:lnTo>
                  <a:lnTo>
                    <a:pt x="671" y="244"/>
                  </a:lnTo>
                  <a:lnTo>
                    <a:pt x="665" y="242"/>
                  </a:lnTo>
                  <a:lnTo>
                    <a:pt x="659" y="240"/>
                  </a:lnTo>
                  <a:lnTo>
                    <a:pt x="652" y="238"/>
                  </a:lnTo>
                  <a:lnTo>
                    <a:pt x="646" y="238"/>
                  </a:lnTo>
                  <a:lnTo>
                    <a:pt x="638" y="234"/>
                  </a:lnTo>
                  <a:lnTo>
                    <a:pt x="631" y="232"/>
                  </a:lnTo>
                  <a:lnTo>
                    <a:pt x="621" y="230"/>
                  </a:lnTo>
                  <a:lnTo>
                    <a:pt x="614" y="229"/>
                  </a:lnTo>
                  <a:lnTo>
                    <a:pt x="606" y="227"/>
                  </a:lnTo>
                  <a:lnTo>
                    <a:pt x="597" y="223"/>
                  </a:lnTo>
                  <a:lnTo>
                    <a:pt x="587" y="221"/>
                  </a:lnTo>
                  <a:lnTo>
                    <a:pt x="580" y="219"/>
                  </a:lnTo>
                  <a:lnTo>
                    <a:pt x="568" y="215"/>
                  </a:lnTo>
                  <a:lnTo>
                    <a:pt x="559" y="211"/>
                  </a:lnTo>
                  <a:lnTo>
                    <a:pt x="547" y="208"/>
                  </a:lnTo>
                  <a:lnTo>
                    <a:pt x="536" y="206"/>
                  </a:lnTo>
                  <a:lnTo>
                    <a:pt x="524" y="202"/>
                  </a:lnTo>
                  <a:lnTo>
                    <a:pt x="513" y="198"/>
                  </a:lnTo>
                  <a:lnTo>
                    <a:pt x="503" y="194"/>
                  </a:lnTo>
                  <a:lnTo>
                    <a:pt x="492" y="192"/>
                  </a:lnTo>
                  <a:lnTo>
                    <a:pt x="481" y="187"/>
                  </a:lnTo>
                  <a:lnTo>
                    <a:pt x="469" y="185"/>
                  </a:lnTo>
                  <a:lnTo>
                    <a:pt x="458" y="179"/>
                  </a:lnTo>
                  <a:lnTo>
                    <a:pt x="446" y="177"/>
                  </a:lnTo>
                  <a:lnTo>
                    <a:pt x="433" y="173"/>
                  </a:lnTo>
                  <a:lnTo>
                    <a:pt x="422" y="170"/>
                  </a:lnTo>
                  <a:lnTo>
                    <a:pt x="410" y="166"/>
                  </a:lnTo>
                  <a:lnTo>
                    <a:pt x="401" y="162"/>
                  </a:lnTo>
                  <a:lnTo>
                    <a:pt x="387" y="158"/>
                  </a:lnTo>
                  <a:lnTo>
                    <a:pt x="376" y="154"/>
                  </a:lnTo>
                  <a:lnTo>
                    <a:pt x="365" y="151"/>
                  </a:lnTo>
                  <a:lnTo>
                    <a:pt x="353" y="147"/>
                  </a:lnTo>
                  <a:lnTo>
                    <a:pt x="340" y="143"/>
                  </a:lnTo>
                  <a:lnTo>
                    <a:pt x="329" y="139"/>
                  </a:lnTo>
                  <a:lnTo>
                    <a:pt x="319" y="135"/>
                  </a:lnTo>
                  <a:lnTo>
                    <a:pt x="308" y="134"/>
                  </a:lnTo>
                  <a:lnTo>
                    <a:pt x="298" y="130"/>
                  </a:lnTo>
                  <a:lnTo>
                    <a:pt x="287" y="128"/>
                  </a:lnTo>
                  <a:lnTo>
                    <a:pt x="277" y="124"/>
                  </a:lnTo>
                  <a:lnTo>
                    <a:pt x="268" y="120"/>
                  </a:lnTo>
                  <a:lnTo>
                    <a:pt x="258" y="118"/>
                  </a:lnTo>
                  <a:lnTo>
                    <a:pt x="249" y="115"/>
                  </a:lnTo>
                  <a:lnTo>
                    <a:pt x="239" y="113"/>
                  </a:lnTo>
                  <a:lnTo>
                    <a:pt x="232" y="111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07" y="101"/>
                  </a:lnTo>
                  <a:lnTo>
                    <a:pt x="201" y="99"/>
                  </a:lnTo>
                  <a:lnTo>
                    <a:pt x="194" y="97"/>
                  </a:lnTo>
                  <a:lnTo>
                    <a:pt x="188" y="96"/>
                  </a:lnTo>
                  <a:lnTo>
                    <a:pt x="182" y="94"/>
                  </a:lnTo>
                  <a:lnTo>
                    <a:pt x="178" y="92"/>
                  </a:lnTo>
                  <a:lnTo>
                    <a:pt x="169" y="90"/>
                  </a:lnTo>
                  <a:lnTo>
                    <a:pt x="163" y="88"/>
                  </a:lnTo>
                  <a:lnTo>
                    <a:pt x="159" y="86"/>
                  </a:lnTo>
                  <a:lnTo>
                    <a:pt x="157" y="86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4" name="Freeform 20"/>
            <p:cNvSpPr>
              <a:spLocks/>
            </p:cNvSpPr>
            <p:nvPr/>
          </p:nvSpPr>
          <p:spPr bwMode="auto">
            <a:xfrm>
              <a:off x="3003" y="414"/>
              <a:ext cx="62" cy="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7" y="0"/>
                </a:cxn>
                <a:cxn ang="0">
                  <a:pos x="57" y="4"/>
                </a:cxn>
                <a:cxn ang="0">
                  <a:pos x="55" y="6"/>
                </a:cxn>
                <a:cxn ang="0">
                  <a:pos x="55" y="12"/>
                </a:cxn>
                <a:cxn ang="0">
                  <a:pos x="51" y="17"/>
                </a:cxn>
                <a:cxn ang="0">
                  <a:pos x="49" y="25"/>
                </a:cxn>
                <a:cxn ang="0">
                  <a:pos x="45" y="32"/>
                </a:cxn>
                <a:cxn ang="0">
                  <a:pos x="43" y="44"/>
                </a:cxn>
                <a:cxn ang="0">
                  <a:pos x="40" y="48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4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6" y="86"/>
                </a:cxn>
                <a:cxn ang="0">
                  <a:pos x="22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7" y="124"/>
                </a:cxn>
                <a:cxn ang="0">
                  <a:pos x="3" y="131"/>
                </a:cxn>
                <a:cxn ang="0">
                  <a:pos x="0" y="139"/>
                </a:cxn>
                <a:cxn ang="0">
                  <a:pos x="68" y="150"/>
                </a:cxn>
                <a:cxn ang="0">
                  <a:pos x="68" y="148"/>
                </a:cxn>
                <a:cxn ang="0">
                  <a:pos x="68" y="147"/>
                </a:cxn>
                <a:cxn ang="0">
                  <a:pos x="70" y="143"/>
                </a:cxn>
                <a:cxn ang="0">
                  <a:pos x="74" y="139"/>
                </a:cxn>
                <a:cxn ang="0">
                  <a:pos x="78" y="131"/>
                </a:cxn>
                <a:cxn ang="0">
                  <a:pos x="81" y="126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7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6"/>
                </a:cxn>
                <a:cxn ang="0">
                  <a:pos x="119" y="31"/>
                </a:cxn>
                <a:cxn ang="0">
                  <a:pos x="121" y="23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50">
                  <a:moveTo>
                    <a:pt x="59" y="0"/>
                  </a:moveTo>
                  <a:lnTo>
                    <a:pt x="57" y="0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12"/>
                  </a:lnTo>
                  <a:lnTo>
                    <a:pt x="51" y="17"/>
                  </a:lnTo>
                  <a:lnTo>
                    <a:pt x="49" y="25"/>
                  </a:lnTo>
                  <a:lnTo>
                    <a:pt x="45" y="32"/>
                  </a:lnTo>
                  <a:lnTo>
                    <a:pt x="43" y="44"/>
                  </a:lnTo>
                  <a:lnTo>
                    <a:pt x="40" y="48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4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6" y="86"/>
                  </a:lnTo>
                  <a:lnTo>
                    <a:pt x="22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7" y="124"/>
                  </a:lnTo>
                  <a:lnTo>
                    <a:pt x="3" y="131"/>
                  </a:lnTo>
                  <a:lnTo>
                    <a:pt x="0" y="139"/>
                  </a:lnTo>
                  <a:lnTo>
                    <a:pt x="68" y="150"/>
                  </a:lnTo>
                  <a:lnTo>
                    <a:pt x="68" y="148"/>
                  </a:lnTo>
                  <a:lnTo>
                    <a:pt x="68" y="147"/>
                  </a:lnTo>
                  <a:lnTo>
                    <a:pt x="70" y="143"/>
                  </a:lnTo>
                  <a:lnTo>
                    <a:pt x="74" y="139"/>
                  </a:lnTo>
                  <a:lnTo>
                    <a:pt x="78" y="131"/>
                  </a:lnTo>
                  <a:lnTo>
                    <a:pt x="81" y="126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7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6"/>
                  </a:lnTo>
                  <a:lnTo>
                    <a:pt x="119" y="31"/>
                  </a:lnTo>
                  <a:lnTo>
                    <a:pt x="121" y="23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5" name="Freeform 21"/>
            <p:cNvSpPr>
              <a:spLocks/>
            </p:cNvSpPr>
            <p:nvPr/>
          </p:nvSpPr>
          <p:spPr bwMode="auto">
            <a:xfrm>
              <a:off x="3199" y="467"/>
              <a:ext cx="72" cy="88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2" y="125"/>
                </a:cxn>
                <a:cxn ang="0">
                  <a:pos x="6" y="121"/>
                </a:cxn>
                <a:cxn ang="0">
                  <a:pos x="10" y="117"/>
                </a:cxn>
                <a:cxn ang="0">
                  <a:pos x="14" y="114"/>
                </a:cxn>
                <a:cxn ang="0">
                  <a:pos x="19" y="108"/>
                </a:cxn>
                <a:cxn ang="0">
                  <a:pos x="25" y="102"/>
                </a:cxn>
                <a:cxn ang="0">
                  <a:pos x="29" y="95"/>
                </a:cxn>
                <a:cxn ang="0">
                  <a:pos x="36" y="85"/>
                </a:cxn>
                <a:cxn ang="0">
                  <a:pos x="38" y="79"/>
                </a:cxn>
                <a:cxn ang="0">
                  <a:pos x="42" y="76"/>
                </a:cxn>
                <a:cxn ang="0">
                  <a:pos x="44" y="70"/>
                </a:cxn>
                <a:cxn ang="0">
                  <a:pos x="50" y="64"/>
                </a:cxn>
                <a:cxn ang="0">
                  <a:pos x="52" y="57"/>
                </a:cxn>
                <a:cxn ang="0">
                  <a:pos x="57" y="49"/>
                </a:cxn>
                <a:cxn ang="0">
                  <a:pos x="59" y="41"/>
                </a:cxn>
                <a:cxn ang="0">
                  <a:pos x="65" y="34"/>
                </a:cxn>
                <a:cxn ang="0">
                  <a:pos x="69" y="26"/>
                </a:cxn>
                <a:cxn ang="0">
                  <a:pos x="73" y="17"/>
                </a:cxn>
                <a:cxn ang="0">
                  <a:pos x="76" y="7"/>
                </a:cxn>
                <a:cxn ang="0">
                  <a:pos x="82" y="0"/>
                </a:cxn>
                <a:cxn ang="0">
                  <a:pos x="145" y="30"/>
                </a:cxn>
                <a:cxn ang="0">
                  <a:pos x="143" y="30"/>
                </a:cxn>
                <a:cxn ang="0">
                  <a:pos x="143" y="32"/>
                </a:cxn>
                <a:cxn ang="0">
                  <a:pos x="139" y="38"/>
                </a:cxn>
                <a:cxn ang="0">
                  <a:pos x="137" y="43"/>
                </a:cxn>
                <a:cxn ang="0">
                  <a:pos x="133" y="51"/>
                </a:cxn>
                <a:cxn ang="0">
                  <a:pos x="130" y="60"/>
                </a:cxn>
                <a:cxn ang="0">
                  <a:pos x="128" y="64"/>
                </a:cxn>
                <a:cxn ang="0">
                  <a:pos x="126" y="70"/>
                </a:cxn>
                <a:cxn ang="0">
                  <a:pos x="122" y="76"/>
                </a:cxn>
                <a:cxn ang="0">
                  <a:pos x="120" y="79"/>
                </a:cxn>
                <a:cxn ang="0">
                  <a:pos x="116" y="85"/>
                </a:cxn>
                <a:cxn ang="0">
                  <a:pos x="114" y="91"/>
                </a:cxn>
                <a:cxn ang="0">
                  <a:pos x="111" y="97"/>
                </a:cxn>
                <a:cxn ang="0">
                  <a:pos x="109" y="102"/>
                </a:cxn>
                <a:cxn ang="0">
                  <a:pos x="105" y="108"/>
                </a:cxn>
                <a:cxn ang="0">
                  <a:pos x="101" y="114"/>
                </a:cxn>
                <a:cxn ang="0">
                  <a:pos x="97" y="121"/>
                </a:cxn>
                <a:cxn ang="0">
                  <a:pos x="93" y="127"/>
                </a:cxn>
                <a:cxn ang="0">
                  <a:pos x="88" y="133"/>
                </a:cxn>
                <a:cxn ang="0">
                  <a:pos x="84" y="138"/>
                </a:cxn>
                <a:cxn ang="0">
                  <a:pos x="80" y="144"/>
                </a:cxn>
                <a:cxn ang="0">
                  <a:pos x="76" y="152"/>
                </a:cxn>
                <a:cxn ang="0">
                  <a:pos x="71" y="157"/>
                </a:cxn>
                <a:cxn ang="0">
                  <a:pos x="67" y="163"/>
                </a:cxn>
                <a:cxn ang="0">
                  <a:pos x="61" y="169"/>
                </a:cxn>
                <a:cxn ang="0">
                  <a:pos x="57" y="175"/>
                </a:cxn>
                <a:cxn ang="0">
                  <a:pos x="0" y="127"/>
                </a:cxn>
                <a:cxn ang="0">
                  <a:pos x="0" y="127"/>
                </a:cxn>
              </a:cxnLst>
              <a:rect l="0" t="0" r="r" b="b"/>
              <a:pathLst>
                <a:path w="145" h="175">
                  <a:moveTo>
                    <a:pt x="0" y="127"/>
                  </a:moveTo>
                  <a:lnTo>
                    <a:pt x="2" y="125"/>
                  </a:lnTo>
                  <a:lnTo>
                    <a:pt x="6" y="121"/>
                  </a:lnTo>
                  <a:lnTo>
                    <a:pt x="10" y="117"/>
                  </a:lnTo>
                  <a:lnTo>
                    <a:pt x="14" y="114"/>
                  </a:lnTo>
                  <a:lnTo>
                    <a:pt x="19" y="108"/>
                  </a:lnTo>
                  <a:lnTo>
                    <a:pt x="25" y="102"/>
                  </a:lnTo>
                  <a:lnTo>
                    <a:pt x="29" y="95"/>
                  </a:lnTo>
                  <a:lnTo>
                    <a:pt x="36" y="85"/>
                  </a:lnTo>
                  <a:lnTo>
                    <a:pt x="38" y="79"/>
                  </a:lnTo>
                  <a:lnTo>
                    <a:pt x="42" y="76"/>
                  </a:lnTo>
                  <a:lnTo>
                    <a:pt x="44" y="70"/>
                  </a:lnTo>
                  <a:lnTo>
                    <a:pt x="50" y="64"/>
                  </a:lnTo>
                  <a:lnTo>
                    <a:pt x="52" y="57"/>
                  </a:lnTo>
                  <a:lnTo>
                    <a:pt x="57" y="49"/>
                  </a:lnTo>
                  <a:lnTo>
                    <a:pt x="59" y="41"/>
                  </a:lnTo>
                  <a:lnTo>
                    <a:pt x="65" y="34"/>
                  </a:lnTo>
                  <a:lnTo>
                    <a:pt x="69" y="26"/>
                  </a:lnTo>
                  <a:lnTo>
                    <a:pt x="73" y="17"/>
                  </a:lnTo>
                  <a:lnTo>
                    <a:pt x="76" y="7"/>
                  </a:lnTo>
                  <a:lnTo>
                    <a:pt x="82" y="0"/>
                  </a:lnTo>
                  <a:lnTo>
                    <a:pt x="145" y="30"/>
                  </a:lnTo>
                  <a:lnTo>
                    <a:pt x="143" y="30"/>
                  </a:lnTo>
                  <a:lnTo>
                    <a:pt x="143" y="32"/>
                  </a:lnTo>
                  <a:lnTo>
                    <a:pt x="139" y="38"/>
                  </a:lnTo>
                  <a:lnTo>
                    <a:pt x="137" y="43"/>
                  </a:lnTo>
                  <a:lnTo>
                    <a:pt x="133" y="51"/>
                  </a:lnTo>
                  <a:lnTo>
                    <a:pt x="130" y="60"/>
                  </a:lnTo>
                  <a:lnTo>
                    <a:pt x="128" y="64"/>
                  </a:lnTo>
                  <a:lnTo>
                    <a:pt x="126" y="70"/>
                  </a:lnTo>
                  <a:lnTo>
                    <a:pt x="122" y="76"/>
                  </a:lnTo>
                  <a:lnTo>
                    <a:pt x="120" y="79"/>
                  </a:lnTo>
                  <a:lnTo>
                    <a:pt x="116" y="85"/>
                  </a:lnTo>
                  <a:lnTo>
                    <a:pt x="114" y="91"/>
                  </a:lnTo>
                  <a:lnTo>
                    <a:pt x="111" y="97"/>
                  </a:lnTo>
                  <a:lnTo>
                    <a:pt x="109" y="102"/>
                  </a:lnTo>
                  <a:lnTo>
                    <a:pt x="105" y="108"/>
                  </a:lnTo>
                  <a:lnTo>
                    <a:pt x="101" y="114"/>
                  </a:lnTo>
                  <a:lnTo>
                    <a:pt x="97" y="121"/>
                  </a:lnTo>
                  <a:lnTo>
                    <a:pt x="93" y="127"/>
                  </a:lnTo>
                  <a:lnTo>
                    <a:pt x="88" y="133"/>
                  </a:lnTo>
                  <a:lnTo>
                    <a:pt x="84" y="138"/>
                  </a:lnTo>
                  <a:lnTo>
                    <a:pt x="80" y="144"/>
                  </a:lnTo>
                  <a:lnTo>
                    <a:pt x="76" y="152"/>
                  </a:lnTo>
                  <a:lnTo>
                    <a:pt x="71" y="157"/>
                  </a:lnTo>
                  <a:lnTo>
                    <a:pt x="67" y="163"/>
                  </a:lnTo>
                  <a:lnTo>
                    <a:pt x="61" y="169"/>
                  </a:lnTo>
                  <a:lnTo>
                    <a:pt x="57" y="175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6" name="Freeform 22"/>
            <p:cNvSpPr>
              <a:spLocks/>
            </p:cNvSpPr>
            <p:nvPr/>
          </p:nvSpPr>
          <p:spPr bwMode="auto">
            <a:xfrm>
              <a:off x="3001" y="459"/>
              <a:ext cx="766" cy="472"/>
            </a:xfrm>
            <a:custGeom>
              <a:avLst/>
              <a:gdLst/>
              <a:ahLst/>
              <a:cxnLst>
                <a:cxn ang="0">
                  <a:pos x="17" y="58"/>
                </a:cxn>
                <a:cxn ang="0">
                  <a:pos x="36" y="63"/>
                </a:cxn>
                <a:cxn ang="0">
                  <a:pos x="63" y="71"/>
                </a:cxn>
                <a:cxn ang="0">
                  <a:pos x="93" y="80"/>
                </a:cxn>
                <a:cxn ang="0">
                  <a:pos x="127" y="90"/>
                </a:cxn>
                <a:cxn ang="0">
                  <a:pos x="163" y="101"/>
                </a:cxn>
                <a:cxn ang="0">
                  <a:pos x="201" y="113"/>
                </a:cxn>
                <a:cxn ang="0">
                  <a:pos x="239" y="124"/>
                </a:cxn>
                <a:cxn ang="0">
                  <a:pos x="277" y="135"/>
                </a:cxn>
                <a:cxn ang="0">
                  <a:pos x="312" y="145"/>
                </a:cxn>
                <a:cxn ang="0">
                  <a:pos x="344" y="156"/>
                </a:cxn>
                <a:cxn ang="0">
                  <a:pos x="372" y="166"/>
                </a:cxn>
                <a:cxn ang="0">
                  <a:pos x="393" y="173"/>
                </a:cxn>
                <a:cxn ang="0">
                  <a:pos x="418" y="183"/>
                </a:cxn>
                <a:cxn ang="0">
                  <a:pos x="433" y="193"/>
                </a:cxn>
                <a:cxn ang="0">
                  <a:pos x="468" y="219"/>
                </a:cxn>
                <a:cxn ang="0">
                  <a:pos x="523" y="257"/>
                </a:cxn>
                <a:cxn ang="0">
                  <a:pos x="591" y="308"/>
                </a:cxn>
                <a:cxn ang="0">
                  <a:pos x="671" y="366"/>
                </a:cxn>
                <a:cxn ang="0">
                  <a:pos x="760" y="430"/>
                </a:cxn>
                <a:cxn ang="0">
                  <a:pos x="857" y="497"/>
                </a:cxn>
                <a:cxn ang="0">
                  <a:pos x="956" y="569"/>
                </a:cxn>
                <a:cxn ang="0">
                  <a:pos x="1053" y="639"/>
                </a:cxn>
                <a:cxn ang="0">
                  <a:pos x="1148" y="706"/>
                </a:cxn>
                <a:cxn ang="0">
                  <a:pos x="1238" y="770"/>
                </a:cxn>
                <a:cxn ang="0">
                  <a:pos x="1317" y="828"/>
                </a:cxn>
                <a:cxn ang="0">
                  <a:pos x="1384" y="875"/>
                </a:cxn>
                <a:cxn ang="0">
                  <a:pos x="1437" y="911"/>
                </a:cxn>
                <a:cxn ang="0">
                  <a:pos x="1469" y="936"/>
                </a:cxn>
                <a:cxn ang="0">
                  <a:pos x="1483" y="945"/>
                </a:cxn>
                <a:cxn ang="0">
                  <a:pos x="1523" y="898"/>
                </a:cxn>
                <a:cxn ang="0">
                  <a:pos x="1492" y="877"/>
                </a:cxn>
                <a:cxn ang="0">
                  <a:pos x="1443" y="841"/>
                </a:cxn>
                <a:cxn ang="0">
                  <a:pos x="1378" y="795"/>
                </a:cxn>
                <a:cxn ang="0">
                  <a:pos x="1300" y="738"/>
                </a:cxn>
                <a:cxn ang="0">
                  <a:pos x="1211" y="675"/>
                </a:cxn>
                <a:cxn ang="0">
                  <a:pos x="1116" y="605"/>
                </a:cxn>
                <a:cxn ang="0">
                  <a:pos x="1015" y="535"/>
                </a:cxn>
                <a:cxn ang="0">
                  <a:pos x="914" y="461"/>
                </a:cxn>
                <a:cxn ang="0">
                  <a:pos x="815" y="392"/>
                </a:cxn>
                <a:cxn ang="0">
                  <a:pos x="722" y="324"/>
                </a:cxn>
                <a:cxn ang="0">
                  <a:pos x="637" y="263"/>
                </a:cxn>
                <a:cxn ang="0">
                  <a:pos x="563" y="210"/>
                </a:cxn>
                <a:cxn ang="0">
                  <a:pos x="504" y="170"/>
                </a:cxn>
                <a:cxn ang="0">
                  <a:pos x="462" y="141"/>
                </a:cxn>
                <a:cxn ang="0">
                  <a:pos x="443" y="128"/>
                </a:cxn>
                <a:cxn ang="0">
                  <a:pos x="420" y="120"/>
                </a:cxn>
                <a:cxn ang="0">
                  <a:pos x="399" y="113"/>
                </a:cxn>
                <a:cxn ang="0">
                  <a:pos x="371" y="105"/>
                </a:cxn>
                <a:cxn ang="0">
                  <a:pos x="340" y="96"/>
                </a:cxn>
                <a:cxn ang="0">
                  <a:pos x="304" y="86"/>
                </a:cxn>
                <a:cxn ang="0">
                  <a:pos x="268" y="73"/>
                </a:cxn>
                <a:cxn ang="0">
                  <a:pos x="232" y="61"/>
                </a:cxn>
                <a:cxn ang="0">
                  <a:pos x="192" y="50"/>
                </a:cxn>
                <a:cxn ang="0">
                  <a:pos x="156" y="39"/>
                </a:cxn>
                <a:cxn ang="0">
                  <a:pos x="122" y="27"/>
                </a:cxn>
                <a:cxn ang="0">
                  <a:pos x="93" y="20"/>
                </a:cxn>
                <a:cxn ang="0">
                  <a:pos x="66" y="10"/>
                </a:cxn>
                <a:cxn ang="0">
                  <a:pos x="47" y="4"/>
                </a:cxn>
                <a:cxn ang="0">
                  <a:pos x="0" y="54"/>
                </a:cxn>
              </a:cxnLst>
              <a:rect l="0" t="0" r="r" b="b"/>
              <a:pathLst>
                <a:path w="1530" h="945">
                  <a:moveTo>
                    <a:pt x="0" y="54"/>
                  </a:moveTo>
                  <a:lnTo>
                    <a:pt x="4" y="54"/>
                  </a:lnTo>
                  <a:lnTo>
                    <a:pt x="9" y="56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5" y="59"/>
                  </a:lnTo>
                  <a:lnTo>
                    <a:pt x="30" y="61"/>
                  </a:lnTo>
                  <a:lnTo>
                    <a:pt x="36" y="63"/>
                  </a:lnTo>
                  <a:lnTo>
                    <a:pt x="42" y="65"/>
                  </a:lnTo>
                  <a:lnTo>
                    <a:pt x="47" y="67"/>
                  </a:lnTo>
                  <a:lnTo>
                    <a:pt x="55" y="69"/>
                  </a:lnTo>
                  <a:lnTo>
                    <a:pt x="63" y="71"/>
                  </a:lnTo>
                  <a:lnTo>
                    <a:pt x="68" y="73"/>
                  </a:lnTo>
                  <a:lnTo>
                    <a:pt x="76" y="75"/>
                  </a:lnTo>
                  <a:lnTo>
                    <a:pt x="84" y="77"/>
                  </a:lnTo>
                  <a:lnTo>
                    <a:pt x="93" y="80"/>
                  </a:lnTo>
                  <a:lnTo>
                    <a:pt x="101" y="82"/>
                  </a:lnTo>
                  <a:lnTo>
                    <a:pt x="108" y="84"/>
                  </a:lnTo>
                  <a:lnTo>
                    <a:pt x="118" y="88"/>
                  </a:lnTo>
                  <a:lnTo>
                    <a:pt x="127" y="90"/>
                  </a:lnTo>
                  <a:lnTo>
                    <a:pt x="135" y="94"/>
                  </a:lnTo>
                  <a:lnTo>
                    <a:pt x="144" y="96"/>
                  </a:lnTo>
                  <a:lnTo>
                    <a:pt x="154" y="97"/>
                  </a:lnTo>
                  <a:lnTo>
                    <a:pt x="163" y="101"/>
                  </a:lnTo>
                  <a:lnTo>
                    <a:pt x="173" y="103"/>
                  </a:lnTo>
                  <a:lnTo>
                    <a:pt x="182" y="107"/>
                  </a:lnTo>
                  <a:lnTo>
                    <a:pt x="192" y="109"/>
                  </a:lnTo>
                  <a:lnTo>
                    <a:pt x="201" y="113"/>
                  </a:lnTo>
                  <a:lnTo>
                    <a:pt x="211" y="115"/>
                  </a:lnTo>
                  <a:lnTo>
                    <a:pt x="220" y="118"/>
                  </a:lnTo>
                  <a:lnTo>
                    <a:pt x="230" y="120"/>
                  </a:lnTo>
                  <a:lnTo>
                    <a:pt x="239" y="124"/>
                  </a:lnTo>
                  <a:lnTo>
                    <a:pt x="247" y="126"/>
                  </a:lnTo>
                  <a:lnTo>
                    <a:pt x="258" y="130"/>
                  </a:lnTo>
                  <a:lnTo>
                    <a:pt x="266" y="132"/>
                  </a:lnTo>
                  <a:lnTo>
                    <a:pt x="277" y="135"/>
                  </a:lnTo>
                  <a:lnTo>
                    <a:pt x="285" y="137"/>
                  </a:lnTo>
                  <a:lnTo>
                    <a:pt x="295" y="139"/>
                  </a:lnTo>
                  <a:lnTo>
                    <a:pt x="302" y="143"/>
                  </a:lnTo>
                  <a:lnTo>
                    <a:pt x="312" y="145"/>
                  </a:lnTo>
                  <a:lnTo>
                    <a:pt x="319" y="149"/>
                  </a:lnTo>
                  <a:lnTo>
                    <a:pt x="329" y="151"/>
                  </a:lnTo>
                  <a:lnTo>
                    <a:pt x="336" y="154"/>
                  </a:lnTo>
                  <a:lnTo>
                    <a:pt x="344" y="156"/>
                  </a:lnTo>
                  <a:lnTo>
                    <a:pt x="352" y="158"/>
                  </a:lnTo>
                  <a:lnTo>
                    <a:pt x="357" y="160"/>
                  </a:lnTo>
                  <a:lnTo>
                    <a:pt x="365" y="162"/>
                  </a:lnTo>
                  <a:lnTo>
                    <a:pt x="372" y="166"/>
                  </a:lnTo>
                  <a:lnTo>
                    <a:pt x="376" y="168"/>
                  </a:lnTo>
                  <a:lnTo>
                    <a:pt x="382" y="170"/>
                  </a:lnTo>
                  <a:lnTo>
                    <a:pt x="388" y="172"/>
                  </a:lnTo>
                  <a:lnTo>
                    <a:pt x="393" y="173"/>
                  </a:lnTo>
                  <a:lnTo>
                    <a:pt x="403" y="175"/>
                  </a:lnTo>
                  <a:lnTo>
                    <a:pt x="411" y="179"/>
                  </a:lnTo>
                  <a:lnTo>
                    <a:pt x="414" y="181"/>
                  </a:lnTo>
                  <a:lnTo>
                    <a:pt x="418" y="183"/>
                  </a:lnTo>
                  <a:lnTo>
                    <a:pt x="420" y="183"/>
                  </a:lnTo>
                  <a:lnTo>
                    <a:pt x="422" y="185"/>
                  </a:lnTo>
                  <a:lnTo>
                    <a:pt x="426" y="189"/>
                  </a:lnTo>
                  <a:lnTo>
                    <a:pt x="433" y="193"/>
                  </a:lnTo>
                  <a:lnTo>
                    <a:pt x="439" y="198"/>
                  </a:lnTo>
                  <a:lnTo>
                    <a:pt x="447" y="204"/>
                  </a:lnTo>
                  <a:lnTo>
                    <a:pt x="456" y="210"/>
                  </a:lnTo>
                  <a:lnTo>
                    <a:pt x="468" y="219"/>
                  </a:lnTo>
                  <a:lnTo>
                    <a:pt x="479" y="227"/>
                  </a:lnTo>
                  <a:lnTo>
                    <a:pt x="492" y="236"/>
                  </a:lnTo>
                  <a:lnTo>
                    <a:pt x="506" y="246"/>
                  </a:lnTo>
                  <a:lnTo>
                    <a:pt x="523" y="257"/>
                  </a:lnTo>
                  <a:lnTo>
                    <a:pt x="538" y="269"/>
                  </a:lnTo>
                  <a:lnTo>
                    <a:pt x="553" y="280"/>
                  </a:lnTo>
                  <a:lnTo>
                    <a:pt x="570" y="293"/>
                  </a:lnTo>
                  <a:lnTo>
                    <a:pt x="591" y="308"/>
                  </a:lnTo>
                  <a:lnTo>
                    <a:pt x="608" y="322"/>
                  </a:lnTo>
                  <a:lnTo>
                    <a:pt x="629" y="335"/>
                  </a:lnTo>
                  <a:lnTo>
                    <a:pt x="650" y="348"/>
                  </a:lnTo>
                  <a:lnTo>
                    <a:pt x="671" y="366"/>
                  </a:lnTo>
                  <a:lnTo>
                    <a:pt x="692" y="379"/>
                  </a:lnTo>
                  <a:lnTo>
                    <a:pt x="715" y="396"/>
                  </a:lnTo>
                  <a:lnTo>
                    <a:pt x="738" y="413"/>
                  </a:lnTo>
                  <a:lnTo>
                    <a:pt x="760" y="430"/>
                  </a:lnTo>
                  <a:lnTo>
                    <a:pt x="783" y="445"/>
                  </a:lnTo>
                  <a:lnTo>
                    <a:pt x="808" y="462"/>
                  </a:lnTo>
                  <a:lnTo>
                    <a:pt x="833" y="480"/>
                  </a:lnTo>
                  <a:lnTo>
                    <a:pt x="857" y="497"/>
                  </a:lnTo>
                  <a:lnTo>
                    <a:pt x="880" y="514"/>
                  </a:lnTo>
                  <a:lnTo>
                    <a:pt x="907" y="533"/>
                  </a:lnTo>
                  <a:lnTo>
                    <a:pt x="931" y="550"/>
                  </a:lnTo>
                  <a:lnTo>
                    <a:pt x="956" y="569"/>
                  </a:lnTo>
                  <a:lnTo>
                    <a:pt x="981" y="586"/>
                  </a:lnTo>
                  <a:lnTo>
                    <a:pt x="1006" y="603"/>
                  </a:lnTo>
                  <a:lnTo>
                    <a:pt x="1030" y="620"/>
                  </a:lnTo>
                  <a:lnTo>
                    <a:pt x="1053" y="639"/>
                  </a:lnTo>
                  <a:lnTo>
                    <a:pt x="1078" y="656"/>
                  </a:lnTo>
                  <a:lnTo>
                    <a:pt x="1101" y="674"/>
                  </a:lnTo>
                  <a:lnTo>
                    <a:pt x="1125" y="689"/>
                  </a:lnTo>
                  <a:lnTo>
                    <a:pt x="1148" y="706"/>
                  </a:lnTo>
                  <a:lnTo>
                    <a:pt x="1171" y="723"/>
                  </a:lnTo>
                  <a:lnTo>
                    <a:pt x="1194" y="738"/>
                  </a:lnTo>
                  <a:lnTo>
                    <a:pt x="1217" y="753"/>
                  </a:lnTo>
                  <a:lnTo>
                    <a:pt x="1238" y="770"/>
                  </a:lnTo>
                  <a:lnTo>
                    <a:pt x="1258" y="784"/>
                  </a:lnTo>
                  <a:lnTo>
                    <a:pt x="1279" y="799"/>
                  </a:lnTo>
                  <a:lnTo>
                    <a:pt x="1298" y="812"/>
                  </a:lnTo>
                  <a:lnTo>
                    <a:pt x="1317" y="828"/>
                  </a:lnTo>
                  <a:lnTo>
                    <a:pt x="1334" y="839"/>
                  </a:lnTo>
                  <a:lnTo>
                    <a:pt x="1352" y="852"/>
                  </a:lnTo>
                  <a:lnTo>
                    <a:pt x="1369" y="864"/>
                  </a:lnTo>
                  <a:lnTo>
                    <a:pt x="1384" y="875"/>
                  </a:lnTo>
                  <a:lnTo>
                    <a:pt x="1397" y="885"/>
                  </a:lnTo>
                  <a:lnTo>
                    <a:pt x="1412" y="894"/>
                  </a:lnTo>
                  <a:lnTo>
                    <a:pt x="1424" y="904"/>
                  </a:lnTo>
                  <a:lnTo>
                    <a:pt x="1437" y="911"/>
                  </a:lnTo>
                  <a:lnTo>
                    <a:pt x="1447" y="919"/>
                  </a:lnTo>
                  <a:lnTo>
                    <a:pt x="1454" y="924"/>
                  </a:lnTo>
                  <a:lnTo>
                    <a:pt x="1462" y="930"/>
                  </a:lnTo>
                  <a:lnTo>
                    <a:pt x="1469" y="936"/>
                  </a:lnTo>
                  <a:lnTo>
                    <a:pt x="1475" y="938"/>
                  </a:lnTo>
                  <a:lnTo>
                    <a:pt x="1479" y="942"/>
                  </a:lnTo>
                  <a:lnTo>
                    <a:pt x="1481" y="943"/>
                  </a:lnTo>
                  <a:lnTo>
                    <a:pt x="1483" y="945"/>
                  </a:lnTo>
                  <a:lnTo>
                    <a:pt x="1530" y="904"/>
                  </a:lnTo>
                  <a:lnTo>
                    <a:pt x="1528" y="904"/>
                  </a:lnTo>
                  <a:lnTo>
                    <a:pt x="1526" y="902"/>
                  </a:lnTo>
                  <a:lnTo>
                    <a:pt x="1523" y="898"/>
                  </a:lnTo>
                  <a:lnTo>
                    <a:pt x="1517" y="894"/>
                  </a:lnTo>
                  <a:lnTo>
                    <a:pt x="1509" y="888"/>
                  </a:lnTo>
                  <a:lnTo>
                    <a:pt x="1502" y="883"/>
                  </a:lnTo>
                  <a:lnTo>
                    <a:pt x="1492" y="877"/>
                  </a:lnTo>
                  <a:lnTo>
                    <a:pt x="1483" y="869"/>
                  </a:lnTo>
                  <a:lnTo>
                    <a:pt x="1469" y="860"/>
                  </a:lnTo>
                  <a:lnTo>
                    <a:pt x="1456" y="850"/>
                  </a:lnTo>
                  <a:lnTo>
                    <a:pt x="1443" y="841"/>
                  </a:lnTo>
                  <a:lnTo>
                    <a:pt x="1430" y="831"/>
                  </a:lnTo>
                  <a:lnTo>
                    <a:pt x="1412" y="818"/>
                  </a:lnTo>
                  <a:lnTo>
                    <a:pt x="1395" y="807"/>
                  </a:lnTo>
                  <a:lnTo>
                    <a:pt x="1378" y="795"/>
                  </a:lnTo>
                  <a:lnTo>
                    <a:pt x="1361" y="782"/>
                  </a:lnTo>
                  <a:lnTo>
                    <a:pt x="1342" y="769"/>
                  </a:lnTo>
                  <a:lnTo>
                    <a:pt x="1321" y="753"/>
                  </a:lnTo>
                  <a:lnTo>
                    <a:pt x="1300" y="738"/>
                  </a:lnTo>
                  <a:lnTo>
                    <a:pt x="1279" y="723"/>
                  </a:lnTo>
                  <a:lnTo>
                    <a:pt x="1257" y="708"/>
                  </a:lnTo>
                  <a:lnTo>
                    <a:pt x="1234" y="691"/>
                  </a:lnTo>
                  <a:lnTo>
                    <a:pt x="1211" y="675"/>
                  </a:lnTo>
                  <a:lnTo>
                    <a:pt x="1188" y="658"/>
                  </a:lnTo>
                  <a:lnTo>
                    <a:pt x="1163" y="641"/>
                  </a:lnTo>
                  <a:lnTo>
                    <a:pt x="1141" y="624"/>
                  </a:lnTo>
                  <a:lnTo>
                    <a:pt x="1116" y="605"/>
                  </a:lnTo>
                  <a:lnTo>
                    <a:pt x="1091" y="588"/>
                  </a:lnTo>
                  <a:lnTo>
                    <a:pt x="1065" y="569"/>
                  </a:lnTo>
                  <a:lnTo>
                    <a:pt x="1042" y="554"/>
                  </a:lnTo>
                  <a:lnTo>
                    <a:pt x="1015" y="535"/>
                  </a:lnTo>
                  <a:lnTo>
                    <a:pt x="990" y="518"/>
                  </a:lnTo>
                  <a:lnTo>
                    <a:pt x="966" y="499"/>
                  </a:lnTo>
                  <a:lnTo>
                    <a:pt x="941" y="480"/>
                  </a:lnTo>
                  <a:lnTo>
                    <a:pt x="914" y="461"/>
                  </a:lnTo>
                  <a:lnTo>
                    <a:pt x="890" y="445"/>
                  </a:lnTo>
                  <a:lnTo>
                    <a:pt x="863" y="426"/>
                  </a:lnTo>
                  <a:lnTo>
                    <a:pt x="840" y="409"/>
                  </a:lnTo>
                  <a:lnTo>
                    <a:pt x="815" y="392"/>
                  </a:lnTo>
                  <a:lnTo>
                    <a:pt x="791" y="375"/>
                  </a:lnTo>
                  <a:lnTo>
                    <a:pt x="766" y="358"/>
                  </a:lnTo>
                  <a:lnTo>
                    <a:pt x="745" y="341"/>
                  </a:lnTo>
                  <a:lnTo>
                    <a:pt x="722" y="324"/>
                  </a:lnTo>
                  <a:lnTo>
                    <a:pt x="699" y="308"/>
                  </a:lnTo>
                  <a:lnTo>
                    <a:pt x="677" y="293"/>
                  </a:lnTo>
                  <a:lnTo>
                    <a:pt x="658" y="278"/>
                  </a:lnTo>
                  <a:lnTo>
                    <a:pt x="637" y="263"/>
                  </a:lnTo>
                  <a:lnTo>
                    <a:pt x="618" y="250"/>
                  </a:lnTo>
                  <a:lnTo>
                    <a:pt x="599" y="236"/>
                  </a:lnTo>
                  <a:lnTo>
                    <a:pt x="580" y="223"/>
                  </a:lnTo>
                  <a:lnTo>
                    <a:pt x="563" y="210"/>
                  </a:lnTo>
                  <a:lnTo>
                    <a:pt x="547" y="200"/>
                  </a:lnTo>
                  <a:lnTo>
                    <a:pt x="530" y="189"/>
                  </a:lnTo>
                  <a:lnTo>
                    <a:pt x="517" y="179"/>
                  </a:lnTo>
                  <a:lnTo>
                    <a:pt x="504" y="170"/>
                  </a:lnTo>
                  <a:lnTo>
                    <a:pt x="492" y="162"/>
                  </a:lnTo>
                  <a:lnTo>
                    <a:pt x="481" y="154"/>
                  </a:lnTo>
                  <a:lnTo>
                    <a:pt x="471" y="147"/>
                  </a:lnTo>
                  <a:lnTo>
                    <a:pt x="462" y="141"/>
                  </a:lnTo>
                  <a:lnTo>
                    <a:pt x="456" y="137"/>
                  </a:lnTo>
                  <a:lnTo>
                    <a:pt x="449" y="132"/>
                  </a:lnTo>
                  <a:lnTo>
                    <a:pt x="445" y="130"/>
                  </a:lnTo>
                  <a:lnTo>
                    <a:pt x="443" y="128"/>
                  </a:lnTo>
                  <a:lnTo>
                    <a:pt x="439" y="126"/>
                  </a:lnTo>
                  <a:lnTo>
                    <a:pt x="435" y="126"/>
                  </a:lnTo>
                  <a:lnTo>
                    <a:pt x="428" y="122"/>
                  </a:lnTo>
                  <a:lnTo>
                    <a:pt x="420" y="120"/>
                  </a:lnTo>
                  <a:lnTo>
                    <a:pt x="414" y="118"/>
                  </a:lnTo>
                  <a:lnTo>
                    <a:pt x="409" y="116"/>
                  </a:lnTo>
                  <a:lnTo>
                    <a:pt x="403" y="115"/>
                  </a:lnTo>
                  <a:lnTo>
                    <a:pt x="399" y="113"/>
                  </a:lnTo>
                  <a:lnTo>
                    <a:pt x="391" y="111"/>
                  </a:lnTo>
                  <a:lnTo>
                    <a:pt x="384" y="109"/>
                  </a:lnTo>
                  <a:lnTo>
                    <a:pt x="378" y="109"/>
                  </a:lnTo>
                  <a:lnTo>
                    <a:pt x="371" y="105"/>
                  </a:lnTo>
                  <a:lnTo>
                    <a:pt x="363" y="103"/>
                  </a:lnTo>
                  <a:lnTo>
                    <a:pt x="355" y="101"/>
                  </a:lnTo>
                  <a:lnTo>
                    <a:pt x="346" y="97"/>
                  </a:lnTo>
                  <a:lnTo>
                    <a:pt x="340" y="96"/>
                  </a:lnTo>
                  <a:lnTo>
                    <a:pt x="331" y="94"/>
                  </a:lnTo>
                  <a:lnTo>
                    <a:pt x="321" y="90"/>
                  </a:lnTo>
                  <a:lnTo>
                    <a:pt x="314" y="88"/>
                  </a:lnTo>
                  <a:lnTo>
                    <a:pt x="304" y="86"/>
                  </a:lnTo>
                  <a:lnTo>
                    <a:pt x="295" y="82"/>
                  </a:lnTo>
                  <a:lnTo>
                    <a:pt x="285" y="78"/>
                  </a:lnTo>
                  <a:lnTo>
                    <a:pt x="276" y="77"/>
                  </a:lnTo>
                  <a:lnTo>
                    <a:pt x="268" y="73"/>
                  </a:lnTo>
                  <a:lnTo>
                    <a:pt x="258" y="71"/>
                  </a:lnTo>
                  <a:lnTo>
                    <a:pt x="249" y="67"/>
                  </a:lnTo>
                  <a:lnTo>
                    <a:pt x="239" y="65"/>
                  </a:lnTo>
                  <a:lnTo>
                    <a:pt x="232" y="61"/>
                  </a:lnTo>
                  <a:lnTo>
                    <a:pt x="220" y="58"/>
                  </a:lnTo>
                  <a:lnTo>
                    <a:pt x="211" y="56"/>
                  </a:lnTo>
                  <a:lnTo>
                    <a:pt x="201" y="52"/>
                  </a:lnTo>
                  <a:lnTo>
                    <a:pt x="192" y="50"/>
                  </a:lnTo>
                  <a:lnTo>
                    <a:pt x="182" y="46"/>
                  </a:lnTo>
                  <a:lnTo>
                    <a:pt x="173" y="44"/>
                  </a:lnTo>
                  <a:lnTo>
                    <a:pt x="163" y="40"/>
                  </a:lnTo>
                  <a:lnTo>
                    <a:pt x="156" y="39"/>
                  </a:lnTo>
                  <a:lnTo>
                    <a:pt x="146" y="35"/>
                  </a:lnTo>
                  <a:lnTo>
                    <a:pt x="139" y="33"/>
                  </a:lnTo>
                  <a:lnTo>
                    <a:pt x="129" y="29"/>
                  </a:lnTo>
                  <a:lnTo>
                    <a:pt x="122" y="27"/>
                  </a:lnTo>
                  <a:lnTo>
                    <a:pt x="114" y="25"/>
                  </a:lnTo>
                  <a:lnTo>
                    <a:pt x="106" y="23"/>
                  </a:lnTo>
                  <a:lnTo>
                    <a:pt x="99" y="21"/>
                  </a:lnTo>
                  <a:lnTo>
                    <a:pt x="93" y="20"/>
                  </a:lnTo>
                  <a:lnTo>
                    <a:pt x="85" y="16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1" y="8"/>
                  </a:lnTo>
                  <a:lnTo>
                    <a:pt x="55" y="8"/>
                  </a:lnTo>
                  <a:lnTo>
                    <a:pt x="49" y="6"/>
                  </a:lnTo>
                  <a:lnTo>
                    <a:pt x="47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7" name="Freeform 23"/>
            <p:cNvSpPr>
              <a:spLocks/>
            </p:cNvSpPr>
            <p:nvPr/>
          </p:nvSpPr>
          <p:spPr bwMode="auto">
            <a:xfrm>
              <a:off x="3070" y="433"/>
              <a:ext cx="62" cy="74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57" y="4"/>
                </a:cxn>
                <a:cxn ang="0">
                  <a:pos x="57" y="6"/>
                </a:cxn>
                <a:cxn ang="0">
                  <a:pos x="55" y="12"/>
                </a:cxn>
                <a:cxn ang="0">
                  <a:pos x="53" y="17"/>
                </a:cxn>
                <a:cxn ang="0">
                  <a:pos x="49" y="25"/>
                </a:cxn>
                <a:cxn ang="0">
                  <a:pos x="47" y="32"/>
                </a:cxn>
                <a:cxn ang="0">
                  <a:pos x="43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6" y="80"/>
                </a:cxn>
                <a:cxn ang="0">
                  <a:pos x="24" y="86"/>
                </a:cxn>
                <a:cxn ang="0">
                  <a:pos x="21" y="91"/>
                </a:cxn>
                <a:cxn ang="0">
                  <a:pos x="19" y="99"/>
                </a:cxn>
                <a:cxn ang="0">
                  <a:pos x="15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5" y="124"/>
                </a:cxn>
                <a:cxn ang="0">
                  <a:pos x="2" y="131"/>
                </a:cxn>
                <a:cxn ang="0">
                  <a:pos x="0" y="139"/>
                </a:cxn>
                <a:cxn ang="0">
                  <a:pos x="68" y="148"/>
                </a:cxn>
                <a:cxn ang="0">
                  <a:pos x="70" y="147"/>
                </a:cxn>
                <a:cxn ang="0">
                  <a:pos x="76" y="139"/>
                </a:cxn>
                <a:cxn ang="0">
                  <a:pos x="78" y="133"/>
                </a:cxn>
                <a:cxn ang="0">
                  <a:pos x="81" y="128"/>
                </a:cxn>
                <a:cxn ang="0">
                  <a:pos x="85" y="120"/>
                </a:cxn>
                <a:cxn ang="0">
                  <a:pos x="91" y="112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4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8"/>
                </a:cxn>
                <a:cxn ang="0">
                  <a:pos x="120" y="31"/>
                </a:cxn>
                <a:cxn ang="0">
                  <a:pos x="121" y="25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48">
                  <a:moveTo>
                    <a:pt x="59" y="0"/>
                  </a:moveTo>
                  <a:lnTo>
                    <a:pt x="59" y="0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5" y="12"/>
                  </a:lnTo>
                  <a:lnTo>
                    <a:pt x="53" y="17"/>
                  </a:lnTo>
                  <a:lnTo>
                    <a:pt x="49" y="25"/>
                  </a:lnTo>
                  <a:lnTo>
                    <a:pt x="47" y="32"/>
                  </a:lnTo>
                  <a:lnTo>
                    <a:pt x="43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6" y="80"/>
                  </a:lnTo>
                  <a:lnTo>
                    <a:pt x="24" y="86"/>
                  </a:lnTo>
                  <a:lnTo>
                    <a:pt x="21" y="91"/>
                  </a:lnTo>
                  <a:lnTo>
                    <a:pt x="19" y="99"/>
                  </a:lnTo>
                  <a:lnTo>
                    <a:pt x="15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5" y="124"/>
                  </a:lnTo>
                  <a:lnTo>
                    <a:pt x="2" y="131"/>
                  </a:lnTo>
                  <a:lnTo>
                    <a:pt x="0" y="139"/>
                  </a:lnTo>
                  <a:lnTo>
                    <a:pt x="68" y="148"/>
                  </a:lnTo>
                  <a:lnTo>
                    <a:pt x="70" y="147"/>
                  </a:lnTo>
                  <a:lnTo>
                    <a:pt x="76" y="139"/>
                  </a:lnTo>
                  <a:lnTo>
                    <a:pt x="78" y="133"/>
                  </a:lnTo>
                  <a:lnTo>
                    <a:pt x="81" y="128"/>
                  </a:lnTo>
                  <a:lnTo>
                    <a:pt x="85" y="120"/>
                  </a:lnTo>
                  <a:lnTo>
                    <a:pt x="91" y="112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4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8"/>
                  </a:lnTo>
                  <a:lnTo>
                    <a:pt x="120" y="31"/>
                  </a:lnTo>
                  <a:lnTo>
                    <a:pt x="121" y="25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8" name="Freeform 24"/>
            <p:cNvSpPr>
              <a:spLocks/>
            </p:cNvSpPr>
            <p:nvPr/>
          </p:nvSpPr>
          <p:spPr bwMode="auto">
            <a:xfrm>
              <a:off x="3135" y="454"/>
              <a:ext cx="62" cy="74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59" y="0"/>
                </a:cxn>
                <a:cxn ang="0">
                  <a:pos x="59" y="2"/>
                </a:cxn>
                <a:cxn ang="0">
                  <a:pos x="57" y="6"/>
                </a:cxn>
                <a:cxn ang="0">
                  <a:pos x="57" y="11"/>
                </a:cxn>
                <a:cxn ang="0">
                  <a:pos x="53" y="17"/>
                </a:cxn>
                <a:cxn ang="0">
                  <a:pos x="51" y="25"/>
                </a:cxn>
                <a:cxn ang="0">
                  <a:pos x="47" y="32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4" y="68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7" y="86"/>
                </a:cxn>
                <a:cxn ang="0">
                  <a:pos x="23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0"/>
                </a:cxn>
                <a:cxn ang="0">
                  <a:pos x="9" y="118"/>
                </a:cxn>
                <a:cxn ang="0">
                  <a:pos x="6" y="124"/>
                </a:cxn>
                <a:cxn ang="0">
                  <a:pos x="2" y="129"/>
                </a:cxn>
                <a:cxn ang="0">
                  <a:pos x="0" y="137"/>
                </a:cxn>
                <a:cxn ang="0">
                  <a:pos x="68" y="148"/>
                </a:cxn>
                <a:cxn ang="0">
                  <a:pos x="70" y="146"/>
                </a:cxn>
                <a:cxn ang="0">
                  <a:pos x="76" y="139"/>
                </a:cxn>
                <a:cxn ang="0">
                  <a:pos x="78" y="131"/>
                </a:cxn>
                <a:cxn ang="0">
                  <a:pos x="82" y="125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1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8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49"/>
                </a:cxn>
                <a:cxn ang="0">
                  <a:pos x="118" y="44"/>
                </a:cxn>
                <a:cxn ang="0">
                  <a:pos x="118" y="36"/>
                </a:cxn>
                <a:cxn ang="0">
                  <a:pos x="120" y="30"/>
                </a:cxn>
                <a:cxn ang="0">
                  <a:pos x="122" y="23"/>
                </a:cxn>
                <a:cxn ang="0">
                  <a:pos x="123" y="17"/>
                </a:cxn>
                <a:cxn ang="0">
                  <a:pos x="61" y="0"/>
                </a:cxn>
                <a:cxn ang="0">
                  <a:pos x="61" y="0"/>
                </a:cxn>
              </a:cxnLst>
              <a:rect l="0" t="0" r="r" b="b"/>
              <a:pathLst>
                <a:path w="123" h="148">
                  <a:moveTo>
                    <a:pt x="61" y="0"/>
                  </a:moveTo>
                  <a:lnTo>
                    <a:pt x="59" y="0"/>
                  </a:lnTo>
                  <a:lnTo>
                    <a:pt x="59" y="2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3" y="17"/>
                  </a:lnTo>
                  <a:lnTo>
                    <a:pt x="51" y="25"/>
                  </a:lnTo>
                  <a:lnTo>
                    <a:pt x="47" y="32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4" y="68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7" y="86"/>
                  </a:lnTo>
                  <a:lnTo>
                    <a:pt x="23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0"/>
                  </a:lnTo>
                  <a:lnTo>
                    <a:pt x="9" y="118"/>
                  </a:lnTo>
                  <a:lnTo>
                    <a:pt x="6" y="124"/>
                  </a:lnTo>
                  <a:lnTo>
                    <a:pt x="2" y="129"/>
                  </a:lnTo>
                  <a:lnTo>
                    <a:pt x="0" y="137"/>
                  </a:lnTo>
                  <a:lnTo>
                    <a:pt x="68" y="148"/>
                  </a:lnTo>
                  <a:lnTo>
                    <a:pt x="70" y="146"/>
                  </a:lnTo>
                  <a:lnTo>
                    <a:pt x="76" y="139"/>
                  </a:lnTo>
                  <a:lnTo>
                    <a:pt x="78" y="131"/>
                  </a:lnTo>
                  <a:lnTo>
                    <a:pt x="82" y="125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1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8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49"/>
                  </a:lnTo>
                  <a:lnTo>
                    <a:pt x="118" y="44"/>
                  </a:lnTo>
                  <a:lnTo>
                    <a:pt x="118" y="36"/>
                  </a:lnTo>
                  <a:lnTo>
                    <a:pt x="120" y="30"/>
                  </a:lnTo>
                  <a:lnTo>
                    <a:pt x="122" y="23"/>
                  </a:lnTo>
                  <a:lnTo>
                    <a:pt x="123" y="17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49" name="Freeform 25"/>
            <p:cNvSpPr>
              <a:spLocks/>
            </p:cNvSpPr>
            <p:nvPr/>
          </p:nvSpPr>
          <p:spPr bwMode="auto">
            <a:xfrm>
              <a:off x="3253" y="497"/>
              <a:ext cx="85" cy="93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2" y="135"/>
                </a:cxn>
                <a:cxn ang="0">
                  <a:pos x="7" y="131"/>
                </a:cxn>
                <a:cxn ang="0">
                  <a:pos x="11" y="127"/>
                </a:cxn>
                <a:cxn ang="0">
                  <a:pos x="17" y="121"/>
                </a:cxn>
                <a:cxn ang="0">
                  <a:pos x="22" y="116"/>
                </a:cxn>
                <a:cxn ang="0">
                  <a:pos x="30" y="110"/>
                </a:cxn>
                <a:cxn ang="0">
                  <a:pos x="32" y="106"/>
                </a:cxn>
                <a:cxn ang="0">
                  <a:pos x="36" y="100"/>
                </a:cxn>
                <a:cxn ang="0">
                  <a:pos x="38" y="96"/>
                </a:cxn>
                <a:cxn ang="0">
                  <a:pos x="43" y="91"/>
                </a:cxn>
                <a:cxn ang="0">
                  <a:pos x="45" y="85"/>
                </a:cxn>
                <a:cxn ang="0">
                  <a:pos x="51" y="79"/>
                </a:cxn>
                <a:cxn ang="0">
                  <a:pos x="55" y="74"/>
                </a:cxn>
                <a:cxn ang="0">
                  <a:pos x="59" y="68"/>
                </a:cxn>
                <a:cxn ang="0">
                  <a:pos x="62" y="60"/>
                </a:cxn>
                <a:cxn ang="0">
                  <a:pos x="68" y="53"/>
                </a:cxn>
                <a:cxn ang="0">
                  <a:pos x="72" y="43"/>
                </a:cxn>
                <a:cxn ang="0">
                  <a:pos x="76" y="36"/>
                </a:cxn>
                <a:cxn ang="0">
                  <a:pos x="80" y="26"/>
                </a:cxn>
                <a:cxn ang="0">
                  <a:pos x="85" y="19"/>
                </a:cxn>
                <a:cxn ang="0">
                  <a:pos x="89" y="9"/>
                </a:cxn>
                <a:cxn ang="0">
                  <a:pos x="95" y="0"/>
                </a:cxn>
                <a:cxn ang="0">
                  <a:pos x="169" y="34"/>
                </a:cxn>
                <a:cxn ang="0">
                  <a:pos x="167" y="34"/>
                </a:cxn>
                <a:cxn ang="0">
                  <a:pos x="165" y="38"/>
                </a:cxn>
                <a:cxn ang="0">
                  <a:pos x="163" y="43"/>
                </a:cxn>
                <a:cxn ang="0">
                  <a:pos x="159" y="49"/>
                </a:cxn>
                <a:cxn ang="0">
                  <a:pos x="154" y="57"/>
                </a:cxn>
                <a:cxn ang="0">
                  <a:pos x="150" y="66"/>
                </a:cxn>
                <a:cxn ang="0">
                  <a:pos x="146" y="70"/>
                </a:cxn>
                <a:cxn ang="0">
                  <a:pos x="144" y="76"/>
                </a:cxn>
                <a:cxn ang="0">
                  <a:pos x="140" y="81"/>
                </a:cxn>
                <a:cxn ang="0">
                  <a:pos x="138" y="87"/>
                </a:cxn>
                <a:cxn ang="0">
                  <a:pos x="133" y="93"/>
                </a:cxn>
                <a:cxn ang="0">
                  <a:pos x="131" y="98"/>
                </a:cxn>
                <a:cxn ang="0">
                  <a:pos x="125" y="104"/>
                </a:cxn>
                <a:cxn ang="0">
                  <a:pos x="123" y="112"/>
                </a:cxn>
                <a:cxn ang="0">
                  <a:pos x="118" y="117"/>
                </a:cxn>
                <a:cxn ang="0">
                  <a:pos x="114" y="123"/>
                </a:cxn>
                <a:cxn ang="0">
                  <a:pos x="110" y="131"/>
                </a:cxn>
                <a:cxn ang="0">
                  <a:pos x="106" y="136"/>
                </a:cxn>
                <a:cxn ang="0">
                  <a:pos x="100" y="142"/>
                </a:cxn>
                <a:cxn ang="0">
                  <a:pos x="95" y="148"/>
                </a:cxn>
                <a:cxn ang="0">
                  <a:pos x="91" y="154"/>
                </a:cxn>
                <a:cxn ang="0">
                  <a:pos x="85" y="161"/>
                </a:cxn>
                <a:cxn ang="0">
                  <a:pos x="81" y="167"/>
                </a:cxn>
                <a:cxn ang="0">
                  <a:pos x="76" y="173"/>
                </a:cxn>
                <a:cxn ang="0">
                  <a:pos x="72" y="178"/>
                </a:cxn>
                <a:cxn ang="0">
                  <a:pos x="66" y="186"/>
                </a:cxn>
                <a:cxn ang="0">
                  <a:pos x="0" y="136"/>
                </a:cxn>
                <a:cxn ang="0">
                  <a:pos x="0" y="136"/>
                </a:cxn>
              </a:cxnLst>
              <a:rect l="0" t="0" r="r" b="b"/>
              <a:pathLst>
                <a:path w="169" h="186">
                  <a:moveTo>
                    <a:pt x="0" y="136"/>
                  </a:moveTo>
                  <a:lnTo>
                    <a:pt x="2" y="135"/>
                  </a:lnTo>
                  <a:lnTo>
                    <a:pt x="7" y="131"/>
                  </a:lnTo>
                  <a:lnTo>
                    <a:pt x="11" y="127"/>
                  </a:lnTo>
                  <a:lnTo>
                    <a:pt x="17" y="121"/>
                  </a:lnTo>
                  <a:lnTo>
                    <a:pt x="22" y="116"/>
                  </a:lnTo>
                  <a:lnTo>
                    <a:pt x="30" y="110"/>
                  </a:lnTo>
                  <a:lnTo>
                    <a:pt x="32" y="106"/>
                  </a:lnTo>
                  <a:lnTo>
                    <a:pt x="36" y="100"/>
                  </a:lnTo>
                  <a:lnTo>
                    <a:pt x="38" y="96"/>
                  </a:lnTo>
                  <a:lnTo>
                    <a:pt x="43" y="91"/>
                  </a:lnTo>
                  <a:lnTo>
                    <a:pt x="45" y="85"/>
                  </a:lnTo>
                  <a:lnTo>
                    <a:pt x="51" y="79"/>
                  </a:lnTo>
                  <a:lnTo>
                    <a:pt x="55" y="74"/>
                  </a:lnTo>
                  <a:lnTo>
                    <a:pt x="59" y="68"/>
                  </a:lnTo>
                  <a:lnTo>
                    <a:pt x="62" y="60"/>
                  </a:lnTo>
                  <a:lnTo>
                    <a:pt x="68" y="53"/>
                  </a:lnTo>
                  <a:lnTo>
                    <a:pt x="72" y="43"/>
                  </a:lnTo>
                  <a:lnTo>
                    <a:pt x="76" y="36"/>
                  </a:lnTo>
                  <a:lnTo>
                    <a:pt x="80" y="26"/>
                  </a:lnTo>
                  <a:lnTo>
                    <a:pt x="85" y="19"/>
                  </a:lnTo>
                  <a:lnTo>
                    <a:pt x="89" y="9"/>
                  </a:lnTo>
                  <a:lnTo>
                    <a:pt x="95" y="0"/>
                  </a:lnTo>
                  <a:lnTo>
                    <a:pt x="169" y="34"/>
                  </a:lnTo>
                  <a:lnTo>
                    <a:pt x="167" y="34"/>
                  </a:lnTo>
                  <a:lnTo>
                    <a:pt x="165" y="38"/>
                  </a:lnTo>
                  <a:lnTo>
                    <a:pt x="163" y="43"/>
                  </a:lnTo>
                  <a:lnTo>
                    <a:pt x="159" y="49"/>
                  </a:lnTo>
                  <a:lnTo>
                    <a:pt x="154" y="57"/>
                  </a:lnTo>
                  <a:lnTo>
                    <a:pt x="150" y="66"/>
                  </a:lnTo>
                  <a:lnTo>
                    <a:pt x="146" y="70"/>
                  </a:lnTo>
                  <a:lnTo>
                    <a:pt x="144" y="76"/>
                  </a:lnTo>
                  <a:lnTo>
                    <a:pt x="140" y="81"/>
                  </a:lnTo>
                  <a:lnTo>
                    <a:pt x="138" y="87"/>
                  </a:lnTo>
                  <a:lnTo>
                    <a:pt x="133" y="93"/>
                  </a:lnTo>
                  <a:lnTo>
                    <a:pt x="131" y="98"/>
                  </a:lnTo>
                  <a:lnTo>
                    <a:pt x="125" y="104"/>
                  </a:lnTo>
                  <a:lnTo>
                    <a:pt x="123" y="112"/>
                  </a:lnTo>
                  <a:lnTo>
                    <a:pt x="118" y="117"/>
                  </a:lnTo>
                  <a:lnTo>
                    <a:pt x="114" y="123"/>
                  </a:lnTo>
                  <a:lnTo>
                    <a:pt x="110" y="131"/>
                  </a:lnTo>
                  <a:lnTo>
                    <a:pt x="106" y="136"/>
                  </a:lnTo>
                  <a:lnTo>
                    <a:pt x="100" y="142"/>
                  </a:lnTo>
                  <a:lnTo>
                    <a:pt x="95" y="148"/>
                  </a:lnTo>
                  <a:lnTo>
                    <a:pt x="91" y="154"/>
                  </a:lnTo>
                  <a:lnTo>
                    <a:pt x="85" y="161"/>
                  </a:lnTo>
                  <a:lnTo>
                    <a:pt x="81" y="167"/>
                  </a:lnTo>
                  <a:lnTo>
                    <a:pt x="76" y="173"/>
                  </a:lnTo>
                  <a:lnTo>
                    <a:pt x="72" y="178"/>
                  </a:lnTo>
                  <a:lnTo>
                    <a:pt x="66" y="186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0" name="Freeform 26"/>
            <p:cNvSpPr>
              <a:spLocks/>
            </p:cNvSpPr>
            <p:nvPr/>
          </p:nvSpPr>
          <p:spPr bwMode="auto">
            <a:xfrm>
              <a:off x="3311" y="533"/>
              <a:ext cx="91" cy="88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" y="140"/>
                </a:cxn>
                <a:cxn ang="0">
                  <a:pos x="7" y="137"/>
                </a:cxn>
                <a:cxn ang="0">
                  <a:pos x="11" y="133"/>
                </a:cxn>
                <a:cxn ang="0">
                  <a:pos x="17" y="127"/>
                </a:cxn>
                <a:cxn ang="0">
                  <a:pos x="22" y="121"/>
                </a:cxn>
                <a:cxn ang="0">
                  <a:pos x="30" y="116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3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4" y="57"/>
                </a:cxn>
                <a:cxn ang="0">
                  <a:pos x="79" y="47"/>
                </a:cxn>
                <a:cxn ang="0">
                  <a:pos x="87" y="40"/>
                </a:cxn>
                <a:cxn ang="0">
                  <a:pos x="93" y="30"/>
                </a:cxn>
                <a:cxn ang="0">
                  <a:pos x="98" y="21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80" y="36"/>
                </a:cxn>
                <a:cxn ang="0">
                  <a:pos x="178" y="40"/>
                </a:cxn>
                <a:cxn ang="0">
                  <a:pos x="175" y="44"/>
                </a:cxn>
                <a:cxn ang="0">
                  <a:pos x="173" y="49"/>
                </a:cxn>
                <a:cxn ang="0">
                  <a:pos x="167" y="57"/>
                </a:cxn>
                <a:cxn ang="0">
                  <a:pos x="163" y="66"/>
                </a:cxn>
                <a:cxn ang="0">
                  <a:pos x="159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8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8"/>
                </a:cxn>
                <a:cxn ang="0">
                  <a:pos x="119" y="123"/>
                </a:cxn>
                <a:cxn ang="0">
                  <a:pos x="116" y="131"/>
                </a:cxn>
                <a:cxn ang="0">
                  <a:pos x="110" y="137"/>
                </a:cxn>
                <a:cxn ang="0">
                  <a:pos x="104" y="142"/>
                </a:cxn>
                <a:cxn ang="0">
                  <a:pos x="98" y="148"/>
                </a:cxn>
                <a:cxn ang="0">
                  <a:pos x="95" y="154"/>
                </a:cxn>
                <a:cxn ang="0">
                  <a:pos x="87" y="159"/>
                </a:cxn>
                <a:cxn ang="0">
                  <a:pos x="81" y="165"/>
                </a:cxn>
                <a:cxn ang="0">
                  <a:pos x="76" y="171"/>
                </a:cxn>
                <a:cxn ang="0">
                  <a:pos x="70" y="177"/>
                </a:cxn>
                <a:cxn ang="0">
                  <a:pos x="0" y="142"/>
                </a:cxn>
                <a:cxn ang="0">
                  <a:pos x="0" y="142"/>
                </a:cxn>
              </a:cxnLst>
              <a:rect l="0" t="0" r="r" b="b"/>
              <a:pathLst>
                <a:path w="180" h="177">
                  <a:moveTo>
                    <a:pt x="0" y="142"/>
                  </a:moveTo>
                  <a:lnTo>
                    <a:pt x="2" y="140"/>
                  </a:lnTo>
                  <a:lnTo>
                    <a:pt x="7" y="137"/>
                  </a:lnTo>
                  <a:lnTo>
                    <a:pt x="11" y="133"/>
                  </a:lnTo>
                  <a:lnTo>
                    <a:pt x="17" y="127"/>
                  </a:lnTo>
                  <a:lnTo>
                    <a:pt x="22" y="121"/>
                  </a:lnTo>
                  <a:lnTo>
                    <a:pt x="30" y="116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3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4" y="57"/>
                  </a:lnTo>
                  <a:lnTo>
                    <a:pt x="79" y="47"/>
                  </a:lnTo>
                  <a:lnTo>
                    <a:pt x="87" y="40"/>
                  </a:lnTo>
                  <a:lnTo>
                    <a:pt x="93" y="30"/>
                  </a:lnTo>
                  <a:lnTo>
                    <a:pt x="98" y="21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78" y="40"/>
                  </a:lnTo>
                  <a:lnTo>
                    <a:pt x="175" y="44"/>
                  </a:lnTo>
                  <a:lnTo>
                    <a:pt x="173" y="49"/>
                  </a:lnTo>
                  <a:lnTo>
                    <a:pt x="167" y="57"/>
                  </a:lnTo>
                  <a:lnTo>
                    <a:pt x="163" y="66"/>
                  </a:lnTo>
                  <a:lnTo>
                    <a:pt x="159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8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8"/>
                  </a:lnTo>
                  <a:lnTo>
                    <a:pt x="119" y="123"/>
                  </a:lnTo>
                  <a:lnTo>
                    <a:pt x="116" y="131"/>
                  </a:lnTo>
                  <a:lnTo>
                    <a:pt x="110" y="137"/>
                  </a:lnTo>
                  <a:lnTo>
                    <a:pt x="104" y="142"/>
                  </a:lnTo>
                  <a:lnTo>
                    <a:pt x="98" y="148"/>
                  </a:lnTo>
                  <a:lnTo>
                    <a:pt x="95" y="154"/>
                  </a:lnTo>
                  <a:lnTo>
                    <a:pt x="87" y="159"/>
                  </a:lnTo>
                  <a:lnTo>
                    <a:pt x="81" y="165"/>
                  </a:lnTo>
                  <a:lnTo>
                    <a:pt x="76" y="171"/>
                  </a:lnTo>
                  <a:lnTo>
                    <a:pt x="70" y="177"/>
                  </a:lnTo>
                  <a:lnTo>
                    <a:pt x="0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1" name="Freeform 27"/>
            <p:cNvSpPr>
              <a:spLocks/>
            </p:cNvSpPr>
            <p:nvPr/>
          </p:nvSpPr>
          <p:spPr bwMode="auto">
            <a:xfrm>
              <a:off x="3377" y="571"/>
              <a:ext cx="90" cy="86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139"/>
                </a:cxn>
                <a:cxn ang="0">
                  <a:pos x="6" y="135"/>
                </a:cxn>
                <a:cxn ang="0">
                  <a:pos x="9" y="131"/>
                </a:cxn>
                <a:cxn ang="0">
                  <a:pos x="15" y="127"/>
                </a:cxn>
                <a:cxn ang="0">
                  <a:pos x="21" y="122"/>
                </a:cxn>
                <a:cxn ang="0">
                  <a:pos x="30" y="114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5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6" y="55"/>
                </a:cxn>
                <a:cxn ang="0">
                  <a:pos x="82" y="47"/>
                </a:cxn>
                <a:cxn ang="0">
                  <a:pos x="87" y="40"/>
                </a:cxn>
                <a:cxn ang="0">
                  <a:pos x="93" y="28"/>
                </a:cxn>
                <a:cxn ang="0">
                  <a:pos x="99" y="19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79" y="36"/>
                </a:cxn>
                <a:cxn ang="0">
                  <a:pos x="177" y="38"/>
                </a:cxn>
                <a:cxn ang="0">
                  <a:pos x="175" y="42"/>
                </a:cxn>
                <a:cxn ang="0">
                  <a:pos x="173" y="49"/>
                </a:cxn>
                <a:cxn ang="0">
                  <a:pos x="167" y="55"/>
                </a:cxn>
                <a:cxn ang="0">
                  <a:pos x="163" y="64"/>
                </a:cxn>
                <a:cxn ang="0">
                  <a:pos x="160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9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6"/>
                </a:cxn>
                <a:cxn ang="0">
                  <a:pos x="120" y="122"/>
                </a:cxn>
                <a:cxn ang="0">
                  <a:pos x="116" y="129"/>
                </a:cxn>
                <a:cxn ang="0">
                  <a:pos x="110" y="135"/>
                </a:cxn>
                <a:cxn ang="0">
                  <a:pos x="104" y="141"/>
                </a:cxn>
                <a:cxn ang="0">
                  <a:pos x="99" y="146"/>
                </a:cxn>
                <a:cxn ang="0">
                  <a:pos x="95" y="152"/>
                </a:cxn>
                <a:cxn ang="0">
                  <a:pos x="89" y="156"/>
                </a:cxn>
                <a:cxn ang="0">
                  <a:pos x="83" y="161"/>
                </a:cxn>
                <a:cxn ang="0">
                  <a:pos x="76" y="167"/>
                </a:cxn>
                <a:cxn ang="0">
                  <a:pos x="70" y="173"/>
                </a:cxn>
                <a:cxn ang="0">
                  <a:pos x="0" y="141"/>
                </a:cxn>
                <a:cxn ang="0">
                  <a:pos x="0" y="141"/>
                </a:cxn>
              </a:cxnLst>
              <a:rect l="0" t="0" r="r" b="b"/>
              <a:pathLst>
                <a:path w="180" h="173">
                  <a:moveTo>
                    <a:pt x="0" y="141"/>
                  </a:moveTo>
                  <a:lnTo>
                    <a:pt x="0" y="139"/>
                  </a:lnTo>
                  <a:lnTo>
                    <a:pt x="6" y="135"/>
                  </a:lnTo>
                  <a:lnTo>
                    <a:pt x="9" y="131"/>
                  </a:lnTo>
                  <a:lnTo>
                    <a:pt x="15" y="127"/>
                  </a:lnTo>
                  <a:lnTo>
                    <a:pt x="21" y="122"/>
                  </a:lnTo>
                  <a:lnTo>
                    <a:pt x="30" y="114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5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6" y="55"/>
                  </a:lnTo>
                  <a:lnTo>
                    <a:pt x="82" y="47"/>
                  </a:lnTo>
                  <a:lnTo>
                    <a:pt x="87" y="40"/>
                  </a:lnTo>
                  <a:lnTo>
                    <a:pt x="93" y="28"/>
                  </a:lnTo>
                  <a:lnTo>
                    <a:pt x="99" y="19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5" y="42"/>
                  </a:lnTo>
                  <a:lnTo>
                    <a:pt x="173" y="49"/>
                  </a:lnTo>
                  <a:lnTo>
                    <a:pt x="167" y="55"/>
                  </a:lnTo>
                  <a:lnTo>
                    <a:pt x="163" y="64"/>
                  </a:lnTo>
                  <a:lnTo>
                    <a:pt x="160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9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6"/>
                  </a:lnTo>
                  <a:lnTo>
                    <a:pt x="120" y="122"/>
                  </a:lnTo>
                  <a:lnTo>
                    <a:pt x="116" y="129"/>
                  </a:lnTo>
                  <a:lnTo>
                    <a:pt x="110" y="135"/>
                  </a:lnTo>
                  <a:lnTo>
                    <a:pt x="104" y="141"/>
                  </a:lnTo>
                  <a:lnTo>
                    <a:pt x="99" y="146"/>
                  </a:lnTo>
                  <a:lnTo>
                    <a:pt x="95" y="152"/>
                  </a:lnTo>
                  <a:lnTo>
                    <a:pt x="89" y="156"/>
                  </a:lnTo>
                  <a:lnTo>
                    <a:pt x="83" y="161"/>
                  </a:lnTo>
                  <a:lnTo>
                    <a:pt x="76" y="167"/>
                  </a:lnTo>
                  <a:lnTo>
                    <a:pt x="70" y="173"/>
                  </a:lnTo>
                  <a:lnTo>
                    <a:pt x="0" y="141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2" name="Freeform 28"/>
            <p:cNvSpPr>
              <a:spLocks/>
            </p:cNvSpPr>
            <p:nvPr/>
          </p:nvSpPr>
          <p:spPr bwMode="auto">
            <a:xfrm>
              <a:off x="3437" y="608"/>
              <a:ext cx="97" cy="101"/>
            </a:xfrm>
            <a:custGeom>
              <a:avLst/>
              <a:gdLst/>
              <a:ahLst/>
              <a:cxnLst>
                <a:cxn ang="0">
                  <a:pos x="0" y="154"/>
                </a:cxn>
                <a:cxn ang="0">
                  <a:pos x="1" y="152"/>
                </a:cxn>
                <a:cxn ang="0">
                  <a:pos x="9" y="146"/>
                </a:cxn>
                <a:cxn ang="0">
                  <a:pos x="13" y="141"/>
                </a:cxn>
                <a:cxn ang="0">
                  <a:pos x="20" y="135"/>
                </a:cxn>
                <a:cxn ang="0">
                  <a:pos x="28" y="127"/>
                </a:cxn>
                <a:cxn ang="0">
                  <a:pos x="36" y="120"/>
                </a:cxn>
                <a:cxn ang="0">
                  <a:pos x="40" y="114"/>
                </a:cxn>
                <a:cxn ang="0">
                  <a:pos x="45" y="110"/>
                </a:cxn>
                <a:cxn ang="0">
                  <a:pos x="49" y="105"/>
                </a:cxn>
                <a:cxn ang="0">
                  <a:pos x="55" y="99"/>
                </a:cxn>
                <a:cxn ang="0">
                  <a:pos x="59" y="91"/>
                </a:cxn>
                <a:cxn ang="0">
                  <a:pos x="64" y="86"/>
                </a:cxn>
                <a:cxn ang="0">
                  <a:pos x="70" y="78"/>
                </a:cxn>
                <a:cxn ang="0">
                  <a:pos x="76" y="72"/>
                </a:cxn>
                <a:cxn ang="0">
                  <a:pos x="79" y="63"/>
                </a:cxn>
                <a:cxn ang="0">
                  <a:pos x="85" y="55"/>
                </a:cxn>
                <a:cxn ang="0">
                  <a:pos x="91" y="48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10" y="19"/>
                </a:cxn>
                <a:cxn ang="0">
                  <a:pos x="117" y="9"/>
                </a:cxn>
                <a:cxn ang="0">
                  <a:pos x="123" y="0"/>
                </a:cxn>
                <a:cxn ang="0">
                  <a:pos x="194" y="32"/>
                </a:cxn>
                <a:cxn ang="0">
                  <a:pos x="192" y="32"/>
                </a:cxn>
                <a:cxn ang="0">
                  <a:pos x="190" y="38"/>
                </a:cxn>
                <a:cxn ang="0">
                  <a:pos x="188" y="42"/>
                </a:cxn>
                <a:cxn ang="0">
                  <a:pos x="184" y="48"/>
                </a:cxn>
                <a:cxn ang="0">
                  <a:pos x="180" y="55"/>
                </a:cxn>
                <a:cxn ang="0">
                  <a:pos x="174" y="65"/>
                </a:cxn>
                <a:cxn ang="0">
                  <a:pos x="171" y="70"/>
                </a:cxn>
                <a:cxn ang="0">
                  <a:pos x="167" y="76"/>
                </a:cxn>
                <a:cxn ang="0">
                  <a:pos x="163" y="82"/>
                </a:cxn>
                <a:cxn ang="0">
                  <a:pos x="161" y="89"/>
                </a:cxn>
                <a:cxn ang="0">
                  <a:pos x="155" y="95"/>
                </a:cxn>
                <a:cxn ang="0">
                  <a:pos x="152" y="101"/>
                </a:cxn>
                <a:cxn ang="0">
                  <a:pos x="146" y="106"/>
                </a:cxn>
                <a:cxn ang="0">
                  <a:pos x="140" y="114"/>
                </a:cxn>
                <a:cxn ang="0">
                  <a:pos x="135" y="120"/>
                </a:cxn>
                <a:cxn ang="0">
                  <a:pos x="129" y="127"/>
                </a:cxn>
                <a:cxn ang="0">
                  <a:pos x="123" y="135"/>
                </a:cxn>
                <a:cxn ang="0">
                  <a:pos x="117" y="143"/>
                </a:cxn>
                <a:cxn ang="0">
                  <a:pos x="110" y="148"/>
                </a:cxn>
                <a:cxn ang="0">
                  <a:pos x="104" y="156"/>
                </a:cxn>
                <a:cxn ang="0">
                  <a:pos x="97" y="163"/>
                </a:cxn>
                <a:cxn ang="0">
                  <a:pos x="91" y="171"/>
                </a:cxn>
                <a:cxn ang="0">
                  <a:pos x="83" y="179"/>
                </a:cxn>
                <a:cxn ang="0">
                  <a:pos x="76" y="186"/>
                </a:cxn>
                <a:cxn ang="0">
                  <a:pos x="68" y="194"/>
                </a:cxn>
                <a:cxn ang="0">
                  <a:pos x="60" y="202"/>
                </a:cxn>
                <a:cxn ang="0">
                  <a:pos x="0" y="154"/>
                </a:cxn>
                <a:cxn ang="0">
                  <a:pos x="0" y="154"/>
                </a:cxn>
              </a:cxnLst>
              <a:rect l="0" t="0" r="r" b="b"/>
              <a:pathLst>
                <a:path w="194" h="202">
                  <a:moveTo>
                    <a:pt x="0" y="154"/>
                  </a:moveTo>
                  <a:lnTo>
                    <a:pt x="1" y="152"/>
                  </a:lnTo>
                  <a:lnTo>
                    <a:pt x="9" y="146"/>
                  </a:lnTo>
                  <a:lnTo>
                    <a:pt x="13" y="141"/>
                  </a:lnTo>
                  <a:lnTo>
                    <a:pt x="20" y="135"/>
                  </a:lnTo>
                  <a:lnTo>
                    <a:pt x="28" y="127"/>
                  </a:lnTo>
                  <a:lnTo>
                    <a:pt x="36" y="120"/>
                  </a:lnTo>
                  <a:lnTo>
                    <a:pt x="40" y="114"/>
                  </a:lnTo>
                  <a:lnTo>
                    <a:pt x="45" y="110"/>
                  </a:lnTo>
                  <a:lnTo>
                    <a:pt x="49" y="105"/>
                  </a:lnTo>
                  <a:lnTo>
                    <a:pt x="55" y="99"/>
                  </a:lnTo>
                  <a:lnTo>
                    <a:pt x="59" y="91"/>
                  </a:lnTo>
                  <a:lnTo>
                    <a:pt x="64" y="86"/>
                  </a:lnTo>
                  <a:lnTo>
                    <a:pt x="70" y="78"/>
                  </a:lnTo>
                  <a:lnTo>
                    <a:pt x="76" y="72"/>
                  </a:lnTo>
                  <a:lnTo>
                    <a:pt x="79" y="63"/>
                  </a:lnTo>
                  <a:lnTo>
                    <a:pt x="85" y="55"/>
                  </a:lnTo>
                  <a:lnTo>
                    <a:pt x="91" y="48"/>
                  </a:lnTo>
                  <a:lnTo>
                    <a:pt x="98" y="38"/>
                  </a:lnTo>
                  <a:lnTo>
                    <a:pt x="104" y="28"/>
                  </a:lnTo>
                  <a:lnTo>
                    <a:pt x="110" y="19"/>
                  </a:lnTo>
                  <a:lnTo>
                    <a:pt x="117" y="9"/>
                  </a:lnTo>
                  <a:lnTo>
                    <a:pt x="123" y="0"/>
                  </a:lnTo>
                  <a:lnTo>
                    <a:pt x="194" y="32"/>
                  </a:lnTo>
                  <a:lnTo>
                    <a:pt x="192" y="32"/>
                  </a:lnTo>
                  <a:lnTo>
                    <a:pt x="190" y="38"/>
                  </a:lnTo>
                  <a:lnTo>
                    <a:pt x="188" y="42"/>
                  </a:lnTo>
                  <a:lnTo>
                    <a:pt x="184" y="48"/>
                  </a:lnTo>
                  <a:lnTo>
                    <a:pt x="180" y="55"/>
                  </a:lnTo>
                  <a:lnTo>
                    <a:pt x="174" y="65"/>
                  </a:lnTo>
                  <a:lnTo>
                    <a:pt x="171" y="70"/>
                  </a:lnTo>
                  <a:lnTo>
                    <a:pt x="167" y="76"/>
                  </a:lnTo>
                  <a:lnTo>
                    <a:pt x="163" y="82"/>
                  </a:lnTo>
                  <a:lnTo>
                    <a:pt x="161" y="89"/>
                  </a:lnTo>
                  <a:lnTo>
                    <a:pt x="155" y="95"/>
                  </a:lnTo>
                  <a:lnTo>
                    <a:pt x="152" y="101"/>
                  </a:lnTo>
                  <a:lnTo>
                    <a:pt x="146" y="106"/>
                  </a:lnTo>
                  <a:lnTo>
                    <a:pt x="140" y="114"/>
                  </a:lnTo>
                  <a:lnTo>
                    <a:pt x="135" y="120"/>
                  </a:lnTo>
                  <a:lnTo>
                    <a:pt x="129" y="127"/>
                  </a:lnTo>
                  <a:lnTo>
                    <a:pt x="123" y="135"/>
                  </a:lnTo>
                  <a:lnTo>
                    <a:pt x="117" y="143"/>
                  </a:lnTo>
                  <a:lnTo>
                    <a:pt x="110" y="148"/>
                  </a:lnTo>
                  <a:lnTo>
                    <a:pt x="104" y="156"/>
                  </a:lnTo>
                  <a:lnTo>
                    <a:pt x="97" y="163"/>
                  </a:lnTo>
                  <a:lnTo>
                    <a:pt x="91" y="171"/>
                  </a:lnTo>
                  <a:lnTo>
                    <a:pt x="83" y="179"/>
                  </a:lnTo>
                  <a:lnTo>
                    <a:pt x="76" y="186"/>
                  </a:lnTo>
                  <a:lnTo>
                    <a:pt x="68" y="194"/>
                  </a:lnTo>
                  <a:lnTo>
                    <a:pt x="60" y="202"/>
                  </a:lnTo>
                  <a:lnTo>
                    <a:pt x="0" y="15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3" name="Freeform 29"/>
            <p:cNvSpPr>
              <a:spLocks/>
            </p:cNvSpPr>
            <p:nvPr/>
          </p:nvSpPr>
          <p:spPr bwMode="auto">
            <a:xfrm>
              <a:off x="3495" y="642"/>
              <a:ext cx="103" cy="10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0" y="164"/>
                </a:cxn>
                <a:cxn ang="0">
                  <a:pos x="3" y="162"/>
                </a:cxn>
                <a:cxn ang="0">
                  <a:pos x="7" y="160"/>
                </a:cxn>
                <a:cxn ang="0">
                  <a:pos x="13" y="156"/>
                </a:cxn>
                <a:cxn ang="0">
                  <a:pos x="19" y="151"/>
                </a:cxn>
                <a:cxn ang="0">
                  <a:pos x="26" y="145"/>
                </a:cxn>
                <a:cxn ang="0">
                  <a:pos x="36" y="135"/>
                </a:cxn>
                <a:cxn ang="0">
                  <a:pos x="45" y="128"/>
                </a:cxn>
                <a:cxn ang="0">
                  <a:pos x="51" y="122"/>
                </a:cxn>
                <a:cxn ang="0">
                  <a:pos x="55" y="116"/>
                </a:cxn>
                <a:cxn ang="0">
                  <a:pos x="60" y="111"/>
                </a:cxn>
                <a:cxn ang="0">
                  <a:pos x="66" y="105"/>
                </a:cxn>
                <a:cxn ang="0">
                  <a:pos x="72" y="97"/>
                </a:cxn>
                <a:cxn ang="0">
                  <a:pos x="78" y="90"/>
                </a:cxn>
                <a:cxn ang="0">
                  <a:pos x="83" y="84"/>
                </a:cxn>
                <a:cxn ang="0">
                  <a:pos x="91" y="76"/>
                </a:cxn>
                <a:cxn ang="0">
                  <a:pos x="97" y="69"/>
                </a:cxn>
                <a:cxn ang="0">
                  <a:pos x="102" y="59"/>
                </a:cxn>
                <a:cxn ang="0">
                  <a:pos x="110" y="50"/>
                </a:cxn>
                <a:cxn ang="0">
                  <a:pos x="116" y="42"/>
                </a:cxn>
                <a:cxn ang="0">
                  <a:pos x="121" y="31"/>
                </a:cxn>
                <a:cxn ang="0">
                  <a:pos x="129" y="21"/>
                </a:cxn>
                <a:cxn ang="0">
                  <a:pos x="131" y="16"/>
                </a:cxn>
                <a:cxn ang="0">
                  <a:pos x="135" y="12"/>
                </a:cxn>
                <a:cxn ang="0">
                  <a:pos x="138" y="6"/>
                </a:cxn>
                <a:cxn ang="0">
                  <a:pos x="142" y="0"/>
                </a:cxn>
                <a:cxn ang="0">
                  <a:pos x="207" y="35"/>
                </a:cxn>
                <a:cxn ang="0">
                  <a:pos x="207" y="37"/>
                </a:cxn>
                <a:cxn ang="0">
                  <a:pos x="205" y="40"/>
                </a:cxn>
                <a:cxn ang="0">
                  <a:pos x="201" y="44"/>
                </a:cxn>
                <a:cxn ang="0">
                  <a:pos x="197" y="54"/>
                </a:cxn>
                <a:cxn ang="0">
                  <a:pos x="193" y="57"/>
                </a:cxn>
                <a:cxn ang="0">
                  <a:pos x="190" y="63"/>
                </a:cxn>
                <a:cxn ang="0">
                  <a:pos x="186" y="69"/>
                </a:cxn>
                <a:cxn ang="0">
                  <a:pos x="184" y="73"/>
                </a:cxn>
                <a:cxn ang="0">
                  <a:pos x="178" y="78"/>
                </a:cxn>
                <a:cxn ang="0">
                  <a:pos x="174" y="84"/>
                </a:cxn>
                <a:cxn ang="0">
                  <a:pos x="171" y="92"/>
                </a:cxn>
                <a:cxn ang="0">
                  <a:pos x="167" y="99"/>
                </a:cxn>
                <a:cxn ang="0">
                  <a:pos x="161" y="105"/>
                </a:cxn>
                <a:cxn ang="0">
                  <a:pos x="155" y="113"/>
                </a:cxn>
                <a:cxn ang="0">
                  <a:pos x="150" y="118"/>
                </a:cxn>
                <a:cxn ang="0">
                  <a:pos x="144" y="126"/>
                </a:cxn>
                <a:cxn ang="0">
                  <a:pos x="138" y="134"/>
                </a:cxn>
                <a:cxn ang="0">
                  <a:pos x="133" y="141"/>
                </a:cxn>
                <a:cxn ang="0">
                  <a:pos x="125" y="147"/>
                </a:cxn>
                <a:cxn ang="0">
                  <a:pos x="119" y="154"/>
                </a:cxn>
                <a:cxn ang="0">
                  <a:pos x="112" y="162"/>
                </a:cxn>
                <a:cxn ang="0">
                  <a:pos x="104" y="168"/>
                </a:cxn>
                <a:cxn ang="0">
                  <a:pos x="95" y="175"/>
                </a:cxn>
                <a:cxn ang="0">
                  <a:pos x="87" y="181"/>
                </a:cxn>
                <a:cxn ang="0">
                  <a:pos x="79" y="187"/>
                </a:cxn>
                <a:cxn ang="0">
                  <a:pos x="70" y="192"/>
                </a:cxn>
                <a:cxn ang="0">
                  <a:pos x="62" y="198"/>
                </a:cxn>
                <a:cxn ang="0">
                  <a:pos x="55" y="204"/>
                </a:cxn>
                <a:cxn ang="0">
                  <a:pos x="0" y="166"/>
                </a:cxn>
                <a:cxn ang="0">
                  <a:pos x="0" y="166"/>
                </a:cxn>
              </a:cxnLst>
              <a:rect l="0" t="0" r="r" b="b"/>
              <a:pathLst>
                <a:path w="207" h="204">
                  <a:moveTo>
                    <a:pt x="0" y="166"/>
                  </a:moveTo>
                  <a:lnTo>
                    <a:pt x="0" y="164"/>
                  </a:lnTo>
                  <a:lnTo>
                    <a:pt x="3" y="162"/>
                  </a:lnTo>
                  <a:lnTo>
                    <a:pt x="7" y="160"/>
                  </a:lnTo>
                  <a:lnTo>
                    <a:pt x="13" y="156"/>
                  </a:lnTo>
                  <a:lnTo>
                    <a:pt x="19" y="151"/>
                  </a:lnTo>
                  <a:lnTo>
                    <a:pt x="26" y="145"/>
                  </a:lnTo>
                  <a:lnTo>
                    <a:pt x="36" y="135"/>
                  </a:lnTo>
                  <a:lnTo>
                    <a:pt x="45" y="128"/>
                  </a:lnTo>
                  <a:lnTo>
                    <a:pt x="51" y="122"/>
                  </a:lnTo>
                  <a:lnTo>
                    <a:pt x="55" y="116"/>
                  </a:lnTo>
                  <a:lnTo>
                    <a:pt x="60" y="111"/>
                  </a:lnTo>
                  <a:lnTo>
                    <a:pt x="66" y="105"/>
                  </a:lnTo>
                  <a:lnTo>
                    <a:pt x="72" y="97"/>
                  </a:lnTo>
                  <a:lnTo>
                    <a:pt x="78" y="90"/>
                  </a:lnTo>
                  <a:lnTo>
                    <a:pt x="83" y="84"/>
                  </a:lnTo>
                  <a:lnTo>
                    <a:pt x="91" y="76"/>
                  </a:lnTo>
                  <a:lnTo>
                    <a:pt x="97" y="69"/>
                  </a:lnTo>
                  <a:lnTo>
                    <a:pt x="102" y="59"/>
                  </a:lnTo>
                  <a:lnTo>
                    <a:pt x="110" y="50"/>
                  </a:lnTo>
                  <a:lnTo>
                    <a:pt x="116" y="42"/>
                  </a:lnTo>
                  <a:lnTo>
                    <a:pt x="121" y="31"/>
                  </a:lnTo>
                  <a:lnTo>
                    <a:pt x="129" y="21"/>
                  </a:lnTo>
                  <a:lnTo>
                    <a:pt x="131" y="16"/>
                  </a:lnTo>
                  <a:lnTo>
                    <a:pt x="135" y="12"/>
                  </a:lnTo>
                  <a:lnTo>
                    <a:pt x="138" y="6"/>
                  </a:lnTo>
                  <a:lnTo>
                    <a:pt x="142" y="0"/>
                  </a:lnTo>
                  <a:lnTo>
                    <a:pt x="207" y="35"/>
                  </a:lnTo>
                  <a:lnTo>
                    <a:pt x="207" y="37"/>
                  </a:lnTo>
                  <a:lnTo>
                    <a:pt x="205" y="40"/>
                  </a:lnTo>
                  <a:lnTo>
                    <a:pt x="201" y="44"/>
                  </a:lnTo>
                  <a:lnTo>
                    <a:pt x="197" y="54"/>
                  </a:lnTo>
                  <a:lnTo>
                    <a:pt x="193" y="57"/>
                  </a:lnTo>
                  <a:lnTo>
                    <a:pt x="190" y="63"/>
                  </a:lnTo>
                  <a:lnTo>
                    <a:pt x="186" y="69"/>
                  </a:lnTo>
                  <a:lnTo>
                    <a:pt x="184" y="73"/>
                  </a:lnTo>
                  <a:lnTo>
                    <a:pt x="178" y="78"/>
                  </a:lnTo>
                  <a:lnTo>
                    <a:pt x="174" y="84"/>
                  </a:lnTo>
                  <a:lnTo>
                    <a:pt x="171" y="92"/>
                  </a:lnTo>
                  <a:lnTo>
                    <a:pt x="167" y="99"/>
                  </a:lnTo>
                  <a:lnTo>
                    <a:pt x="161" y="105"/>
                  </a:lnTo>
                  <a:lnTo>
                    <a:pt x="155" y="113"/>
                  </a:lnTo>
                  <a:lnTo>
                    <a:pt x="150" y="118"/>
                  </a:lnTo>
                  <a:lnTo>
                    <a:pt x="144" y="126"/>
                  </a:lnTo>
                  <a:lnTo>
                    <a:pt x="138" y="134"/>
                  </a:lnTo>
                  <a:lnTo>
                    <a:pt x="133" y="141"/>
                  </a:lnTo>
                  <a:lnTo>
                    <a:pt x="125" y="147"/>
                  </a:lnTo>
                  <a:lnTo>
                    <a:pt x="119" y="154"/>
                  </a:lnTo>
                  <a:lnTo>
                    <a:pt x="112" y="162"/>
                  </a:lnTo>
                  <a:lnTo>
                    <a:pt x="104" y="168"/>
                  </a:lnTo>
                  <a:lnTo>
                    <a:pt x="95" y="175"/>
                  </a:lnTo>
                  <a:lnTo>
                    <a:pt x="87" y="181"/>
                  </a:lnTo>
                  <a:lnTo>
                    <a:pt x="79" y="187"/>
                  </a:lnTo>
                  <a:lnTo>
                    <a:pt x="70" y="192"/>
                  </a:lnTo>
                  <a:lnTo>
                    <a:pt x="62" y="198"/>
                  </a:lnTo>
                  <a:lnTo>
                    <a:pt x="55" y="204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4" name="Freeform 30"/>
            <p:cNvSpPr>
              <a:spLocks/>
            </p:cNvSpPr>
            <p:nvPr/>
          </p:nvSpPr>
          <p:spPr bwMode="auto">
            <a:xfrm>
              <a:off x="3552" y="675"/>
              <a:ext cx="112" cy="112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75"/>
                </a:cxn>
                <a:cxn ang="0">
                  <a:pos x="2" y="173"/>
                </a:cxn>
                <a:cxn ang="0">
                  <a:pos x="7" y="169"/>
                </a:cxn>
                <a:cxn ang="0">
                  <a:pos x="13" y="165"/>
                </a:cxn>
                <a:cxn ang="0">
                  <a:pos x="21" y="158"/>
                </a:cxn>
                <a:cxn ang="0">
                  <a:pos x="30" y="152"/>
                </a:cxn>
                <a:cxn ang="0">
                  <a:pos x="34" y="146"/>
                </a:cxn>
                <a:cxn ang="0">
                  <a:pos x="40" y="143"/>
                </a:cxn>
                <a:cxn ang="0">
                  <a:pos x="45" y="139"/>
                </a:cxn>
                <a:cxn ang="0">
                  <a:pos x="51" y="133"/>
                </a:cxn>
                <a:cxn ang="0">
                  <a:pos x="57" y="127"/>
                </a:cxn>
                <a:cxn ang="0">
                  <a:pos x="62" y="122"/>
                </a:cxn>
                <a:cxn ang="0">
                  <a:pos x="68" y="116"/>
                </a:cxn>
                <a:cxn ang="0">
                  <a:pos x="74" y="110"/>
                </a:cxn>
                <a:cxn ang="0">
                  <a:pos x="79" y="103"/>
                </a:cxn>
                <a:cxn ang="0">
                  <a:pos x="87" y="95"/>
                </a:cxn>
                <a:cxn ang="0">
                  <a:pos x="93" y="87"/>
                </a:cxn>
                <a:cxn ang="0">
                  <a:pos x="100" y="80"/>
                </a:cxn>
                <a:cxn ang="0">
                  <a:pos x="106" y="70"/>
                </a:cxn>
                <a:cxn ang="0">
                  <a:pos x="114" y="61"/>
                </a:cxn>
                <a:cxn ang="0">
                  <a:pos x="119" y="51"/>
                </a:cxn>
                <a:cxn ang="0">
                  <a:pos x="127" y="42"/>
                </a:cxn>
                <a:cxn ang="0">
                  <a:pos x="131" y="36"/>
                </a:cxn>
                <a:cxn ang="0">
                  <a:pos x="133" y="32"/>
                </a:cxn>
                <a:cxn ang="0">
                  <a:pos x="137" y="27"/>
                </a:cxn>
                <a:cxn ang="0">
                  <a:pos x="140" y="21"/>
                </a:cxn>
                <a:cxn ang="0">
                  <a:pos x="144" y="17"/>
                </a:cxn>
                <a:cxn ang="0">
                  <a:pos x="146" y="11"/>
                </a:cxn>
                <a:cxn ang="0">
                  <a:pos x="150" y="6"/>
                </a:cxn>
                <a:cxn ang="0">
                  <a:pos x="154" y="0"/>
                </a:cxn>
                <a:cxn ang="0">
                  <a:pos x="224" y="36"/>
                </a:cxn>
                <a:cxn ang="0">
                  <a:pos x="222" y="36"/>
                </a:cxn>
                <a:cxn ang="0">
                  <a:pos x="220" y="40"/>
                </a:cxn>
                <a:cxn ang="0">
                  <a:pos x="216" y="46"/>
                </a:cxn>
                <a:cxn ang="0">
                  <a:pos x="211" y="55"/>
                </a:cxn>
                <a:cxn ang="0">
                  <a:pos x="207" y="61"/>
                </a:cxn>
                <a:cxn ang="0">
                  <a:pos x="203" y="67"/>
                </a:cxn>
                <a:cxn ang="0">
                  <a:pos x="199" y="72"/>
                </a:cxn>
                <a:cxn ang="0">
                  <a:pos x="195" y="78"/>
                </a:cxn>
                <a:cxn ang="0">
                  <a:pos x="192" y="84"/>
                </a:cxn>
                <a:cxn ang="0">
                  <a:pos x="186" y="91"/>
                </a:cxn>
                <a:cxn ang="0">
                  <a:pos x="182" y="99"/>
                </a:cxn>
                <a:cxn ang="0">
                  <a:pos x="176" y="106"/>
                </a:cxn>
                <a:cxn ang="0">
                  <a:pos x="171" y="114"/>
                </a:cxn>
                <a:cxn ang="0">
                  <a:pos x="165" y="122"/>
                </a:cxn>
                <a:cxn ang="0">
                  <a:pos x="157" y="127"/>
                </a:cxn>
                <a:cxn ang="0">
                  <a:pos x="152" y="135"/>
                </a:cxn>
                <a:cxn ang="0">
                  <a:pos x="144" y="143"/>
                </a:cxn>
                <a:cxn ang="0">
                  <a:pos x="137" y="150"/>
                </a:cxn>
                <a:cxn ang="0">
                  <a:pos x="129" y="158"/>
                </a:cxn>
                <a:cxn ang="0">
                  <a:pos x="123" y="167"/>
                </a:cxn>
                <a:cxn ang="0">
                  <a:pos x="114" y="173"/>
                </a:cxn>
                <a:cxn ang="0">
                  <a:pos x="106" y="181"/>
                </a:cxn>
                <a:cxn ang="0">
                  <a:pos x="97" y="188"/>
                </a:cxn>
                <a:cxn ang="0">
                  <a:pos x="89" y="196"/>
                </a:cxn>
                <a:cxn ang="0">
                  <a:pos x="79" y="203"/>
                </a:cxn>
                <a:cxn ang="0">
                  <a:pos x="70" y="209"/>
                </a:cxn>
                <a:cxn ang="0">
                  <a:pos x="60" y="217"/>
                </a:cxn>
                <a:cxn ang="0">
                  <a:pos x="53" y="222"/>
                </a:cxn>
                <a:cxn ang="0">
                  <a:pos x="0" y="175"/>
                </a:cxn>
                <a:cxn ang="0">
                  <a:pos x="0" y="175"/>
                </a:cxn>
              </a:cxnLst>
              <a:rect l="0" t="0" r="r" b="b"/>
              <a:pathLst>
                <a:path w="224" h="222">
                  <a:moveTo>
                    <a:pt x="0" y="175"/>
                  </a:moveTo>
                  <a:lnTo>
                    <a:pt x="0" y="175"/>
                  </a:lnTo>
                  <a:lnTo>
                    <a:pt x="2" y="173"/>
                  </a:lnTo>
                  <a:lnTo>
                    <a:pt x="7" y="169"/>
                  </a:lnTo>
                  <a:lnTo>
                    <a:pt x="13" y="165"/>
                  </a:lnTo>
                  <a:lnTo>
                    <a:pt x="21" y="158"/>
                  </a:lnTo>
                  <a:lnTo>
                    <a:pt x="30" y="152"/>
                  </a:lnTo>
                  <a:lnTo>
                    <a:pt x="34" y="146"/>
                  </a:lnTo>
                  <a:lnTo>
                    <a:pt x="40" y="143"/>
                  </a:lnTo>
                  <a:lnTo>
                    <a:pt x="45" y="139"/>
                  </a:lnTo>
                  <a:lnTo>
                    <a:pt x="51" y="133"/>
                  </a:lnTo>
                  <a:lnTo>
                    <a:pt x="57" y="127"/>
                  </a:lnTo>
                  <a:lnTo>
                    <a:pt x="62" y="122"/>
                  </a:lnTo>
                  <a:lnTo>
                    <a:pt x="68" y="116"/>
                  </a:lnTo>
                  <a:lnTo>
                    <a:pt x="74" y="110"/>
                  </a:lnTo>
                  <a:lnTo>
                    <a:pt x="79" y="103"/>
                  </a:lnTo>
                  <a:lnTo>
                    <a:pt x="87" y="95"/>
                  </a:lnTo>
                  <a:lnTo>
                    <a:pt x="93" y="87"/>
                  </a:lnTo>
                  <a:lnTo>
                    <a:pt x="100" y="80"/>
                  </a:lnTo>
                  <a:lnTo>
                    <a:pt x="106" y="70"/>
                  </a:lnTo>
                  <a:lnTo>
                    <a:pt x="114" y="61"/>
                  </a:lnTo>
                  <a:lnTo>
                    <a:pt x="119" y="51"/>
                  </a:lnTo>
                  <a:lnTo>
                    <a:pt x="127" y="42"/>
                  </a:lnTo>
                  <a:lnTo>
                    <a:pt x="131" y="36"/>
                  </a:lnTo>
                  <a:lnTo>
                    <a:pt x="133" y="32"/>
                  </a:lnTo>
                  <a:lnTo>
                    <a:pt x="137" y="27"/>
                  </a:lnTo>
                  <a:lnTo>
                    <a:pt x="140" y="21"/>
                  </a:lnTo>
                  <a:lnTo>
                    <a:pt x="144" y="17"/>
                  </a:lnTo>
                  <a:lnTo>
                    <a:pt x="146" y="11"/>
                  </a:lnTo>
                  <a:lnTo>
                    <a:pt x="150" y="6"/>
                  </a:lnTo>
                  <a:lnTo>
                    <a:pt x="154" y="0"/>
                  </a:lnTo>
                  <a:lnTo>
                    <a:pt x="224" y="36"/>
                  </a:lnTo>
                  <a:lnTo>
                    <a:pt x="222" y="36"/>
                  </a:lnTo>
                  <a:lnTo>
                    <a:pt x="220" y="40"/>
                  </a:lnTo>
                  <a:lnTo>
                    <a:pt x="216" y="46"/>
                  </a:lnTo>
                  <a:lnTo>
                    <a:pt x="211" y="55"/>
                  </a:lnTo>
                  <a:lnTo>
                    <a:pt x="207" y="61"/>
                  </a:lnTo>
                  <a:lnTo>
                    <a:pt x="203" y="67"/>
                  </a:lnTo>
                  <a:lnTo>
                    <a:pt x="199" y="72"/>
                  </a:lnTo>
                  <a:lnTo>
                    <a:pt x="195" y="78"/>
                  </a:lnTo>
                  <a:lnTo>
                    <a:pt x="192" y="84"/>
                  </a:lnTo>
                  <a:lnTo>
                    <a:pt x="186" y="91"/>
                  </a:lnTo>
                  <a:lnTo>
                    <a:pt x="182" y="99"/>
                  </a:lnTo>
                  <a:lnTo>
                    <a:pt x="176" y="106"/>
                  </a:lnTo>
                  <a:lnTo>
                    <a:pt x="171" y="114"/>
                  </a:lnTo>
                  <a:lnTo>
                    <a:pt x="165" y="122"/>
                  </a:lnTo>
                  <a:lnTo>
                    <a:pt x="157" y="127"/>
                  </a:lnTo>
                  <a:lnTo>
                    <a:pt x="152" y="135"/>
                  </a:lnTo>
                  <a:lnTo>
                    <a:pt x="144" y="143"/>
                  </a:lnTo>
                  <a:lnTo>
                    <a:pt x="137" y="150"/>
                  </a:lnTo>
                  <a:lnTo>
                    <a:pt x="129" y="158"/>
                  </a:lnTo>
                  <a:lnTo>
                    <a:pt x="123" y="167"/>
                  </a:lnTo>
                  <a:lnTo>
                    <a:pt x="114" y="173"/>
                  </a:lnTo>
                  <a:lnTo>
                    <a:pt x="106" y="181"/>
                  </a:lnTo>
                  <a:lnTo>
                    <a:pt x="97" y="188"/>
                  </a:lnTo>
                  <a:lnTo>
                    <a:pt x="89" y="196"/>
                  </a:lnTo>
                  <a:lnTo>
                    <a:pt x="79" y="203"/>
                  </a:lnTo>
                  <a:lnTo>
                    <a:pt x="70" y="209"/>
                  </a:lnTo>
                  <a:lnTo>
                    <a:pt x="60" y="217"/>
                  </a:lnTo>
                  <a:lnTo>
                    <a:pt x="53" y="222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5" name="Freeform 31"/>
            <p:cNvSpPr>
              <a:spLocks/>
            </p:cNvSpPr>
            <p:nvPr/>
          </p:nvSpPr>
          <p:spPr bwMode="auto">
            <a:xfrm>
              <a:off x="3611" y="710"/>
              <a:ext cx="118" cy="12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10" y="185"/>
                </a:cxn>
                <a:cxn ang="0">
                  <a:pos x="25" y="172"/>
                </a:cxn>
                <a:cxn ang="0">
                  <a:pos x="39" y="158"/>
                </a:cxn>
                <a:cxn ang="0">
                  <a:pos x="52" y="147"/>
                </a:cxn>
                <a:cxn ang="0">
                  <a:pos x="63" y="133"/>
                </a:cxn>
                <a:cxn ang="0">
                  <a:pos x="77" y="120"/>
                </a:cxn>
                <a:cxn ang="0">
                  <a:pos x="90" y="105"/>
                </a:cxn>
                <a:cxn ang="0">
                  <a:pos x="105" y="88"/>
                </a:cxn>
                <a:cxn ang="0">
                  <a:pos x="118" y="71"/>
                </a:cxn>
                <a:cxn ang="0">
                  <a:pos x="132" y="52"/>
                </a:cxn>
                <a:cxn ang="0">
                  <a:pos x="141" y="37"/>
                </a:cxn>
                <a:cxn ang="0">
                  <a:pos x="149" y="25"/>
                </a:cxn>
                <a:cxn ang="0">
                  <a:pos x="154" y="16"/>
                </a:cxn>
                <a:cxn ang="0">
                  <a:pos x="162" y="4"/>
                </a:cxn>
                <a:cxn ang="0">
                  <a:pos x="236" y="37"/>
                </a:cxn>
                <a:cxn ang="0">
                  <a:pos x="234" y="40"/>
                </a:cxn>
                <a:cxn ang="0">
                  <a:pos x="229" y="48"/>
                </a:cxn>
                <a:cxn ang="0">
                  <a:pos x="227" y="57"/>
                </a:cxn>
                <a:cxn ang="0">
                  <a:pos x="219" y="67"/>
                </a:cxn>
                <a:cxn ang="0">
                  <a:pos x="212" y="80"/>
                </a:cxn>
                <a:cxn ang="0">
                  <a:pos x="202" y="94"/>
                </a:cxn>
                <a:cxn ang="0">
                  <a:pos x="193" y="111"/>
                </a:cxn>
                <a:cxn ang="0">
                  <a:pos x="181" y="126"/>
                </a:cxn>
                <a:cxn ang="0">
                  <a:pos x="168" y="143"/>
                </a:cxn>
                <a:cxn ang="0">
                  <a:pos x="153" y="160"/>
                </a:cxn>
                <a:cxn ang="0">
                  <a:pos x="135" y="179"/>
                </a:cxn>
                <a:cxn ang="0">
                  <a:pos x="118" y="194"/>
                </a:cxn>
                <a:cxn ang="0">
                  <a:pos x="97" y="211"/>
                </a:cxn>
                <a:cxn ang="0">
                  <a:pos x="86" y="219"/>
                </a:cxn>
                <a:cxn ang="0">
                  <a:pos x="77" y="229"/>
                </a:cxn>
                <a:cxn ang="0">
                  <a:pos x="65" y="236"/>
                </a:cxn>
                <a:cxn ang="0">
                  <a:pos x="54" y="244"/>
                </a:cxn>
                <a:cxn ang="0">
                  <a:pos x="0" y="194"/>
                </a:cxn>
              </a:cxnLst>
              <a:rect l="0" t="0" r="r" b="b"/>
              <a:pathLst>
                <a:path w="236" h="244">
                  <a:moveTo>
                    <a:pt x="0" y="194"/>
                  </a:moveTo>
                  <a:lnTo>
                    <a:pt x="0" y="192"/>
                  </a:lnTo>
                  <a:lnTo>
                    <a:pt x="4" y="191"/>
                  </a:lnTo>
                  <a:lnTo>
                    <a:pt x="10" y="185"/>
                  </a:lnTo>
                  <a:lnTo>
                    <a:pt x="18" y="179"/>
                  </a:lnTo>
                  <a:lnTo>
                    <a:pt x="25" y="172"/>
                  </a:lnTo>
                  <a:lnTo>
                    <a:pt x="35" y="164"/>
                  </a:lnTo>
                  <a:lnTo>
                    <a:pt x="39" y="158"/>
                  </a:lnTo>
                  <a:lnTo>
                    <a:pt x="44" y="152"/>
                  </a:lnTo>
                  <a:lnTo>
                    <a:pt x="52" y="147"/>
                  </a:lnTo>
                  <a:lnTo>
                    <a:pt x="58" y="141"/>
                  </a:lnTo>
                  <a:lnTo>
                    <a:pt x="63" y="133"/>
                  </a:lnTo>
                  <a:lnTo>
                    <a:pt x="71" y="128"/>
                  </a:lnTo>
                  <a:lnTo>
                    <a:pt x="77" y="120"/>
                  </a:lnTo>
                  <a:lnTo>
                    <a:pt x="84" y="113"/>
                  </a:lnTo>
                  <a:lnTo>
                    <a:pt x="90" y="105"/>
                  </a:lnTo>
                  <a:lnTo>
                    <a:pt x="97" y="95"/>
                  </a:lnTo>
                  <a:lnTo>
                    <a:pt x="105" y="88"/>
                  </a:lnTo>
                  <a:lnTo>
                    <a:pt x="113" y="80"/>
                  </a:lnTo>
                  <a:lnTo>
                    <a:pt x="118" y="71"/>
                  </a:lnTo>
                  <a:lnTo>
                    <a:pt x="126" y="61"/>
                  </a:lnTo>
                  <a:lnTo>
                    <a:pt x="132" y="52"/>
                  </a:lnTo>
                  <a:lnTo>
                    <a:pt x="139" y="42"/>
                  </a:lnTo>
                  <a:lnTo>
                    <a:pt x="141" y="37"/>
                  </a:lnTo>
                  <a:lnTo>
                    <a:pt x="145" y="31"/>
                  </a:lnTo>
                  <a:lnTo>
                    <a:pt x="149" y="25"/>
                  </a:lnTo>
                  <a:lnTo>
                    <a:pt x="153" y="21"/>
                  </a:lnTo>
                  <a:lnTo>
                    <a:pt x="154" y="16"/>
                  </a:lnTo>
                  <a:lnTo>
                    <a:pt x="158" y="10"/>
                  </a:lnTo>
                  <a:lnTo>
                    <a:pt x="162" y="4"/>
                  </a:lnTo>
                  <a:lnTo>
                    <a:pt x="166" y="0"/>
                  </a:lnTo>
                  <a:lnTo>
                    <a:pt x="236" y="37"/>
                  </a:lnTo>
                  <a:lnTo>
                    <a:pt x="234" y="37"/>
                  </a:lnTo>
                  <a:lnTo>
                    <a:pt x="234" y="40"/>
                  </a:lnTo>
                  <a:lnTo>
                    <a:pt x="232" y="44"/>
                  </a:lnTo>
                  <a:lnTo>
                    <a:pt x="229" y="48"/>
                  </a:lnTo>
                  <a:lnTo>
                    <a:pt x="229" y="52"/>
                  </a:lnTo>
                  <a:lnTo>
                    <a:pt x="227" y="57"/>
                  </a:lnTo>
                  <a:lnTo>
                    <a:pt x="223" y="63"/>
                  </a:lnTo>
                  <a:lnTo>
                    <a:pt x="219" y="67"/>
                  </a:lnTo>
                  <a:lnTo>
                    <a:pt x="215" y="73"/>
                  </a:lnTo>
                  <a:lnTo>
                    <a:pt x="212" y="80"/>
                  </a:lnTo>
                  <a:lnTo>
                    <a:pt x="208" y="86"/>
                  </a:lnTo>
                  <a:lnTo>
                    <a:pt x="202" y="94"/>
                  </a:lnTo>
                  <a:lnTo>
                    <a:pt x="198" y="103"/>
                  </a:lnTo>
                  <a:lnTo>
                    <a:pt x="193" y="111"/>
                  </a:lnTo>
                  <a:lnTo>
                    <a:pt x="187" y="118"/>
                  </a:lnTo>
                  <a:lnTo>
                    <a:pt x="181" y="126"/>
                  </a:lnTo>
                  <a:lnTo>
                    <a:pt x="173" y="135"/>
                  </a:lnTo>
                  <a:lnTo>
                    <a:pt x="168" y="143"/>
                  </a:lnTo>
                  <a:lnTo>
                    <a:pt x="160" y="152"/>
                  </a:lnTo>
                  <a:lnTo>
                    <a:pt x="153" y="160"/>
                  </a:lnTo>
                  <a:lnTo>
                    <a:pt x="143" y="170"/>
                  </a:lnTo>
                  <a:lnTo>
                    <a:pt x="135" y="179"/>
                  </a:lnTo>
                  <a:lnTo>
                    <a:pt x="126" y="187"/>
                  </a:lnTo>
                  <a:lnTo>
                    <a:pt x="118" y="194"/>
                  </a:lnTo>
                  <a:lnTo>
                    <a:pt x="107" y="204"/>
                  </a:lnTo>
                  <a:lnTo>
                    <a:pt x="97" y="211"/>
                  </a:lnTo>
                  <a:lnTo>
                    <a:pt x="92" y="215"/>
                  </a:lnTo>
                  <a:lnTo>
                    <a:pt x="86" y="219"/>
                  </a:lnTo>
                  <a:lnTo>
                    <a:pt x="80" y="223"/>
                  </a:lnTo>
                  <a:lnTo>
                    <a:pt x="77" y="229"/>
                  </a:lnTo>
                  <a:lnTo>
                    <a:pt x="71" y="230"/>
                  </a:lnTo>
                  <a:lnTo>
                    <a:pt x="65" y="236"/>
                  </a:lnTo>
                  <a:lnTo>
                    <a:pt x="59" y="238"/>
                  </a:lnTo>
                  <a:lnTo>
                    <a:pt x="54" y="244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6" name="Freeform 32"/>
            <p:cNvSpPr>
              <a:spLocks/>
            </p:cNvSpPr>
            <p:nvPr/>
          </p:nvSpPr>
          <p:spPr bwMode="auto">
            <a:xfrm>
              <a:off x="3665" y="745"/>
              <a:ext cx="133" cy="133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7" y="211"/>
                </a:cxn>
                <a:cxn ang="0">
                  <a:pos x="21" y="203"/>
                </a:cxn>
                <a:cxn ang="0">
                  <a:pos x="30" y="196"/>
                </a:cxn>
                <a:cxn ang="0">
                  <a:pos x="42" y="186"/>
                </a:cxn>
                <a:cxn ang="0">
                  <a:pos x="53" y="177"/>
                </a:cxn>
                <a:cxn ang="0">
                  <a:pos x="68" y="163"/>
                </a:cxn>
                <a:cxn ang="0">
                  <a:pos x="82" y="148"/>
                </a:cxn>
                <a:cxn ang="0">
                  <a:pos x="99" y="131"/>
                </a:cxn>
                <a:cxn ang="0">
                  <a:pos x="116" y="112"/>
                </a:cxn>
                <a:cxn ang="0">
                  <a:pos x="127" y="99"/>
                </a:cxn>
                <a:cxn ang="0">
                  <a:pos x="135" y="87"/>
                </a:cxn>
                <a:cxn ang="0">
                  <a:pos x="144" y="74"/>
                </a:cxn>
                <a:cxn ang="0">
                  <a:pos x="152" y="62"/>
                </a:cxn>
                <a:cxn ang="0">
                  <a:pos x="161" y="49"/>
                </a:cxn>
                <a:cxn ang="0">
                  <a:pos x="169" y="36"/>
                </a:cxn>
                <a:cxn ang="0">
                  <a:pos x="179" y="21"/>
                </a:cxn>
                <a:cxn ang="0">
                  <a:pos x="186" y="7"/>
                </a:cxn>
                <a:cxn ang="0">
                  <a:pos x="266" y="40"/>
                </a:cxn>
                <a:cxn ang="0">
                  <a:pos x="260" y="47"/>
                </a:cxn>
                <a:cxn ang="0">
                  <a:pos x="255" y="57"/>
                </a:cxn>
                <a:cxn ang="0">
                  <a:pos x="247" y="70"/>
                </a:cxn>
                <a:cxn ang="0">
                  <a:pos x="238" y="83"/>
                </a:cxn>
                <a:cxn ang="0">
                  <a:pos x="228" y="101"/>
                </a:cxn>
                <a:cxn ang="0">
                  <a:pos x="215" y="118"/>
                </a:cxn>
                <a:cxn ang="0">
                  <a:pos x="201" y="137"/>
                </a:cxn>
                <a:cxn ang="0">
                  <a:pos x="184" y="156"/>
                </a:cxn>
                <a:cxn ang="0">
                  <a:pos x="167" y="177"/>
                </a:cxn>
                <a:cxn ang="0">
                  <a:pos x="150" y="194"/>
                </a:cxn>
                <a:cxn ang="0">
                  <a:pos x="133" y="213"/>
                </a:cxn>
                <a:cxn ang="0">
                  <a:pos x="114" y="228"/>
                </a:cxn>
                <a:cxn ang="0">
                  <a:pos x="95" y="243"/>
                </a:cxn>
                <a:cxn ang="0">
                  <a:pos x="76" y="256"/>
                </a:cxn>
                <a:cxn ang="0">
                  <a:pos x="57" y="266"/>
                </a:cxn>
                <a:cxn ang="0">
                  <a:pos x="0" y="216"/>
                </a:cxn>
              </a:cxnLst>
              <a:rect l="0" t="0" r="r" b="b"/>
              <a:pathLst>
                <a:path w="266" h="266">
                  <a:moveTo>
                    <a:pt x="0" y="216"/>
                  </a:moveTo>
                  <a:lnTo>
                    <a:pt x="0" y="216"/>
                  </a:lnTo>
                  <a:lnTo>
                    <a:pt x="4" y="215"/>
                  </a:lnTo>
                  <a:lnTo>
                    <a:pt x="7" y="211"/>
                  </a:lnTo>
                  <a:lnTo>
                    <a:pt x="17" y="207"/>
                  </a:lnTo>
                  <a:lnTo>
                    <a:pt x="21" y="203"/>
                  </a:lnTo>
                  <a:lnTo>
                    <a:pt x="25" y="199"/>
                  </a:lnTo>
                  <a:lnTo>
                    <a:pt x="30" y="196"/>
                  </a:lnTo>
                  <a:lnTo>
                    <a:pt x="36" y="192"/>
                  </a:lnTo>
                  <a:lnTo>
                    <a:pt x="42" y="186"/>
                  </a:lnTo>
                  <a:lnTo>
                    <a:pt x="47" y="182"/>
                  </a:lnTo>
                  <a:lnTo>
                    <a:pt x="53" y="177"/>
                  </a:lnTo>
                  <a:lnTo>
                    <a:pt x="61" y="171"/>
                  </a:lnTo>
                  <a:lnTo>
                    <a:pt x="68" y="163"/>
                  </a:lnTo>
                  <a:lnTo>
                    <a:pt x="76" y="156"/>
                  </a:lnTo>
                  <a:lnTo>
                    <a:pt x="82" y="148"/>
                  </a:lnTo>
                  <a:lnTo>
                    <a:pt x="91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6" y="112"/>
                  </a:lnTo>
                  <a:lnTo>
                    <a:pt x="123" y="102"/>
                  </a:lnTo>
                  <a:lnTo>
                    <a:pt x="127" y="99"/>
                  </a:lnTo>
                  <a:lnTo>
                    <a:pt x="131" y="93"/>
                  </a:lnTo>
                  <a:lnTo>
                    <a:pt x="135" y="87"/>
                  </a:lnTo>
                  <a:lnTo>
                    <a:pt x="141" y="81"/>
                  </a:lnTo>
                  <a:lnTo>
                    <a:pt x="144" y="74"/>
                  </a:lnTo>
                  <a:lnTo>
                    <a:pt x="148" y="68"/>
                  </a:lnTo>
                  <a:lnTo>
                    <a:pt x="152" y="62"/>
                  </a:lnTo>
                  <a:lnTo>
                    <a:pt x="158" y="57"/>
                  </a:lnTo>
                  <a:lnTo>
                    <a:pt x="161" y="49"/>
                  </a:lnTo>
                  <a:lnTo>
                    <a:pt x="165" y="42"/>
                  </a:lnTo>
                  <a:lnTo>
                    <a:pt x="169" y="36"/>
                  </a:lnTo>
                  <a:lnTo>
                    <a:pt x="175" y="28"/>
                  </a:lnTo>
                  <a:lnTo>
                    <a:pt x="179" y="21"/>
                  </a:lnTo>
                  <a:lnTo>
                    <a:pt x="182" y="15"/>
                  </a:lnTo>
                  <a:lnTo>
                    <a:pt x="186" y="7"/>
                  </a:lnTo>
                  <a:lnTo>
                    <a:pt x="192" y="0"/>
                  </a:lnTo>
                  <a:lnTo>
                    <a:pt x="266" y="40"/>
                  </a:lnTo>
                  <a:lnTo>
                    <a:pt x="264" y="42"/>
                  </a:lnTo>
                  <a:lnTo>
                    <a:pt x="260" y="47"/>
                  </a:lnTo>
                  <a:lnTo>
                    <a:pt x="258" y="51"/>
                  </a:lnTo>
                  <a:lnTo>
                    <a:pt x="255" y="57"/>
                  </a:lnTo>
                  <a:lnTo>
                    <a:pt x="251" y="62"/>
                  </a:lnTo>
                  <a:lnTo>
                    <a:pt x="247" y="70"/>
                  </a:lnTo>
                  <a:lnTo>
                    <a:pt x="241" y="76"/>
                  </a:lnTo>
                  <a:lnTo>
                    <a:pt x="238" y="83"/>
                  </a:lnTo>
                  <a:lnTo>
                    <a:pt x="232" y="91"/>
                  </a:lnTo>
                  <a:lnTo>
                    <a:pt x="228" y="101"/>
                  </a:lnTo>
                  <a:lnTo>
                    <a:pt x="220" y="108"/>
                  </a:lnTo>
                  <a:lnTo>
                    <a:pt x="215" y="118"/>
                  </a:lnTo>
                  <a:lnTo>
                    <a:pt x="207" y="127"/>
                  </a:lnTo>
                  <a:lnTo>
                    <a:pt x="201" y="137"/>
                  </a:lnTo>
                  <a:lnTo>
                    <a:pt x="192" y="146"/>
                  </a:lnTo>
                  <a:lnTo>
                    <a:pt x="184" y="156"/>
                  </a:lnTo>
                  <a:lnTo>
                    <a:pt x="177" y="165"/>
                  </a:lnTo>
                  <a:lnTo>
                    <a:pt x="167" y="177"/>
                  </a:lnTo>
                  <a:lnTo>
                    <a:pt x="158" y="184"/>
                  </a:lnTo>
                  <a:lnTo>
                    <a:pt x="150" y="194"/>
                  </a:lnTo>
                  <a:lnTo>
                    <a:pt x="141" y="203"/>
                  </a:lnTo>
                  <a:lnTo>
                    <a:pt x="133" y="213"/>
                  </a:lnTo>
                  <a:lnTo>
                    <a:pt x="123" y="220"/>
                  </a:lnTo>
                  <a:lnTo>
                    <a:pt x="114" y="228"/>
                  </a:lnTo>
                  <a:lnTo>
                    <a:pt x="104" y="235"/>
                  </a:lnTo>
                  <a:lnTo>
                    <a:pt x="95" y="243"/>
                  </a:lnTo>
                  <a:lnTo>
                    <a:pt x="85" y="249"/>
                  </a:lnTo>
                  <a:lnTo>
                    <a:pt x="76" y="256"/>
                  </a:lnTo>
                  <a:lnTo>
                    <a:pt x="66" y="260"/>
                  </a:lnTo>
                  <a:lnTo>
                    <a:pt x="57" y="26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7" name="Freeform 33"/>
            <p:cNvSpPr>
              <a:spLocks/>
            </p:cNvSpPr>
            <p:nvPr/>
          </p:nvSpPr>
          <p:spPr bwMode="auto">
            <a:xfrm>
              <a:off x="3718" y="782"/>
              <a:ext cx="144" cy="150"/>
            </a:xfrm>
            <a:custGeom>
              <a:avLst/>
              <a:gdLst/>
              <a:ahLst/>
              <a:cxnLst>
                <a:cxn ang="0">
                  <a:pos x="2" y="251"/>
                </a:cxn>
                <a:cxn ang="0">
                  <a:pos x="12" y="243"/>
                </a:cxn>
                <a:cxn ang="0">
                  <a:pos x="25" y="234"/>
                </a:cxn>
                <a:cxn ang="0">
                  <a:pos x="36" y="222"/>
                </a:cxn>
                <a:cxn ang="0">
                  <a:pos x="50" y="211"/>
                </a:cxn>
                <a:cxn ang="0">
                  <a:pos x="65" y="198"/>
                </a:cxn>
                <a:cxn ang="0">
                  <a:pos x="82" y="182"/>
                </a:cxn>
                <a:cxn ang="0">
                  <a:pos x="99" y="165"/>
                </a:cxn>
                <a:cxn ang="0">
                  <a:pos x="111" y="150"/>
                </a:cxn>
                <a:cxn ang="0">
                  <a:pos x="118" y="141"/>
                </a:cxn>
                <a:cxn ang="0">
                  <a:pos x="128" y="129"/>
                </a:cxn>
                <a:cxn ang="0">
                  <a:pos x="137" y="118"/>
                </a:cxn>
                <a:cxn ang="0">
                  <a:pos x="147" y="106"/>
                </a:cxn>
                <a:cxn ang="0">
                  <a:pos x="156" y="93"/>
                </a:cxn>
                <a:cxn ang="0">
                  <a:pos x="164" y="80"/>
                </a:cxn>
                <a:cxn ang="0">
                  <a:pos x="173" y="66"/>
                </a:cxn>
                <a:cxn ang="0">
                  <a:pos x="183" y="53"/>
                </a:cxn>
                <a:cxn ang="0">
                  <a:pos x="192" y="38"/>
                </a:cxn>
                <a:cxn ang="0">
                  <a:pos x="202" y="23"/>
                </a:cxn>
                <a:cxn ang="0">
                  <a:pos x="211" y="7"/>
                </a:cxn>
                <a:cxn ang="0">
                  <a:pos x="287" y="34"/>
                </a:cxn>
                <a:cxn ang="0">
                  <a:pos x="282" y="42"/>
                </a:cxn>
                <a:cxn ang="0">
                  <a:pos x="274" y="53"/>
                </a:cxn>
                <a:cxn ang="0">
                  <a:pos x="266" y="68"/>
                </a:cxn>
                <a:cxn ang="0">
                  <a:pos x="255" y="85"/>
                </a:cxn>
                <a:cxn ang="0">
                  <a:pos x="242" y="106"/>
                </a:cxn>
                <a:cxn ang="0">
                  <a:pos x="234" y="116"/>
                </a:cxn>
                <a:cxn ang="0">
                  <a:pos x="227" y="127"/>
                </a:cxn>
                <a:cxn ang="0">
                  <a:pos x="219" y="139"/>
                </a:cxn>
                <a:cxn ang="0">
                  <a:pos x="211" y="150"/>
                </a:cxn>
                <a:cxn ang="0">
                  <a:pos x="204" y="161"/>
                </a:cxn>
                <a:cxn ang="0">
                  <a:pos x="194" y="173"/>
                </a:cxn>
                <a:cxn ang="0">
                  <a:pos x="185" y="184"/>
                </a:cxn>
                <a:cxn ang="0">
                  <a:pos x="175" y="196"/>
                </a:cxn>
                <a:cxn ang="0">
                  <a:pos x="166" y="207"/>
                </a:cxn>
                <a:cxn ang="0">
                  <a:pos x="156" y="219"/>
                </a:cxn>
                <a:cxn ang="0">
                  <a:pos x="145" y="230"/>
                </a:cxn>
                <a:cxn ang="0">
                  <a:pos x="135" y="241"/>
                </a:cxn>
                <a:cxn ang="0">
                  <a:pos x="124" y="251"/>
                </a:cxn>
                <a:cxn ang="0">
                  <a:pos x="114" y="260"/>
                </a:cxn>
                <a:cxn ang="0">
                  <a:pos x="103" y="266"/>
                </a:cxn>
                <a:cxn ang="0">
                  <a:pos x="93" y="276"/>
                </a:cxn>
                <a:cxn ang="0">
                  <a:pos x="82" y="281"/>
                </a:cxn>
                <a:cxn ang="0">
                  <a:pos x="71" y="289"/>
                </a:cxn>
                <a:cxn ang="0">
                  <a:pos x="59" y="295"/>
                </a:cxn>
                <a:cxn ang="0">
                  <a:pos x="50" y="300"/>
                </a:cxn>
                <a:cxn ang="0">
                  <a:pos x="0" y="253"/>
                </a:cxn>
              </a:cxnLst>
              <a:rect l="0" t="0" r="r" b="b"/>
              <a:pathLst>
                <a:path w="287" h="300">
                  <a:moveTo>
                    <a:pt x="0" y="253"/>
                  </a:moveTo>
                  <a:lnTo>
                    <a:pt x="2" y="251"/>
                  </a:lnTo>
                  <a:lnTo>
                    <a:pt x="6" y="249"/>
                  </a:lnTo>
                  <a:lnTo>
                    <a:pt x="12" y="243"/>
                  </a:lnTo>
                  <a:lnTo>
                    <a:pt x="21" y="238"/>
                  </a:lnTo>
                  <a:lnTo>
                    <a:pt x="25" y="234"/>
                  </a:lnTo>
                  <a:lnTo>
                    <a:pt x="31" y="228"/>
                  </a:lnTo>
                  <a:lnTo>
                    <a:pt x="36" y="222"/>
                  </a:lnTo>
                  <a:lnTo>
                    <a:pt x="44" y="219"/>
                  </a:lnTo>
                  <a:lnTo>
                    <a:pt x="50" y="211"/>
                  </a:lnTo>
                  <a:lnTo>
                    <a:pt x="57" y="205"/>
                  </a:lnTo>
                  <a:lnTo>
                    <a:pt x="65" y="198"/>
                  </a:lnTo>
                  <a:lnTo>
                    <a:pt x="74" y="192"/>
                  </a:lnTo>
                  <a:lnTo>
                    <a:pt x="82" y="182"/>
                  </a:lnTo>
                  <a:lnTo>
                    <a:pt x="90" y="175"/>
                  </a:lnTo>
                  <a:lnTo>
                    <a:pt x="99" y="165"/>
                  </a:lnTo>
                  <a:lnTo>
                    <a:pt x="107" y="156"/>
                  </a:lnTo>
                  <a:lnTo>
                    <a:pt x="111" y="150"/>
                  </a:lnTo>
                  <a:lnTo>
                    <a:pt x="116" y="146"/>
                  </a:lnTo>
                  <a:lnTo>
                    <a:pt x="118" y="141"/>
                  </a:lnTo>
                  <a:lnTo>
                    <a:pt x="124" y="135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3" y="112"/>
                  </a:lnTo>
                  <a:lnTo>
                    <a:pt x="147" y="106"/>
                  </a:lnTo>
                  <a:lnTo>
                    <a:pt x="151" y="99"/>
                  </a:lnTo>
                  <a:lnTo>
                    <a:pt x="156" y="93"/>
                  </a:lnTo>
                  <a:lnTo>
                    <a:pt x="160" y="87"/>
                  </a:lnTo>
                  <a:lnTo>
                    <a:pt x="164" y="80"/>
                  </a:lnTo>
                  <a:lnTo>
                    <a:pt x="170" y="74"/>
                  </a:lnTo>
                  <a:lnTo>
                    <a:pt x="173" y="66"/>
                  </a:lnTo>
                  <a:lnTo>
                    <a:pt x="179" y="61"/>
                  </a:lnTo>
                  <a:lnTo>
                    <a:pt x="183" y="53"/>
                  </a:lnTo>
                  <a:lnTo>
                    <a:pt x="189" y="46"/>
                  </a:lnTo>
                  <a:lnTo>
                    <a:pt x="192" y="38"/>
                  </a:lnTo>
                  <a:lnTo>
                    <a:pt x="198" y="32"/>
                  </a:lnTo>
                  <a:lnTo>
                    <a:pt x="202" y="23"/>
                  </a:lnTo>
                  <a:lnTo>
                    <a:pt x="206" y="15"/>
                  </a:lnTo>
                  <a:lnTo>
                    <a:pt x="211" y="7"/>
                  </a:lnTo>
                  <a:lnTo>
                    <a:pt x="215" y="0"/>
                  </a:lnTo>
                  <a:lnTo>
                    <a:pt x="287" y="34"/>
                  </a:lnTo>
                  <a:lnTo>
                    <a:pt x="285" y="36"/>
                  </a:lnTo>
                  <a:lnTo>
                    <a:pt x="282" y="42"/>
                  </a:lnTo>
                  <a:lnTo>
                    <a:pt x="278" y="47"/>
                  </a:lnTo>
                  <a:lnTo>
                    <a:pt x="274" y="53"/>
                  </a:lnTo>
                  <a:lnTo>
                    <a:pt x="270" y="61"/>
                  </a:lnTo>
                  <a:lnTo>
                    <a:pt x="266" y="68"/>
                  </a:lnTo>
                  <a:lnTo>
                    <a:pt x="261" y="76"/>
                  </a:lnTo>
                  <a:lnTo>
                    <a:pt x="255" y="85"/>
                  </a:lnTo>
                  <a:lnTo>
                    <a:pt x="247" y="95"/>
                  </a:lnTo>
                  <a:lnTo>
                    <a:pt x="242" y="106"/>
                  </a:lnTo>
                  <a:lnTo>
                    <a:pt x="238" y="110"/>
                  </a:lnTo>
                  <a:lnTo>
                    <a:pt x="234" y="116"/>
                  </a:lnTo>
                  <a:lnTo>
                    <a:pt x="230" y="122"/>
                  </a:lnTo>
                  <a:lnTo>
                    <a:pt x="227" y="127"/>
                  </a:lnTo>
                  <a:lnTo>
                    <a:pt x="223" y="133"/>
                  </a:lnTo>
                  <a:lnTo>
                    <a:pt x="219" y="139"/>
                  </a:lnTo>
                  <a:lnTo>
                    <a:pt x="215" y="144"/>
                  </a:lnTo>
                  <a:lnTo>
                    <a:pt x="211" y="150"/>
                  </a:lnTo>
                  <a:lnTo>
                    <a:pt x="208" y="156"/>
                  </a:lnTo>
                  <a:lnTo>
                    <a:pt x="204" y="161"/>
                  </a:lnTo>
                  <a:lnTo>
                    <a:pt x="198" y="167"/>
                  </a:lnTo>
                  <a:lnTo>
                    <a:pt x="194" y="173"/>
                  </a:lnTo>
                  <a:lnTo>
                    <a:pt x="189" y="179"/>
                  </a:lnTo>
                  <a:lnTo>
                    <a:pt x="185" y="184"/>
                  </a:lnTo>
                  <a:lnTo>
                    <a:pt x="179" y="190"/>
                  </a:lnTo>
                  <a:lnTo>
                    <a:pt x="175" y="196"/>
                  </a:lnTo>
                  <a:lnTo>
                    <a:pt x="170" y="201"/>
                  </a:lnTo>
                  <a:lnTo>
                    <a:pt x="166" y="207"/>
                  </a:lnTo>
                  <a:lnTo>
                    <a:pt x="160" y="213"/>
                  </a:lnTo>
                  <a:lnTo>
                    <a:pt x="156" y="219"/>
                  </a:lnTo>
                  <a:lnTo>
                    <a:pt x="151" y="224"/>
                  </a:lnTo>
                  <a:lnTo>
                    <a:pt x="145" y="230"/>
                  </a:lnTo>
                  <a:lnTo>
                    <a:pt x="141" y="236"/>
                  </a:lnTo>
                  <a:lnTo>
                    <a:pt x="135" y="241"/>
                  </a:lnTo>
                  <a:lnTo>
                    <a:pt x="130" y="245"/>
                  </a:lnTo>
                  <a:lnTo>
                    <a:pt x="124" y="251"/>
                  </a:lnTo>
                  <a:lnTo>
                    <a:pt x="118" y="255"/>
                  </a:lnTo>
                  <a:lnTo>
                    <a:pt x="114" y="260"/>
                  </a:lnTo>
                  <a:lnTo>
                    <a:pt x="109" y="262"/>
                  </a:lnTo>
                  <a:lnTo>
                    <a:pt x="103" y="266"/>
                  </a:lnTo>
                  <a:lnTo>
                    <a:pt x="97" y="270"/>
                  </a:lnTo>
                  <a:lnTo>
                    <a:pt x="93" y="276"/>
                  </a:lnTo>
                  <a:lnTo>
                    <a:pt x="88" y="277"/>
                  </a:lnTo>
                  <a:lnTo>
                    <a:pt x="82" y="281"/>
                  </a:lnTo>
                  <a:lnTo>
                    <a:pt x="76" y="285"/>
                  </a:lnTo>
                  <a:lnTo>
                    <a:pt x="71" y="289"/>
                  </a:lnTo>
                  <a:lnTo>
                    <a:pt x="65" y="291"/>
                  </a:lnTo>
                  <a:lnTo>
                    <a:pt x="59" y="295"/>
                  </a:lnTo>
                  <a:lnTo>
                    <a:pt x="54" y="296"/>
                  </a:lnTo>
                  <a:lnTo>
                    <a:pt x="50" y="300"/>
                  </a:lnTo>
                  <a:lnTo>
                    <a:pt x="0" y="253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8" name="Freeform 34"/>
            <p:cNvSpPr>
              <a:spLocks/>
            </p:cNvSpPr>
            <p:nvPr/>
          </p:nvSpPr>
          <p:spPr bwMode="auto">
            <a:xfrm>
              <a:off x="2773" y="439"/>
              <a:ext cx="109" cy="81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59" name="Freeform 35"/>
            <p:cNvSpPr>
              <a:spLocks/>
            </p:cNvSpPr>
            <p:nvPr/>
          </p:nvSpPr>
          <p:spPr bwMode="auto">
            <a:xfrm>
              <a:off x="2661" y="545"/>
              <a:ext cx="93" cy="127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0" name="Freeform 36"/>
            <p:cNvSpPr>
              <a:spLocks/>
            </p:cNvSpPr>
            <p:nvPr/>
          </p:nvSpPr>
          <p:spPr bwMode="auto">
            <a:xfrm>
              <a:off x="2625" y="732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1" name="Freeform 37"/>
            <p:cNvSpPr>
              <a:spLocks/>
            </p:cNvSpPr>
            <p:nvPr/>
          </p:nvSpPr>
          <p:spPr bwMode="auto">
            <a:xfrm>
              <a:off x="2720" y="431"/>
              <a:ext cx="109" cy="81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2" name="Freeform 38"/>
            <p:cNvSpPr>
              <a:spLocks/>
            </p:cNvSpPr>
            <p:nvPr/>
          </p:nvSpPr>
          <p:spPr bwMode="auto">
            <a:xfrm>
              <a:off x="2608" y="537"/>
              <a:ext cx="93" cy="127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3" name="Freeform 39"/>
            <p:cNvSpPr>
              <a:spLocks/>
            </p:cNvSpPr>
            <p:nvPr/>
          </p:nvSpPr>
          <p:spPr bwMode="auto">
            <a:xfrm>
              <a:off x="2572" y="724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4" name="Freeform 40"/>
            <p:cNvSpPr>
              <a:spLocks/>
            </p:cNvSpPr>
            <p:nvPr/>
          </p:nvSpPr>
          <p:spPr bwMode="auto">
            <a:xfrm>
              <a:off x="2413" y="845"/>
              <a:ext cx="410" cy="368"/>
            </a:xfrm>
            <a:custGeom>
              <a:avLst/>
              <a:gdLst/>
              <a:ahLst/>
              <a:cxnLst>
                <a:cxn ang="0">
                  <a:pos x="342" y="0"/>
                </a:cxn>
                <a:cxn ang="0">
                  <a:pos x="65" y="2"/>
                </a:cxn>
                <a:cxn ang="0">
                  <a:pos x="29" y="2"/>
                </a:cxn>
                <a:cxn ang="0">
                  <a:pos x="15" y="11"/>
                </a:cxn>
                <a:cxn ang="0">
                  <a:pos x="3" y="18"/>
                </a:cxn>
                <a:cxn ang="0">
                  <a:pos x="0" y="33"/>
                </a:cxn>
                <a:cxn ang="0">
                  <a:pos x="9" y="54"/>
                </a:cxn>
                <a:cxn ang="0">
                  <a:pos x="148" y="280"/>
                </a:cxn>
                <a:cxn ang="0">
                  <a:pos x="148" y="344"/>
                </a:cxn>
                <a:cxn ang="0">
                  <a:pos x="149" y="349"/>
                </a:cxn>
                <a:cxn ang="0">
                  <a:pos x="150" y="353"/>
                </a:cxn>
                <a:cxn ang="0">
                  <a:pos x="151" y="357"/>
                </a:cxn>
                <a:cxn ang="0">
                  <a:pos x="153" y="361"/>
                </a:cxn>
                <a:cxn ang="0">
                  <a:pos x="155" y="364"/>
                </a:cxn>
                <a:cxn ang="0">
                  <a:pos x="158" y="366"/>
                </a:cxn>
                <a:cxn ang="0">
                  <a:pos x="161" y="367"/>
                </a:cxn>
                <a:cxn ang="0">
                  <a:pos x="164" y="368"/>
                </a:cxn>
                <a:cxn ang="0">
                  <a:pos x="201" y="368"/>
                </a:cxn>
                <a:cxn ang="0">
                  <a:pos x="204" y="367"/>
                </a:cxn>
                <a:cxn ang="0">
                  <a:pos x="207" y="366"/>
                </a:cxn>
                <a:cxn ang="0">
                  <a:pos x="210" y="364"/>
                </a:cxn>
                <a:cxn ang="0">
                  <a:pos x="212" y="361"/>
                </a:cxn>
                <a:cxn ang="0">
                  <a:pos x="214" y="357"/>
                </a:cxn>
                <a:cxn ang="0">
                  <a:pos x="215" y="353"/>
                </a:cxn>
                <a:cxn ang="0">
                  <a:pos x="216" y="349"/>
                </a:cxn>
                <a:cxn ang="0">
                  <a:pos x="216" y="344"/>
                </a:cxn>
                <a:cxn ang="0">
                  <a:pos x="216" y="288"/>
                </a:cxn>
                <a:cxn ang="0">
                  <a:pos x="216" y="287"/>
                </a:cxn>
                <a:cxn ang="0">
                  <a:pos x="217" y="285"/>
                </a:cxn>
                <a:cxn ang="0">
                  <a:pos x="217" y="283"/>
                </a:cxn>
                <a:cxn ang="0">
                  <a:pos x="217" y="282"/>
                </a:cxn>
                <a:cxn ang="0">
                  <a:pos x="374" y="38"/>
                </a:cxn>
                <a:cxn ang="0">
                  <a:pos x="366" y="14"/>
                </a:cxn>
                <a:cxn ang="0">
                  <a:pos x="353" y="6"/>
                </a:cxn>
                <a:cxn ang="0">
                  <a:pos x="342" y="0"/>
                </a:cxn>
              </a:cxnLst>
              <a:rect l="0" t="0" r="r" b="b"/>
              <a:pathLst>
                <a:path w="374" h="368">
                  <a:moveTo>
                    <a:pt x="342" y="0"/>
                  </a:moveTo>
                  <a:lnTo>
                    <a:pt x="65" y="2"/>
                  </a:lnTo>
                  <a:lnTo>
                    <a:pt x="29" y="2"/>
                  </a:lnTo>
                  <a:lnTo>
                    <a:pt x="15" y="11"/>
                  </a:lnTo>
                  <a:lnTo>
                    <a:pt x="3" y="18"/>
                  </a:lnTo>
                  <a:lnTo>
                    <a:pt x="0" y="33"/>
                  </a:lnTo>
                  <a:lnTo>
                    <a:pt x="9" y="54"/>
                  </a:lnTo>
                  <a:lnTo>
                    <a:pt x="148" y="280"/>
                  </a:lnTo>
                  <a:lnTo>
                    <a:pt x="148" y="344"/>
                  </a:lnTo>
                  <a:lnTo>
                    <a:pt x="149" y="349"/>
                  </a:lnTo>
                  <a:lnTo>
                    <a:pt x="150" y="353"/>
                  </a:lnTo>
                  <a:lnTo>
                    <a:pt x="151" y="357"/>
                  </a:lnTo>
                  <a:lnTo>
                    <a:pt x="153" y="361"/>
                  </a:lnTo>
                  <a:lnTo>
                    <a:pt x="155" y="364"/>
                  </a:lnTo>
                  <a:lnTo>
                    <a:pt x="158" y="366"/>
                  </a:lnTo>
                  <a:lnTo>
                    <a:pt x="161" y="367"/>
                  </a:lnTo>
                  <a:lnTo>
                    <a:pt x="164" y="368"/>
                  </a:lnTo>
                  <a:lnTo>
                    <a:pt x="201" y="368"/>
                  </a:lnTo>
                  <a:lnTo>
                    <a:pt x="204" y="367"/>
                  </a:lnTo>
                  <a:lnTo>
                    <a:pt x="207" y="366"/>
                  </a:lnTo>
                  <a:lnTo>
                    <a:pt x="210" y="364"/>
                  </a:lnTo>
                  <a:lnTo>
                    <a:pt x="212" y="361"/>
                  </a:lnTo>
                  <a:lnTo>
                    <a:pt x="214" y="357"/>
                  </a:lnTo>
                  <a:lnTo>
                    <a:pt x="215" y="353"/>
                  </a:lnTo>
                  <a:lnTo>
                    <a:pt x="216" y="349"/>
                  </a:lnTo>
                  <a:lnTo>
                    <a:pt x="216" y="344"/>
                  </a:lnTo>
                  <a:lnTo>
                    <a:pt x="216" y="288"/>
                  </a:lnTo>
                  <a:lnTo>
                    <a:pt x="216" y="287"/>
                  </a:lnTo>
                  <a:lnTo>
                    <a:pt x="217" y="285"/>
                  </a:lnTo>
                  <a:lnTo>
                    <a:pt x="217" y="283"/>
                  </a:lnTo>
                  <a:lnTo>
                    <a:pt x="217" y="282"/>
                  </a:lnTo>
                  <a:lnTo>
                    <a:pt x="374" y="38"/>
                  </a:lnTo>
                  <a:lnTo>
                    <a:pt x="366" y="14"/>
                  </a:lnTo>
                  <a:lnTo>
                    <a:pt x="353" y="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5" name="AutoShape 41"/>
            <p:cNvSpPr>
              <a:spLocks noChangeAspect="1" noChangeArrowheads="1" noTextEdit="1"/>
            </p:cNvSpPr>
            <p:nvPr/>
          </p:nvSpPr>
          <p:spPr bwMode="auto">
            <a:xfrm>
              <a:off x="2393" y="784"/>
              <a:ext cx="534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6" name="Freeform 42"/>
            <p:cNvSpPr>
              <a:spLocks/>
            </p:cNvSpPr>
            <p:nvPr/>
          </p:nvSpPr>
          <p:spPr bwMode="auto">
            <a:xfrm>
              <a:off x="2464" y="871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7" name="Line 43"/>
            <p:cNvSpPr>
              <a:spLocks noChangeShapeType="1"/>
            </p:cNvSpPr>
            <p:nvPr/>
          </p:nvSpPr>
          <p:spPr bwMode="auto">
            <a:xfrm flipH="1">
              <a:off x="2612" y="927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8" name="Line 44"/>
            <p:cNvSpPr>
              <a:spLocks noChangeShapeType="1"/>
            </p:cNvSpPr>
            <p:nvPr/>
          </p:nvSpPr>
          <p:spPr bwMode="auto">
            <a:xfrm flipH="1">
              <a:off x="2610" y="1195"/>
              <a:ext cx="0" cy="45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69" name="Freeform 45"/>
            <p:cNvSpPr>
              <a:spLocks/>
            </p:cNvSpPr>
            <p:nvPr/>
          </p:nvSpPr>
          <p:spPr bwMode="auto">
            <a:xfrm>
              <a:off x="2428" y="845"/>
              <a:ext cx="374" cy="3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71" y="245"/>
                </a:cxn>
                <a:cxn ang="0">
                  <a:pos x="172" y="365"/>
                </a:cxn>
                <a:cxn ang="0">
                  <a:pos x="187" y="366"/>
                </a:cxn>
                <a:cxn ang="0">
                  <a:pos x="199" y="362"/>
                </a:cxn>
                <a:cxn ang="0">
                  <a:pos x="203" y="243"/>
                </a:cxn>
                <a:cxn ang="0">
                  <a:pos x="374" y="0"/>
                </a:cxn>
                <a:cxn ang="0">
                  <a:pos x="0" y="2"/>
                </a:cxn>
              </a:cxnLst>
              <a:rect l="0" t="0" r="r" b="b"/>
              <a:pathLst>
                <a:path w="374" h="366">
                  <a:moveTo>
                    <a:pt x="0" y="2"/>
                  </a:moveTo>
                  <a:lnTo>
                    <a:pt x="171" y="245"/>
                  </a:lnTo>
                  <a:lnTo>
                    <a:pt x="172" y="365"/>
                  </a:lnTo>
                  <a:lnTo>
                    <a:pt x="187" y="366"/>
                  </a:lnTo>
                  <a:lnTo>
                    <a:pt x="199" y="362"/>
                  </a:lnTo>
                  <a:lnTo>
                    <a:pt x="203" y="243"/>
                  </a:lnTo>
                  <a:lnTo>
                    <a:pt x="37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0" name="Freeform 46"/>
            <p:cNvSpPr>
              <a:spLocks/>
            </p:cNvSpPr>
            <p:nvPr/>
          </p:nvSpPr>
          <p:spPr bwMode="auto">
            <a:xfrm>
              <a:off x="2696" y="846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1" name="Freeform 47"/>
            <p:cNvSpPr>
              <a:spLocks/>
            </p:cNvSpPr>
            <p:nvPr/>
          </p:nvSpPr>
          <p:spPr bwMode="auto">
            <a:xfrm flipH="1">
              <a:off x="2781" y="858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2" name="Freeform 48"/>
            <p:cNvSpPr>
              <a:spLocks/>
            </p:cNvSpPr>
            <p:nvPr/>
          </p:nvSpPr>
          <p:spPr bwMode="auto">
            <a:xfrm>
              <a:off x="3172" y="750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3" name="Freeform 49"/>
            <p:cNvSpPr>
              <a:spLocks/>
            </p:cNvSpPr>
            <p:nvPr/>
          </p:nvSpPr>
          <p:spPr bwMode="auto">
            <a:xfrm>
              <a:off x="3119" y="742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4" name="Freeform 50"/>
            <p:cNvSpPr>
              <a:spLocks/>
            </p:cNvSpPr>
            <p:nvPr/>
          </p:nvSpPr>
          <p:spPr bwMode="auto">
            <a:xfrm>
              <a:off x="2960" y="863"/>
              <a:ext cx="410" cy="368"/>
            </a:xfrm>
            <a:custGeom>
              <a:avLst/>
              <a:gdLst/>
              <a:ahLst/>
              <a:cxnLst>
                <a:cxn ang="0">
                  <a:pos x="342" y="0"/>
                </a:cxn>
                <a:cxn ang="0">
                  <a:pos x="65" y="2"/>
                </a:cxn>
                <a:cxn ang="0">
                  <a:pos x="29" y="2"/>
                </a:cxn>
                <a:cxn ang="0">
                  <a:pos x="15" y="11"/>
                </a:cxn>
                <a:cxn ang="0">
                  <a:pos x="3" y="18"/>
                </a:cxn>
                <a:cxn ang="0">
                  <a:pos x="0" y="33"/>
                </a:cxn>
                <a:cxn ang="0">
                  <a:pos x="9" y="54"/>
                </a:cxn>
                <a:cxn ang="0">
                  <a:pos x="148" y="280"/>
                </a:cxn>
                <a:cxn ang="0">
                  <a:pos x="148" y="344"/>
                </a:cxn>
                <a:cxn ang="0">
                  <a:pos x="149" y="349"/>
                </a:cxn>
                <a:cxn ang="0">
                  <a:pos x="150" y="353"/>
                </a:cxn>
                <a:cxn ang="0">
                  <a:pos x="151" y="357"/>
                </a:cxn>
                <a:cxn ang="0">
                  <a:pos x="153" y="361"/>
                </a:cxn>
                <a:cxn ang="0">
                  <a:pos x="155" y="364"/>
                </a:cxn>
                <a:cxn ang="0">
                  <a:pos x="158" y="366"/>
                </a:cxn>
                <a:cxn ang="0">
                  <a:pos x="161" y="367"/>
                </a:cxn>
                <a:cxn ang="0">
                  <a:pos x="164" y="368"/>
                </a:cxn>
                <a:cxn ang="0">
                  <a:pos x="201" y="368"/>
                </a:cxn>
                <a:cxn ang="0">
                  <a:pos x="204" y="367"/>
                </a:cxn>
                <a:cxn ang="0">
                  <a:pos x="207" y="366"/>
                </a:cxn>
                <a:cxn ang="0">
                  <a:pos x="210" y="364"/>
                </a:cxn>
                <a:cxn ang="0">
                  <a:pos x="212" y="361"/>
                </a:cxn>
                <a:cxn ang="0">
                  <a:pos x="214" y="357"/>
                </a:cxn>
                <a:cxn ang="0">
                  <a:pos x="215" y="353"/>
                </a:cxn>
                <a:cxn ang="0">
                  <a:pos x="216" y="349"/>
                </a:cxn>
                <a:cxn ang="0">
                  <a:pos x="216" y="344"/>
                </a:cxn>
                <a:cxn ang="0">
                  <a:pos x="216" y="288"/>
                </a:cxn>
                <a:cxn ang="0">
                  <a:pos x="216" y="287"/>
                </a:cxn>
                <a:cxn ang="0">
                  <a:pos x="217" y="285"/>
                </a:cxn>
                <a:cxn ang="0">
                  <a:pos x="217" y="283"/>
                </a:cxn>
                <a:cxn ang="0">
                  <a:pos x="217" y="282"/>
                </a:cxn>
                <a:cxn ang="0">
                  <a:pos x="374" y="38"/>
                </a:cxn>
                <a:cxn ang="0">
                  <a:pos x="366" y="14"/>
                </a:cxn>
                <a:cxn ang="0">
                  <a:pos x="353" y="6"/>
                </a:cxn>
                <a:cxn ang="0">
                  <a:pos x="342" y="0"/>
                </a:cxn>
              </a:cxnLst>
              <a:rect l="0" t="0" r="r" b="b"/>
              <a:pathLst>
                <a:path w="374" h="368">
                  <a:moveTo>
                    <a:pt x="342" y="0"/>
                  </a:moveTo>
                  <a:lnTo>
                    <a:pt x="65" y="2"/>
                  </a:lnTo>
                  <a:lnTo>
                    <a:pt x="29" y="2"/>
                  </a:lnTo>
                  <a:lnTo>
                    <a:pt x="15" y="11"/>
                  </a:lnTo>
                  <a:lnTo>
                    <a:pt x="3" y="18"/>
                  </a:lnTo>
                  <a:lnTo>
                    <a:pt x="0" y="33"/>
                  </a:lnTo>
                  <a:lnTo>
                    <a:pt x="9" y="54"/>
                  </a:lnTo>
                  <a:lnTo>
                    <a:pt x="148" y="280"/>
                  </a:lnTo>
                  <a:lnTo>
                    <a:pt x="148" y="344"/>
                  </a:lnTo>
                  <a:lnTo>
                    <a:pt x="149" y="349"/>
                  </a:lnTo>
                  <a:lnTo>
                    <a:pt x="150" y="353"/>
                  </a:lnTo>
                  <a:lnTo>
                    <a:pt x="151" y="357"/>
                  </a:lnTo>
                  <a:lnTo>
                    <a:pt x="153" y="361"/>
                  </a:lnTo>
                  <a:lnTo>
                    <a:pt x="155" y="364"/>
                  </a:lnTo>
                  <a:lnTo>
                    <a:pt x="158" y="366"/>
                  </a:lnTo>
                  <a:lnTo>
                    <a:pt x="161" y="367"/>
                  </a:lnTo>
                  <a:lnTo>
                    <a:pt x="164" y="368"/>
                  </a:lnTo>
                  <a:lnTo>
                    <a:pt x="201" y="368"/>
                  </a:lnTo>
                  <a:lnTo>
                    <a:pt x="204" y="367"/>
                  </a:lnTo>
                  <a:lnTo>
                    <a:pt x="207" y="366"/>
                  </a:lnTo>
                  <a:lnTo>
                    <a:pt x="210" y="364"/>
                  </a:lnTo>
                  <a:lnTo>
                    <a:pt x="212" y="361"/>
                  </a:lnTo>
                  <a:lnTo>
                    <a:pt x="214" y="357"/>
                  </a:lnTo>
                  <a:lnTo>
                    <a:pt x="215" y="353"/>
                  </a:lnTo>
                  <a:lnTo>
                    <a:pt x="216" y="349"/>
                  </a:lnTo>
                  <a:lnTo>
                    <a:pt x="216" y="344"/>
                  </a:lnTo>
                  <a:lnTo>
                    <a:pt x="216" y="288"/>
                  </a:lnTo>
                  <a:lnTo>
                    <a:pt x="216" y="287"/>
                  </a:lnTo>
                  <a:lnTo>
                    <a:pt x="217" y="285"/>
                  </a:lnTo>
                  <a:lnTo>
                    <a:pt x="217" y="283"/>
                  </a:lnTo>
                  <a:lnTo>
                    <a:pt x="217" y="282"/>
                  </a:lnTo>
                  <a:lnTo>
                    <a:pt x="374" y="38"/>
                  </a:lnTo>
                  <a:lnTo>
                    <a:pt x="366" y="14"/>
                  </a:lnTo>
                  <a:lnTo>
                    <a:pt x="353" y="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5" name="AutoShape 51"/>
            <p:cNvSpPr>
              <a:spLocks noChangeAspect="1" noChangeArrowheads="1" noTextEdit="1"/>
            </p:cNvSpPr>
            <p:nvPr/>
          </p:nvSpPr>
          <p:spPr bwMode="auto">
            <a:xfrm>
              <a:off x="2940" y="802"/>
              <a:ext cx="534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6" name="Freeform 52"/>
            <p:cNvSpPr>
              <a:spLocks/>
            </p:cNvSpPr>
            <p:nvPr/>
          </p:nvSpPr>
          <p:spPr bwMode="auto">
            <a:xfrm>
              <a:off x="3011" y="889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7" name="Line 53"/>
            <p:cNvSpPr>
              <a:spLocks noChangeShapeType="1"/>
            </p:cNvSpPr>
            <p:nvPr/>
          </p:nvSpPr>
          <p:spPr bwMode="auto">
            <a:xfrm flipH="1">
              <a:off x="3159" y="945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8" name="Line 54"/>
            <p:cNvSpPr>
              <a:spLocks noChangeShapeType="1"/>
            </p:cNvSpPr>
            <p:nvPr/>
          </p:nvSpPr>
          <p:spPr bwMode="auto">
            <a:xfrm flipH="1">
              <a:off x="3166" y="1323"/>
              <a:ext cx="0" cy="45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79" name="Freeform 55"/>
            <p:cNvSpPr>
              <a:spLocks/>
            </p:cNvSpPr>
            <p:nvPr/>
          </p:nvSpPr>
          <p:spPr bwMode="auto">
            <a:xfrm>
              <a:off x="2975" y="863"/>
              <a:ext cx="374" cy="3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71" y="245"/>
                </a:cxn>
                <a:cxn ang="0">
                  <a:pos x="172" y="365"/>
                </a:cxn>
                <a:cxn ang="0">
                  <a:pos x="187" y="366"/>
                </a:cxn>
                <a:cxn ang="0">
                  <a:pos x="199" y="362"/>
                </a:cxn>
                <a:cxn ang="0">
                  <a:pos x="203" y="243"/>
                </a:cxn>
                <a:cxn ang="0">
                  <a:pos x="374" y="0"/>
                </a:cxn>
                <a:cxn ang="0">
                  <a:pos x="0" y="2"/>
                </a:cxn>
              </a:cxnLst>
              <a:rect l="0" t="0" r="r" b="b"/>
              <a:pathLst>
                <a:path w="374" h="366">
                  <a:moveTo>
                    <a:pt x="0" y="2"/>
                  </a:moveTo>
                  <a:lnTo>
                    <a:pt x="171" y="245"/>
                  </a:lnTo>
                  <a:lnTo>
                    <a:pt x="172" y="365"/>
                  </a:lnTo>
                  <a:lnTo>
                    <a:pt x="187" y="366"/>
                  </a:lnTo>
                  <a:lnTo>
                    <a:pt x="199" y="362"/>
                  </a:lnTo>
                  <a:lnTo>
                    <a:pt x="203" y="243"/>
                  </a:lnTo>
                  <a:lnTo>
                    <a:pt x="37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80" name="Freeform 56"/>
            <p:cNvSpPr>
              <a:spLocks/>
            </p:cNvSpPr>
            <p:nvPr/>
          </p:nvSpPr>
          <p:spPr bwMode="auto">
            <a:xfrm>
              <a:off x="2923" y="864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81" name="Freeform 57"/>
            <p:cNvSpPr>
              <a:spLocks/>
            </p:cNvSpPr>
            <p:nvPr/>
          </p:nvSpPr>
          <p:spPr bwMode="auto">
            <a:xfrm flipH="1">
              <a:off x="3328" y="876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82" name="Freeform 58"/>
            <p:cNvSpPr>
              <a:spLocks/>
            </p:cNvSpPr>
            <p:nvPr/>
          </p:nvSpPr>
          <p:spPr bwMode="auto">
            <a:xfrm>
              <a:off x="2676" y="1069"/>
              <a:ext cx="99" cy="5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3" y="64"/>
                </a:cxn>
                <a:cxn ang="0">
                  <a:pos x="99" y="236"/>
                </a:cxn>
                <a:cxn ang="0">
                  <a:pos x="99" y="526"/>
                </a:cxn>
              </a:cxnLst>
              <a:rect l="0" t="0" r="r" b="b"/>
              <a:pathLst>
                <a:path w="99" h="526">
                  <a:moveTo>
                    <a:pt x="0" y="0"/>
                  </a:moveTo>
                  <a:lnTo>
                    <a:pt x="73" y="64"/>
                  </a:lnTo>
                  <a:lnTo>
                    <a:pt x="99" y="236"/>
                  </a:lnTo>
                  <a:lnTo>
                    <a:pt x="99" y="526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 sz="2000">
                <a:latin typeface="Trebuchet MS" pitchFamily="34" charset="0"/>
              </a:endParaRPr>
            </a:p>
          </p:txBody>
        </p:sp>
        <p:sp>
          <p:nvSpPr>
            <p:cNvPr id="180283" name="Text Box 59"/>
            <p:cNvSpPr txBox="1">
              <a:spLocks noChangeArrowheads="1"/>
            </p:cNvSpPr>
            <p:nvPr/>
          </p:nvSpPr>
          <p:spPr bwMode="auto">
            <a:xfrm>
              <a:off x="2327" y="1716"/>
              <a:ext cx="1502" cy="5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TW" sz="2000" dirty="0">
                  <a:solidFill>
                    <a:schemeClr val="hlink"/>
                  </a:solidFill>
                  <a:latin typeface="Trebuchet MS" pitchFamily="34" charset="0"/>
                  <a:ea typeface="MS PGothic" pitchFamily="34" charset="-128"/>
                </a:rPr>
                <a:t>Too high for </a:t>
              </a:r>
              <a:r>
                <a:rPr lang="en-US" altLang="zh-TW" sz="2000" b="1" i="1" dirty="0">
                  <a:solidFill>
                    <a:schemeClr val="hlink"/>
                  </a:solidFill>
                  <a:latin typeface="Trebuchet MS" pitchFamily="34" charset="0"/>
                  <a:ea typeface="MS PGothic" pitchFamily="34" charset="-128"/>
                </a:rPr>
                <a:t>non-annealed</a:t>
              </a:r>
              <a:r>
                <a:rPr lang="en-US" altLang="zh-TW" sz="2000" dirty="0">
                  <a:solidFill>
                    <a:schemeClr val="hlink"/>
                  </a:solidFill>
                  <a:latin typeface="Trebuchet MS" pitchFamily="34" charset="0"/>
                  <a:ea typeface="MS PGothic" pitchFamily="34" charset="-128"/>
                </a:rPr>
                <a:t> </a:t>
              </a:r>
            </a:p>
          </p:txBody>
        </p:sp>
      </p:grpSp>
      <p:grpSp>
        <p:nvGrpSpPr>
          <p:cNvPr id="3" name="Group 113"/>
          <p:cNvGrpSpPr>
            <a:grpSpLocks/>
          </p:cNvGrpSpPr>
          <p:nvPr/>
        </p:nvGrpSpPr>
        <p:grpSpPr bwMode="auto">
          <a:xfrm>
            <a:off x="5976938" y="1156097"/>
            <a:ext cx="2597150" cy="1851422"/>
            <a:chOff x="3765" y="1147"/>
            <a:chExt cx="1636" cy="1555"/>
          </a:xfrm>
        </p:grpSpPr>
        <p:sp>
          <p:nvSpPr>
            <p:cNvPr id="180286" name="AutoShape 62"/>
            <p:cNvSpPr>
              <a:spLocks noChangeAspect="1" noChangeArrowheads="1" noTextEdit="1"/>
            </p:cNvSpPr>
            <p:nvPr/>
          </p:nvSpPr>
          <p:spPr bwMode="auto">
            <a:xfrm>
              <a:off x="3997" y="1147"/>
              <a:ext cx="1404" cy="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87" name="Freeform 63"/>
            <p:cNvSpPr>
              <a:spLocks/>
            </p:cNvSpPr>
            <p:nvPr/>
          </p:nvSpPr>
          <p:spPr bwMode="auto">
            <a:xfrm>
              <a:off x="4310" y="1207"/>
              <a:ext cx="1044" cy="701"/>
            </a:xfrm>
            <a:custGeom>
              <a:avLst/>
              <a:gdLst/>
              <a:ahLst/>
              <a:cxnLst>
                <a:cxn ang="0">
                  <a:pos x="672" y="165"/>
                </a:cxn>
                <a:cxn ang="0">
                  <a:pos x="698" y="163"/>
                </a:cxn>
                <a:cxn ang="0">
                  <a:pos x="750" y="161"/>
                </a:cxn>
                <a:cxn ang="0">
                  <a:pos x="820" y="158"/>
                </a:cxn>
                <a:cxn ang="0">
                  <a:pos x="909" y="154"/>
                </a:cxn>
                <a:cxn ang="0">
                  <a:pos x="1010" y="148"/>
                </a:cxn>
                <a:cxn ang="0">
                  <a:pos x="1120" y="144"/>
                </a:cxn>
                <a:cxn ang="0">
                  <a:pos x="1240" y="139"/>
                </a:cxn>
                <a:cxn ang="0">
                  <a:pos x="1360" y="135"/>
                </a:cxn>
                <a:cxn ang="0">
                  <a:pos x="1480" y="129"/>
                </a:cxn>
                <a:cxn ang="0">
                  <a:pos x="1594" y="125"/>
                </a:cxn>
                <a:cxn ang="0">
                  <a:pos x="1700" y="121"/>
                </a:cxn>
                <a:cxn ang="0">
                  <a:pos x="1795" y="120"/>
                </a:cxn>
                <a:cxn ang="0">
                  <a:pos x="1875" y="120"/>
                </a:cxn>
                <a:cxn ang="0">
                  <a:pos x="1938" y="120"/>
                </a:cxn>
                <a:cxn ang="0">
                  <a:pos x="1978" y="121"/>
                </a:cxn>
                <a:cxn ang="0">
                  <a:pos x="2002" y="133"/>
                </a:cxn>
                <a:cxn ang="0">
                  <a:pos x="2021" y="158"/>
                </a:cxn>
                <a:cxn ang="0">
                  <a:pos x="2035" y="184"/>
                </a:cxn>
                <a:cxn ang="0">
                  <a:pos x="2048" y="215"/>
                </a:cxn>
                <a:cxn ang="0">
                  <a:pos x="2059" y="251"/>
                </a:cxn>
                <a:cxn ang="0">
                  <a:pos x="2071" y="293"/>
                </a:cxn>
                <a:cxn ang="0">
                  <a:pos x="2078" y="340"/>
                </a:cxn>
                <a:cxn ang="0">
                  <a:pos x="2084" y="390"/>
                </a:cxn>
                <a:cxn ang="0">
                  <a:pos x="2088" y="445"/>
                </a:cxn>
                <a:cxn ang="0">
                  <a:pos x="2090" y="502"/>
                </a:cxn>
                <a:cxn ang="0">
                  <a:pos x="2090" y="561"/>
                </a:cxn>
                <a:cxn ang="0">
                  <a:pos x="2084" y="623"/>
                </a:cxn>
                <a:cxn ang="0">
                  <a:pos x="2078" y="688"/>
                </a:cxn>
                <a:cxn ang="0">
                  <a:pos x="2067" y="753"/>
                </a:cxn>
                <a:cxn ang="0">
                  <a:pos x="2050" y="817"/>
                </a:cxn>
                <a:cxn ang="0">
                  <a:pos x="2031" y="882"/>
                </a:cxn>
                <a:cxn ang="0">
                  <a:pos x="2006" y="943"/>
                </a:cxn>
                <a:cxn ang="0">
                  <a:pos x="1983" y="1002"/>
                </a:cxn>
                <a:cxn ang="0">
                  <a:pos x="1957" y="1055"/>
                </a:cxn>
                <a:cxn ang="0">
                  <a:pos x="1928" y="1106"/>
                </a:cxn>
                <a:cxn ang="0">
                  <a:pos x="1898" y="1152"/>
                </a:cxn>
                <a:cxn ang="0">
                  <a:pos x="1869" y="1196"/>
                </a:cxn>
                <a:cxn ang="0">
                  <a:pos x="1839" y="1236"/>
                </a:cxn>
                <a:cxn ang="0">
                  <a:pos x="1808" y="1270"/>
                </a:cxn>
                <a:cxn ang="0">
                  <a:pos x="1778" y="1300"/>
                </a:cxn>
                <a:cxn ang="0">
                  <a:pos x="1751" y="1327"/>
                </a:cxn>
                <a:cxn ang="0">
                  <a:pos x="1723" y="1350"/>
                </a:cxn>
                <a:cxn ang="0">
                  <a:pos x="1696" y="1369"/>
                </a:cxn>
                <a:cxn ang="0">
                  <a:pos x="1673" y="1384"/>
                </a:cxn>
                <a:cxn ang="0">
                  <a:pos x="1651" y="1395"/>
                </a:cxn>
                <a:cxn ang="0">
                  <a:pos x="1626" y="1403"/>
                </a:cxn>
                <a:cxn ang="0">
                  <a:pos x="1596" y="1399"/>
                </a:cxn>
                <a:cxn ang="0">
                  <a:pos x="1575" y="1393"/>
                </a:cxn>
                <a:cxn ang="0">
                  <a:pos x="1550" y="1384"/>
                </a:cxn>
                <a:cxn ang="0">
                  <a:pos x="1523" y="1371"/>
                </a:cxn>
                <a:cxn ang="0">
                  <a:pos x="1495" y="1355"/>
                </a:cxn>
                <a:cxn ang="0">
                  <a:pos x="1468" y="1338"/>
                </a:cxn>
                <a:cxn ang="0">
                  <a:pos x="1442" y="1321"/>
                </a:cxn>
                <a:cxn ang="0">
                  <a:pos x="1413" y="1302"/>
                </a:cxn>
                <a:cxn ang="0">
                  <a:pos x="1388" y="1283"/>
                </a:cxn>
                <a:cxn ang="0">
                  <a:pos x="1366" y="1268"/>
                </a:cxn>
                <a:cxn ang="0">
                  <a:pos x="1343" y="1251"/>
                </a:cxn>
                <a:cxn ang="0">
                  <a:pos x="1318" y="1232"/>
                </a:cxn>
                <a:cxn ang="0">
                  <a:pos x="1295" y="1213"/>
                </a:cxn>
                <a:cxn ang="0">
                  <a:pos x="128" y="0"/>
                </a:cxn>
              </a:cxnLst>
              <a:rect l="0" t="0" r="r" b="b"/>
              <a:pathLst>
                <a:path w="2090" h="1403">
                  <a:moveTo>
                    <a:pt x="128" y="0"/>
                  </a:move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5" y="165"/>
                  </a:lnTo>
                  <a:lnTo>
                    <a:pt x="681" y="165"/>
                  </a:lnTo>
                  <a:lnTo>
                    <a:pt x="689" y="163"/>
                  </a:lnTo>
                  <a:lnTo>
                    <a:pt x="698" y="163"/>
                  </a:lnTo>
                  <a:lnTo>
                    <a:pt x="710" y="163"/>
                  </a:lnTo>
                  <a:lnTo>
                    <a:pt x="721" y="163"/>
                  </a:lnTo>
                  <a:lnTo>
                    <a:pt x="734" y="161"/>
                  </a:lnTo>
                  <a:lnTo>
                    <a:pt x="750" y="161"/>
                  </a:lnTo>
                  <a:lnTo>
                    <a:pt x="765" y="159"/>
                  </a:lnTo>
                  <a:lnTo>
                    <a:pt x="782" y="159"/>
                  </a:lnTo>
                  <a:lnTo>
                    <a:pt x="801" y="158"/>
                  </a:lnTo>
                  <a:lnTo>
                    <a:pt x="820" y="158"/>
                  </a:lnTo>
                  <a:lnTo>
                    <a:pt x="841" y="156"/>
                  </a:lnTo>
                  <a:lnTo>
                    <a:pt x="864" y="156"/>
                  </a:lnTo>
                  <a:lnTo>
                    <a:pt x="885" y="154"/>
                  </a:lnTo>
                  <a:lnTo>
                    <a:pt x="909" y="154"/>
                  </a:lnTo>
                  <a:lnTo>
                    <a:pt x="932" y="152"/>
                  </a:lnTo>
                  <a:lnTo>
                    <a:pt x="959" y="152"/>
                  </a:lnTo>
                  <a:lnTo>
                    <a:pt x="983" y="150"/>
                  </a:lnTo>
                  <a:lnTo>
                    <a:pt x="1010" y="148"/>
                  </a:lnTo>
                  <a:lnTo>
                    <a:pt x="1037" y="146"/>
                  </a:lnTo>
                  <a:lnTo>
                    <a:pt x="1065" y="146"/>
                  </a:lnTo>
                  <a:lnTo>
                    <a:pt x="1092" y="144"/>
                  </a:lnTo>
                  <a:lnTo>
                    <a:pt x="1120" y="144"/>
                  </a:lnTo>
                  <a:lnTo>
                    <a:pt x="1151" y="142"/>
                  </a:lnTo>
                  <a:lnTo>
                    <a:pt x="1179" y="142"/>
                  </a:lnTo>
                  <a:lnTo>
                    <a:pt x="1210" y="140"/>
                  </a:lnTo>
                  <a:lnTo>
                    <a:pt x="1240" y="139"/>
                  </a:lnTo>
                  <a:lnTo>
                    <a:pt x="1270" y="137"/>
                  </a:lnTo>
                  <a:lnTo>
                    <a:pt x="1301" y="137"/>
                  </a:lnTo>
                  <a:lnTo>
                    <a:pt x="1329" y="135"/>
                  </a:lnTo>
                  <a:lnTo>
                    <a:pt x="1360" y="135"/>
                  </a:lnTo>
                  <a:lnTo>
                    <a:pt x="1390" y="133"/>
                  </a:lnTo>
                  <a:lnTo>
                    <a:pt x="1421" y="131"/>
                  </a:lnTo>
                  <a:lnTo>
                    <a:pt x="1449" y="129"/>
                  </a:lnTo>
                  <a:lnTo>
                    <a:pt x="1480" y="129"/>
                  </a:lnTo>
                  <a:lnTo>
                    <a:pt x="1508" y="127"/>
                  </a:lnTo>
                  <a:lnTo>
                    <a:pt x="1537" y="127"/>
                  </a:lnTo>
                  <a:lnTo>
                    <a:pt x="1565" y="125"/>
                  </a:lnTo>
                  <a:lnTo>
                    <a:pt x="1594" y="125"/>
                  </a:lnTo>
                  <a:lnTo>
                    <a:pt x="1620" y="123"/>
                  </a:lnTo>
                  <a:lnTo>
                    <a:pt x="1649" y="123"/>
                  </a:lnTo>
                  <a:lnTo>
                    <a:pt x="1675" y="121"/>
                  </a:lnTo>
                  <a:lnTo>
                    <a:pt x="1700" y="121"/>
                  </a:lnTo>
                  <a:lnTo>
                    <a:pt x="1725" y="121"/>
                  </a:lnTo>
                  <a:lnTo>
                    <a:pt x="1751" y="121"/>
                  </a:lnTo>
                  <a:lnTo>
                    <a:pt x="1772" y="120"/>
                  </a:lnTo>
                  <a:lnTo>
                    <a:pt x="1795" y="120"/>
                  </a:lnTo>
                  <a:lnTo>
                    <a:pt x="1816" y="120"/>
                  </a:lnTo>
                  <a:lnTo>
                    <a:pt x="1839" y="120"/>
                  </a:lnTo>
                  <a:lnTo>
                    <a:pt x="1858" y="120"/>
                  </a:lnTo>
                  <a:lnTo>
                    <a:pt x="1875" y="120"/>
                  </a:lnTo>
                  <a:lnTo>
                    <a:pt x="1892" y="120"/>
                  </a:lnTo>
                  <a:lnTo>
                    <a:pt x="1909" y="120"/>
                  </a:lnTo>
                  <a:lnTo>
                    <a:pt x="1924" y="120"/>
                  </a:lnTo>
                  <a:lnTo>
                    <a:pt x="1938" y="120"/>
                  </a:lnTo>
                  <a:lnTo>
                    <a:pt x="1949" y="120"/>
                  </a:lnTo>
                  <a:lnTo>
                    <a:pt x="1961" y="121"/>
                  </a:lnTo>
                  <a:lnTo>
                    <a:pt x="1970" y="121"/>
                  </a:lnTo>
                  <a:lnTo>
                    <a:pt x="1978" y="121"/>
                  </a:lnTo>
                  <a:lnTo>
                    <a:pt x="1983" y="123"/>
                  </a:lnTo>
                  <a:lnTo>
                    <a:pt x="1989" y="125"/>
                  </a:lnTo>
                  <a:lnTo>
                    <a:pt x="1995" y="127"/>
                  </a:lnTo>
                  <a:lnTo>
                    <a:pt x="2002" y="133"/>
                  </a:lnTo>
                  <a:lnTo>
                    <a:pt x="2008" y="139"/>
                  </a:lnTo>
                  <a:lnTo>
                    <a:pt x="2016" y="148"/>
                  </a:lnTo>
                  <a:lnTo>
                    <a:pt x="2018" y="152"/>
                  </a:lnTo>
                  <a:lnTo>
                    <a:pt x="2021" y="158"/>
                  </a:lnTo>
                  <a:lnTo>
                    <a:pt x="2025" y="163"/>
                  </a:lnTo>
                  <a:lnTo>
                    <a:pt x="2029" y="171"/>
                  </a:lnTo>
                  <a:lnTo>
                    <a:pt x="2031" y="177"/>
                  </a:lnTo>
                  <a:lnTo>
                    <a:pt x="2035" y="184"/>
                  </a:lnTo>
                  <a:lnTo>
                    <a:pt x="2039" y="190"/>
                  </a:lnTo>
                  <a:lnTo>
                    <a:pt x="2042" y="199"/>
                  </a:lnTo>
                  <a:lnTo>
                    <a:pt x="2046" y="207"/>
                  </a:lnTo>
                  <a:lnTo>
                    <a:pt x="2048" y="215"/>
                  </a:lnTo>
                  <a:lnTo>
                    <a:pt x="2052" y="224"/>
                  </a:lnTo>
                  <a:lnTo>
                    <a:pt x="2054" y="232"/>
                  </a:lnTo>
                  <a:lnTo>
                    <a:pt x="2058" y="241"/>
                  </a:lnTo>
                  <a:lnTo>
                    <a:pt x="2059" y="251"/>
                  </a:lnTo>
                  <a:lnTo>
                    <a:pt x="2063" y="260"/>
                  </a:lnTo>
                  <a:lnTo>
                    <a:pt x="2065" y="272"/>
                  </a:lnTo>
                  <a:lnTo>
                    <a:pt x="2067" y="281"/>
                  </a:lnTo>
                  <a:lnTo>
                    <a:pt x="2071" y="293"/>
                  </a:lnTo>
                  <a:lnTo>
                    <a:pt x="2073" y="304"/>
                  </a:lnTo>
                  <a:lnTo>
                    <a:pt x="2075" y="315"/>
                  </a:lnTo>
                  <a:lnTo>
                    <a:pt x="2077" y="327"/>
                  </a:lnTo>
                  <a:lnTo>
                    <a:pt x="2078" y="340"/>
                  </a:lnTo>
                  <a:lnTo>
                    <a:pt x="2080" y="351"/>
                  </a:lnTo>
                  <a:lnTo>
                    <a:pt x="2084" y="365"/>
                  </a:lnTo>
                  <a:lnTo>
                    <a:pt x="2084" y="376"/>
                  </a:lnTo>
                  <a:lnTo>
                    <a:pt x="2084" y="390"/>
                  </a:lnTo>
                  <a:lnTo>
                    <a:pt x="2086" y="403"/>
                  </a:lnTo>
                  <a:lnTo>
                    <a:pt x="2088" y="418"/>
                  </a:lnTo>
                  <a:lnTo>
                    <a:pt x="2088" y="431"/>
                  </a:lnTo>
                  <a:lnTo>
                    <a:pt x="2088" y="445"/>
                  </a:lnTo>
                  <a:lnTo>
                    <a:pt x="2090" y="460"/>
                  </a:lnTo>
                  <a:lnTo>
                    <a:pt x="2090" y="473"/>
                  </a:lnTo>
                  <a:lnTo>
                    <a:pt x="2090" y="486"/>
                  </a:lnTo>
                  <a:lnTo>
                    <a:pt x="2090" y="502"/>
                  </a:lnTo>
                  <a:lnTo>
                    <a:pt x="2090" y="517"/>
                  </a:lnTo>
                  <a:lnTo>
                    <a:pt x="2090" y="532"/>
                  </a:lnTo>
                  <a:lnTo>
                    <a:pt x="2090" y="545"/>
                  </a:lnTo>
                  <a:lnTo>
                    <a:pt x="2090" y="561"/>
                  </a:lnTo>
                  <a:lnTo>
                    <a:pt x="2088" y="576"/>
                  </a:lnTo>
                  <a:lnTo>
                    <a:pt x="2088" y="593"/>
                  </a:lnTo>
                  <a:lnTo>
                    <a:pt x="2086" y="608"/>
                  </a:lnTo>
                  <a:lnTo>
                    <a:pt x="2084" y="623"/>
                  </a:lnTo>
                  <a:lnTo>
                    <a:pt x="2084" y="639"/>
                  </a:lnTo>
                  <a:lnTo>
                    <a:pt x="2082" y="656"/>
                  </a:lnTo>
                  <a:lnTo>
                    <a:pt x="2078" y="671"/>
                  </a:lnTo>
                  <a:lnTo>
                    <a:pt x="2078" y="688"/>
                  </a:lnTo>
                  <a:lnTo>
                    <a:pt x="2075" y="703"/>
                  </a:lnTo>
                  <a:lnTo>
                    <a:pt x="2073" y="720"/>
                  </a:lnTo>
                  <a:lnTo>
                    <a:pt x="2069" y="736"/>
                  </a:lnTo>
                  <a:lnTo>
                    <a:pt x="2067" y="753"/>
                  </a:lnTo>
                  <a:lnTo>
                    <a:pt x="2063" y="768"/>
                  </a:lnTo>
                  <a:lnTo>
                    <a:pt x="2059" y="785"/>
                  </a:lnTo>
                  <a:lnTo>
                    <a:pt x="2054" y="802"/>
                  </a:lnTo>
                  <a:lnTo>
                    <a:pt x="2050" y="817"/>
                  </a:lnTo>
                  <a:lnTo>
                    <a:pt x="2046" y="834"/>
                  </a:lnTo>
                  <a:lnTo>
                    <a:pt x="2042" y="852"/>
                  </a:lnTo>
                  <a:lnTo>
                    <a:pt x="2037" y="867"/>
                  </a:lnTo>
                  <a:lnTo>
                    <a:pt x="2031" y="882"/>
                  </a:lnTo>
                  <a:lnTo>
                    <a:pt x="2025" y="897"/>
                  </a:lnTo>
                  <a:lnTo>
                    <a:pt x="2020" y="912"/>
                  </a:lnTo>
                  <a:lnTo>
                    <a:pt x="2012" y="928"/>
                  </a:lnTo>
                  <a:lnTo>
                    <a:pt x="2006" y="943"/>
                  </a:lnTo>
                  <a:lnTo>
                    <a:pt x="2000" y="958"/>
                  </a:lnTo>
                  <a:lnTo>
                    <a:pt x="1995" y="973"/>
                  </a:lnTo>
                  <a:lnTo>
                    <a:pt x="1989" y="986"/>
                  </a:lnTo>
                  <a:lnTo>
                    <a:pt x="1983" y="1002"/>
                  </a:lnTo>
                  <a:lnTo>
                    <a:pt x="1976" y="1015"/>
                  </a:lnTo>
                  <a:lnTo>
                    <a:pt x="1970" y="1030"/>
                  </a:lnTo>
                  <a:lnTo>
                    <a:pt x="1962" y="1042"/>
                  </a:lnTo>
                  <a:lnTo>
                    <a:pt x="1957" y="1055"/>
                  </a:lnTo>
                  <a:lnTo>
                    <a:pt x="1949" y="1068"/>
                  </a:lnTo>
                  <a:lnTo>
                    <a:pt x="1943" y="1082"/>
                  </a:lnTo>
                  <a:lnTo>
                    <a:pt x="1936" y="1095"/>
                  </a:lnTo>
                  <a:lnTo>
                    <a:pt x="1928" y="1106"/>
                  </a:lnTo>
                  <a:lnTo>
                    <a:pt x="1921" y="1118"/>
                  </a:lnTo>
                  <a:lnTo>
                    <a:pt x="1913" y="1131"/>
                  </a:lnTo>
                  <a:lnTo>
                    <a:pt x="1905" y="1140"/>
                  </a:lnTo>
                  <a:lnTo>
                    <a:pt x="1898" y="1152"/>
                  </a:lnTo>
                  <a:lnTo>
                    <a:pt x="1890" y="1163"/>
                  </a:lnTo>
                  <a:lnTo>
                    <a:pt x="1885" y="1175"/>
                  </a:lnTo>
                  <a:lnTo>
                    <a:pt x="1875" y="1184"/>
                  </a:lnTo>
                  <a:lnTo>
                    <a:pt x="1869" y="1196"/>
                  </a:lnTo>
                  <a:lnTo>
                    <a:pt x="1862" y="1205"/>
                  </a:lnTo>
                  <a:lnTo>
                    <a:pt x="1854" y="1217"/>
                  </a:lnTo>
                  <a:lnTo>
                    <a:pt x="1846" y="1226"/>
                  </a:lnTo>
                  <a:lnTo>
                    <a:pt x="1839" y="1236"/>
                  </a:lnTo>
                  <a:lnTo>
                    <a:pt x="1831" y="1245"/>
                  </a:lnTo>
                  <a:lnTo>
                    <a:pt x="1826" y="1255"/>
                  </a:lnTo>
                  <a:lnTo>
                    <a:pt x="1816" y="1260"/>
                  </a:lnTo>
                  <a:lnTo>
                    <a:pt x="1808" y="1270"/>
                  </a:lnTo>
                  <a:lnTo>
                    <a:pt x="1801" y="1277"/>
                  </a:lnTo>
                  <a:lnTo>
                    <a:pt x="1793" y="1285"/>
                  </a:lnTo>
                  <a:lnTo>
                    <a:pt x="1786" y="1293"/>
                  </a:lnTo>
                  <a:lnTo>
                    <a:pt x="1778" y="1300"/>
                  </a:lnTo>
                  <a:lnTo>
                    <a:pt x="1772" y="1308"/>
                  </a:lnTo>
                  <a:lnTo>
                    <a:pt x="1765" y="1315"/>
                  </a:lnTo>
                  <a:lnTo>
                    <a:pt x="1757" y="1321"/>
                  </a:lnTo>
                  <a:lnTo>
                    <a:pt x="1751" y="1327"/>
                  </a:lnTo>
                  <a:lnTo>
                    <a:pt x="1744" y="1332"/>
                  </a:lnTo>
                  <a:lnTo>
                    <a:pt x="1736" y="1340"/>
                  </a:lnTo>
                  <a:lnTo>
                    <a:pt x="1731" y="1344"/>
                  </a:lnTo>
                  <a:lnTo>
                    <a:pt x="1723" y="1350"/>
                  </a:lnTo>
                  <a:lnTo>
                    <a:pt x="1717" y="1355"/>
                  </a:lnTo>
                  <a:lnTo>
                    <a:pt x="1712" y="1361"/>
                  </a:lnTo>
                  <a:lnTo>
                    <a:pt x="1704" y="1365"/>
                  </a:lnTo>
                  <a:lnTo>
                    <a:pt x="1696" y="1369"/>
                  </a:lnTo>
                  <a:lnTo>
                    <a:pt x="1691" y="1372"/>
                  </a:lnTo>
                  <a:lnTo>
                    <a:pt x="1685" y="1376"/>
                  </a:lnTo>
                  <a:lnTo>
                    <a:pt x="1679" y="1380"/>
                  </a:lnTo>
                  <a:lnTo>
                    <a:pt x="1673" y="1384"/>
                  </a:lnTo>
                  <a:lnTo>
                    <a:pt x="1668" y="1386"/>
                  </a:lnTo>
                  <a:lnTo>
                    <a:pt x="1662" y="1390"/>
                  </a:lnTo>
                  <a:lnTo>
                    <a:pt x="1656" y="1391"/>
                  </a:lnTo>
                  <a:lnTo>
                    <a:pt x="1651" y="1395"/>
                  </a:lnTo>
                  <a:lnTo>
                    <a:pt x="1647" y="1397"/>
                  </a:lnTo>
                  <a:lnTo>
                    <a:pt x="1643" y="1399"/>
                  </a:lnTo>
                  <a:lnTo>
                    <a:pt x="1634" y="1401"/>
                  </a:lnTo>
                  <a:lnTo>
                    <a:pt x="1626" y="1403"/>
                  </a:lnTo>
                  <a:lnTo>
                    <a:pt x="1616" y="1403"/>
                  </a:lnTo>
                  <a:lnTo>
                    <a:pt x="1607" y="1403"/>
                  </a:lnTo>
                  <a:lnTo>
                    <a:pt x="1601" y="1401"/>
                  </a:lnTo>
                  <a:lnTo>
                    <a:pt x="1596" y="1399"/>
                  </a:lnTo>
                  <a:lnTo>
                    <a:pt x="1590" y="1399"/>
                  </a:lnTo>
                  <a:lnTo>
                    <a:pt x="1586" y="1397"/>
                  </a:lnTo>
                  <a:lnTo>
                    <a:pt x="1580" y="1395"/>
                  </a:lnTo>
                  <a:lnTo>
                    <a:pt x="1575" y="1393"/>
                  </a:lnTo>
                  <a:lnTo>
                    <a:pt x="1567" y="1391"/>
                  </a:lnTo>
                  <a:lnTo>
                    <a:pt x="1561" y="1390"/>
                  </a:lnTo>
                  <a:lnTo>
                    <a:pt x="1556" y="1386"/>
                  </a:lnTo>
                  <a:lnTo>
                    <a:pt x="1550" y="1384"/>
                  </a:lnTo>
                  <a:lnTo>
                    <a:pt x="1542" y="1382"/>
                  </a:lnTo>
                  <a:lnTo>
                    <a:pt x="1537" y="1378"/>
                  </a:lnTo>
                  <a:lnTo>
                    <a:pt x="1529" y="1374"/>
                  </a:lnTo>
                  <a:lnTo>
                    <a:pt x="1523" y="1371"/>
                  </a:lnTo>
                  <a:lnTo>
                    <a:pt x="1516" y="1367"/>
                  </a:lnTo>
                  <a:lnTo>
                    <a:pt x="1510" y="1363"/>
                  </a:lnTo>
                  <a:lnTo>
                    <a:pt x="1502" y="1359"/>
                  </a:lnTo>
                  <a:lnTo>
                    <a:pt x="1495" y="1355"/>
                  </a:lnTo>
                  <a:lnTo>
                    <a:pt x="1489" y="1352"/>
                  </a:lnTo>
                  <a:lnTo>
                    <a:pt x="1481" y="1348"/>
                  </a:lnTo>
                  <a:lnTo>
                    <a:pt x="1476" y="1342"/>
                  </a:lnTo>
                  <a:lnTo>
                    <a:pt x="1468" y="1338"/>
                  </a:lnTo>
                  <a:lnTo>
                    <a:pt x="1461" y="1332"/>
                  </a:lnTo>
                  <a:lnTo>
                    <a:pt x="1455" y="1329"/>
                  </a:lnTo>
                  <a:lnTo>
                    <a:pt x="1447" y="1325"/>
                  </a:lnTo>
                  <a:lnTo>
                    <a:pt x="1442" y="1321"/>
                  </a:lnTo>
                  <a:lnTo>
                    <a:pt x="1434" y="1315"/>
                  </a:lnTo>
                  <a:lnTo>
                    <a:pt x="1428" y="1312"/>
                  </a:lnTo>
                  <a:lnTo>
                    <a:pt x="1421" y="1306"/>
                  </a:lnTo>
                  <a:lnTo>
                    <a:pt x="1413" y="1302"/>
                  </a:lnTo>
                  <a:lnTo>
                    <a:pt x="1407" y="1296"/>
                  </a:lnTo>
                  <a:lnTo>
                    <a:pt x="1400" y="1293"/>
                  </a:lnTo>
                  <a:lnTo>
                    <a:pt x="1394" y="1287"/>
                  </a:lnTo>
                  <a:lnTo>
                    <a:pt x="1388" y="1283"/>
                  </a:lnTo>
                  <a:lnTo>
                    <a:pt x="1383" y="1279"/>
                  </a:lnTo>
                  <a:lnTo>
                    <a:pt x="1377" y="1275"/>
                  </a:lnTo>
                  <a:lnTo>
                    <a:pt x="1371" y="1270"/>
                  </a:lnTo>
                  <a:lnTo>
                    <a:pt x="1366" y="1268"/>
                  </a:lnTo>
                  <a:lnTo>
                    <a:pt x="1360" y="1262"/>
                  </a:lnTo>
                  <a:lnTo>
                    <a:pt x="1354" y="1258"/>
                  </a:lnTo>
                  <a:lnTo>
                    <a:pt x="1348" y="1255"/>
                  </a:lnTo>
                  <a:lnTo>
                    <a:pt x="1343" y="1251"/>
                  </a:lnTo>
                  <a:lnTo>
                    <a:pt x="1339" y="1247"/>
                  </a:lnTo>
                  <a:lnTo>
                    <a:pt x="1335" y="1245"/>
                  </a:lnTo>
                  <a:lnTo>
                    <a:pt x="1326" y="1237"/>
                  </a:lnTo>
                  <a:lnTo>
                    <a:pt x="1318" y="1232"/>
                  </a:lnTo>
                  <a:lnTo>
                    <a:pt x="1310" y="1226"/>
                  </a:lnTo>
                  <a:lnTo>
                    <a:pt x="1307" y="1222"/>
                  </a:lnTo>
                  <a:lnTo>
                    <a:pt x="1297" y="1215"/>
                  </a:lnTo>
                  <a:lnTo>
                    <a:pt x="1295" y="1213"/>
                  </a:lnTo>
                  <a:lnTo>
                    <a:pt x="495" y="608"/>
                  </a:lnTo>
                  <a:lnTo>
                    <a:pt x="0" y="447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88" name="Freeform 64"/>
            <p:cNvSpPr>
              <a:spLocks/>
            </p:cNvSpPr>
            <p:nvPr/>
          </p:nvSpPr>
          <p:spPr bwMode="auto">
            <a:xfrm>
              <a:off x="4388" y="1366"/>
              <a:ext cx="910" cy="481"/>
            </a:xfrm>
            <a:custGeom>
              <a:avLst/>
              <a:gdLst/>
              <a:ahLst/>
              <a:cxnLst>
                <a:cxn ang="0">
                  <a:pos x="1478" y="962"/>
                </a:cxn>
                <a:cxn ang="0">
                  <a:pos x="1479" y="960"/>
                </a:cxn>
                <a:cxn ang="0">
                  <a:pos x="1487" y="955"/>
                </a:cxn>
                <a:cxn ang="0">
                  <a:pos x="1493" y="951"/>
                </a:cxn>
                <a:cxn ang="0">
                  <a:pos x="1498" y="947"/>
                </a:cxn>
                <a:cxn ang="0">
                  <a:pos x="1506" y="941"/>
                </a:cxn>
                <a:cxn ang="0">
                  <a:pos x="1516" y="936"/>
                </a:cxn>
                <a:cxn ang="0">
                  <a:pos x="1519" y="932"/>
                </a:cxn>
                <a:cxn ang="0">
                  <a:pos x="1523" y="928"/>
                </a:cxn>
                <a:cxn ang="0">
                  <a:pos x="1529" y="922"/>
                </a:cxn>
                <a:cxn ang="0">
                  <a:pos x="1535" y="919"/>
                </a:cxn>
                <a:cxn ang="0">
                  <a:pos x="1540" y="913"/>
                </a:cxn>
                <a:cxn ang="0">
                  <a:pos x="1546" y="907"/>
                </a:cxn>
                <a:cxn ang="0">
                  <a:pos x="1552" y="901"/>
                </a:cxn>
                <a:cxn ang="0">
                  <a:pos x="1557" y="898"/>
                </a:cxn>
                <a:cxn ang="0">
                  <a:pos x="1563" y="890"/>
                </a:cxn>
                <a:cxn ang="0">
                  <a:pos x="1569" y="884"/>
                </a:cxn>
                <a:cxn ang="0">
                  <a:pos x="1576" y="877"/>
                </a:cxn>
                <a:cxn ang="0">
                  <a:pos x="1582" y="871"/>
                </a:cxn>
                <a:cxn ang="0">
                  <a:pos x="1590" y="863"/>
                </a:cxn>
                <a:cxn ang="0">
                  <a:pos x="1597" y="856"/>
                </a:cxn>
                <a:cxn ang="0">
                  <a:pos x="1603" y="846"/>
                </a:cxn>
                <a:cxn ang="0">
                  <a:pos x="1611" y="839"/>
                </a:cxn>
                <a:cxn ang="0">
                  <a:pos x="1616" y="829"/>
                </a:cxn>
                <a:cxn ang="0">
                  <a:pos x="1624" y="822"/>
                </a:cxn>
                <a:cxn ang="0">
                  <a:pos x="1630" y="810"/>
                </a:cxn>
                <a:cxn ang="0">
                  <a:pos x="1637" y="801"/>
                </a:cxn>
                <a:cxn ang="0">
                  <a:pos x="1645" y="789"/>
                </a:cxn>
                <a:cxn ang="0">
                  <a:pos x="1652" y="780"/>
                </a:cxn>
                <a:cxn ang="0">
                  <a:pos x="1658" y="768"/>
                </a:cxn>
                <a:cxn ang="0">
                  <a:pos x="1668" y="757"/>
                </a:cxn>
                <a:cxn ang="0">
                  <a:pos x="1673" y="744"/>
                </a:cxn>
                <a:cxn ang="0">
                  <a:pos x="1681" y="732"/>
                </a:cxn>
                <a:cxn ang="0">
                  <a:pos x="1689" y="719"/>
                </a:cxn>
                <a:cxn ang="0">
                  <a:pos x="1696" y="706"/>
                </a:cxn>
                <a:cxn ang="0">
                  <a:pos x="1702" y="692"/>
                </a:cxn>
                <a:cxn ang="0">
                  <a:pos x="1710" y="677"/>
                </a:cxn>
                <a:cxn ang="0">
                  <a:pos x="1717" y="664"/>
                </a:cxn>
                <a:cxn ang="0">
                  <a:pos x="1725" y="649"/>
                </a:cxn>
                <a:cxn ang="0">
                  <a:pos x="1730" y="631"/>
                </a:cxn>
                <a:cxn ang="0">
                  <a:pos x="1738" y="616"/>
                </a:cxn>
                <a:cxn ang="0">
                  <a:pos x="1744" y="599"/>
                </a:cxn>
                <a:cxn ang="0">
                  <a:pos x="1751" y="584"/>
                </a:cxn>
                <a:cxn ang="0">
                  <a:pos x="1757" y="565"/>
                </a:cxn>
                <a:cxn ang="0">
                  <a:pos x="1765" y="546"/>
                </a:cxn>
                <a:cxn ang="0">
                  <a:pos x="1770" y="527"/>
                </a:cxn>
                <a:cxn ang="0">
                  <a:pos x="1778" y="510"/>
                </a:cxn>
                <a:cxn ang="0">
                  <a:pos x="1784" y="489"/>
                </a:cxn>
                <a:cxn ang="0">
                  <a:pos x="1789" y="470"/>
                </a:cxn>
                <a:cxn ang="0">
                  <a:pos x="1795" y="449"/>
                </a:cxn>
                <a:cxn ang="0">
                  <a:pos x="1801" y="428"/>
                </a:cxn>
                <a:cxn ang="0">
                  <a:pos x="1805" y="405"/>
                </a:cxn>
                <a:cxn ang="0">
                  <a:pos x="1810" y="382"/>
                </a:cxn>
                <a:cxn ang="0">
                  <a:pos x="1816" y="360"/>
                </a:cxn>
                <a:cxn ang="0">
                  <a:pos x="1822" y="339"/>
                </a:cxn>
                <a:cxn ang="0">
                  <a:pos x="38" y="0"/>
                </a:cxn>
                <a:cxn ang="0">
                  <a:pos x="0" y="86"/>
                </a:cxn>
                <a:cxn ang="0">
                  <a:pos x="443" y="187"/>
                </a:cxn>
                <a:cxn ang="0">
                  <a:pos x="1478" y="962"/>
                </a:cxn>
                <a:cxn ang="0">
                  <a:pos x="1478" y="962"/>
                </a:cxn>
              </a:cxnLst>
              <a:rect l="0" t="0" r="r" b="b"/>
              <a:pathLst>
                <a:path w="1822" h="962">
                  <a:moveTo>
                    <a:pt x="1478" y="962"/>
                  </a:moveTo>
                  <a:lnTo>
                    <a:pt x="1479" y="960"/>
                  </a:lnTo>
                  <a:lnTo>
                    <a:pt x="1487" y="955"/>
                  </a:lnTo>
                  <a:lnTo>
                    <a:pt x="1493" y="951"/>
                  </a:lnTo>
                  <a:lnTo>
                    <a:pt x="1498" y="947"/>
                  </a:lnTo>
                  <a:lnTo>
                    <a:pt x="1506" y="941"/>
                  </a:lnTo>
                  <a:lnTo>
                    <a:pt x="1516" y="936"/>
                  </a:lnTo>
                  <a:lnTo>
                    <a:pt x="1519" y="932"/>
                  </a:lnTo>
                  <a:lnTo>
                    <a:pt x="1523" y="928"/>
                  </a:lnTo>
                  <a:lnTo>
                    <a:pt x="1529" y="922"/>
                  </a:lnTo>
                  <a:lnTo>
                    <a:pt x="1535" y="919"/>
                  </a:lnTo>
                  <a:lnTo>
                    <a:pt x="1540" y="913"/>
                  </a:lnTo>
                  <a:lnTo>
                    <a:pt x="1546" y="907"/>
                  </a:lnTo>
                  <a:lnTo>
                    <a:pt x="1552" y="901"/>
                  </a:lnTo>
                  <a:lnTo>
                    <a:pt x="1557" y="898"/>
                  </a:lnTo>
                  <a:lnTo>
                    <a:pt x="1563" y="890"/>
                  </a:lnTo>
                  <a:lnTo>
                    <a:pt x="1569" y="884"/>
                  </a:lnTo>
                  <a:lnTo>
                    <a:pt x="1576" y="877"/>
                  </a:lnTo>
                  <a:lnTo>
                    <a:pt x="1582" y="871"/>
                  </a:lnTo>
                  <a:lnTo>
                    <a:pt x="1590" y="863"/>
                  </a:lnTo>
                  <a:lnTo>
                    <a:pt x="1597" y="856"/>
                  </a:lnTo>
                  <a:lnTo>
                    <a:pt x="1603" y="846"/>
                  </a:lnTo>
                  <a:lnTo>
                    <a:pt x="1611" y="839"/>
                  </a:lnTo>
                  <a:lnTo>
                    <a:pt x="1616" y="829"/>
                  </a:lnTo>
                  <a:lnTo>
                    <a:pt x="1624" y="822"/>
                  </a:lnTo>
                  <a:lnTo>
                    <a:pt x="1630" y="810"/>
                  </a:lnTo>
                  <a:lnTo>
                    <a:pt x="1637" y="801"/>
                  </a:lnTo>
                  <a:lnTo>
                    <a:pt x="1645" y="789"/>
                  </a:lnTo>
                  <a:lnTo>
                    <a:pt x="1652" y="780"/>
                  </a:lnTo>
                  <a:lnTo>
                    <a:pt x="1658" y="768"/>
                  </a:lnTo>
                  <a:lnTo>
                    <a:pt x="1668" y="757"/>
                  </a:lnTo>
                  <a:lnTo>
                    <a:pt x="1673" y="744"/>
                  </a:lnTo>
                  <a:lnTo>
                    <a:pt x="1681" y="732"/>
                  </a:lnTo>
                  <a:lnTo>
                    <a:pt x="1689" y="719"/>
                  </a:lnTo>
                  <a:lnTo>
                    <a:pt x="1696" y="706"/>
                  </a:lnTo>
                  <a:lnTo>
                    <a:pt x="1702" y="692"/>
                  </a:lnTo>
                  <a:lnTo>
                    <a:pt x="1710" y="677"/>
                  </a:lnTo>
                  <a:lnTo>
                    <a:pt x="1717" y="664"/>
                  </a:lnTo>
                  <a:lnTo>
                    <a:pt x="1725" y="649"/>
                  </a:lnTo>
                  <a:lnTo>
                    <a:pt x="1730" y="631"/>
                  </a:lnTo>
                  <a:lnTo>
                    <a:pt x="1738" y="616"/>
                  </a:lnTo>
                  <a:lnTo>
                    <a:pt x="1744" y="599"/>
                  </a:lnTo>
                  <a:lnTo>
                    <a:pt x="1751" y="584"/>
                  </a:lnTo>
                  <a:lnTo>
                    <a:pt x="1757" y="565"/>
                  </a:lnTo>
                  <a:lnTo>
                    <a:pt x="1765" y="546"/>
                  </a:lnTo>
                  <a:lnTo>
                    <a:pt x="1770" y="527"/>
                  </a:lnTo>
                  <a:lnTo>
                    <a:pt x="1778" y="510"/>
                  </a:lnTo>
                  <a:lnTo>
                    <a:pt x="1784" y="489"/>
                  </a:lnTo>
                  <a:lnTo>
                    <a:pt x="1789" y="470"/>
                  </a:lnTo>
                  <a:lnTo>
                    <a:pt x="1795" y="449"/>
                  </a:lnTo>
                  <a:lnTo>
                    <a:pt x="1801" y="428"/>
                  </a:lnTo>
                  <a:lnTo>
                    <a:pt x="1805" y="405"/>
                  </a:lnTo>
                  <a:lnTo>
                    <a:pt x="1810" y="382"/>
                  </a:lnTo>
                  <a:lnTo>
                    <a:pt x="1816" y="360"/>
                  </a:lnTo>
                  <a:lnTo>
                    <a:pt x="1822" y="339"/>
                  </a:lnTo>
                  <a:lnTo>
                    <a:pt x="38" y="0"/>
                  </a:lnTo>
                  <a:lnTo>
                    <a:pt x="0" y="86"/>
                  </a:lnTo>
                  <a:lnTo>
                    <a:pt x="443" y="187"/>
                  </a:lnTo>
                  <a:lnTo>
                    <a:pt x="1478" y="962"/>
                  </a:lnTo>
                  <a:lnTo>
                    <a:pt x="1478" y="962"/>
                  </a:lnTo>
                  <a:close/>
                </a:path>
              </a:pathLst>
            </a:custGeom>
            <a:solidFill>
              <a:srgbClr val="FA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89" name="Freeform 65"/>
            <p:cNvSpPr>
              <a:spLocks/>
            </p:cNvSpPr>
            <p:nvPr/>
          </p:nvSpPr>
          <p:spPr bwMode="auto">
            <a:xfrm>
              <a:off x="4931" y="1267"/>
              <a:ext cx="47" cy="17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6" y="30"/>
                </a:cxn>
                <a:cxn ang="0">
                  <a:pos x="7" y="41"/>
                </a:cxn>
                <a:cxn ang="0">
                  <a:pos x="9" y="55"/>
                </a:cxn>
                <a:cxn ang="0">
                  <a:pos x="13" y="70"/>
                </a:cxn>
                <a:cxn ang="0">
                  <a:pos x="17" y="89"/>
                </a:cxn>
                <a:cxn ang="0">
                  <a:pos x="17" y="98"/>
                </a:cxn>
                <a:cxn ang="0">
                  <a:pos x="19" y="110"/>
                </a:cxn>
                <a:cxn ang="0">
                  <a:pos x="19" y="121"/>
                </a:cxn>
                <a:cxn ang="0">
                  <a:pos x="21" y="135"/>
                </a:cxn>
                <a:cxn ang="0">
                  <a:pos x="23" y="146"/>
                </a:cxn>
                <a:cxn ang="0">
                  <a:pos x="25" y="161"/>
                </a:cxn>
                <a:cxn ang="0">
                  <a:pos x="25" y="174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4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4"/>
                </a:cxn>
                <a:cxn ang="0">
                  <a:pos x="91" y="328"/>
                </a:cxn>
                <a:cxn ang="0">
                  <a:pos x="91" y="317"/>
                </a:cxn>
                <a:cxn ang="0">
                  <a:pos x="91" y="304"/>
                </a:cxn>
                <a:cxn ang="0">
                  <a:pos x="93" y="289"/>
                </a:cxn>
                <a:cxn ang="0">
                  <a:pos x="93" y="270"/>
                </a:cxn>
                <a:cxn ang="0">
                  <a:pos x="93" y="254"/>
                </a:cxn>
                <a:cxn ang="0">
                  <a:pos x="93" y="243"/>
                </a:cxn>
                <a:cxn ang="0">
                  <a:pos x="93" y="231"/>
                </a:cxn>
                <a:cxn ang="0">
                  <a:pos x="93" y="220"/>
                </a:cxn>
                <a:cxn ang="0">
                  <a:pos x="93" y="207"/>
                </a:cxn>
                <a:cxn ang="0">
                  <a:pos x="93" y="193"/>
                </a:cxn>
                <a:cxn ang="0">
                  <a:pos x="91" y="180"/>
                </a:cxn>
                <a:cxn ang="0">
                  <a:pos x="91" y="167"/>
                </a:cxn>
                <a:cxn ang="0">
                  <a:pos x="91" y="154"/>
                </a:cxn>
                <a:cxn ang="0">
                  <a:pos x="89" y="140"/>
                </a:cxn>
                <a:cxn ang="0">
                  <a:pos x="89" y="127"/>
                </a:cxn>
                <a:cxn ang="0">
                  <a:pos x="87" y="112"/>
                </a:cxn>
                <a:cxn ang="0">
                  <a:pos x="85" y="98"/>
                </a:cxn>
                <a:cxn ang="0">
                  <a:pos x="83" y="85"/>
                </a:cxn>
                <a:cxn ang="0">
                  <a:pos x="82" y="72"/>
                </a:cxn>
                <a:cxn ang="0">
                  <a:pos x="80" y="57"/>
                </a:cxn>
                <a:cxn ang="0">
                  <a:pos x="78" y="43"/>
                </a:cxn>
                <a:cxn ang="0">
                  <a:pos x="76" y="30"/>
                </a:cxn>
                <a:cxn ang="0">
                  <a:pos x="74" y="17"/>
                </a:cxn>
                <a:cxn ang="0">
                  <a:pos x="72" y="5"/>
                </a:cxn>
                <a:cxn ang="0">
                  <a:pos x="0" y="13"/>
                </a:cxn>
              </a:cxnLst>
              <a:rect l="0" t="0" r="r" b="b"/>
              <a:pathLst>
                <a:path w="93" h="344">
                  <a:moveTo>
                    <a:pt x="0" y="13"/>
                  </a:moveTo>
                  <a:lnTo>
                    <a:pt x="0" y="17"/>
                  </a:lnTo>
                  <a:lnTo>
                    <a:pt x="2" y="22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7" y="41"/>
                  </a:lnTo>
                  <a:lnTo>
                    <a:pt x="7" y="47"/>
                  </a:lnTo>
                  <a:lnTo>
                    <a:pt x="9" y="55"/>
                  </a:lnTo>
                  <a:lnTo>
                    <a:pt x="11" y="60"/>
                  </a:lnTo>
                  <a:lnTo>
                    <a:pt x="13" y="70"/>
                  </a:lnTo>
                  <a:lnTo>
                    <a:pt x="15" y="79"/>
                  </a:lnTo>
                  <a:lnTo>
                    <a:pt x="17" y="89"/>
                  </a:lnTo>
                  <a:lnTo>
                    <a:pt x="17" y="95"/>
                  </a:lnTo>
                  <a:lnTo>
                    <a:pt x="17" y="98"/>
                  </a:lnTo>
                  <a:lnTo>
                    <a:pt x="17" y="104"/>
                  </a:lnTo>
                  <a:lnTo>
                    <a:pt x="19" y="110"/>
                  </a:lnTo>
                  <a:lnTo>
                    <a:pt x="19" y="116"/>
                  </a:lnTo>
                  <a:lnTo>
                    <a:pt x="19" y="121"/>
                  </a:lnTo>
                  <a:lnTo>
                    <a:pt x="21" y="127"/>
                  </a:lnTo>
                  <a:lnTo>
                    <a:pt x="21" y="135"/>
                  </a:lnTo>
                  <a:lnTo>
                    <a:pt x="21" y="140"/>
                  </a:lnTo>
                  <a:lnTo>
                    <a:pt x="23" y="146"/>
                  </a:lnTo>
                  <a:lnTo>
                    <a:pt x="23" y="154"/>
                  </a:lnTo>
                  <a:lnTo>
                    <a:pt x="25" y="161"/>
                  </a:lnTo>
                  <a:lnTo>
                    <a:pt x="25" y="167"/>
                  </a:lnTo>
                  <a:lnTo>
                    <a:pt x="25" y="174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199"/>
                  </a:lnTo>
                  <a:lnTo>
                    <a:pt x="26" y="207"/>
                  </a:lnTo>
                  <a:lnTo>
                    <a:pt x="26" y="214"/>
                  </a:lnTo>
                  <a:lnTo>
                    <a:pt x="28" y="224"/>
                  </a:lnTo>
                  <a:lnTo>
                    <a:pt x="28" y="233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0"/>
                  </a:lnTo>
                  <a:lnTo>
                    <a:pt x="28" y="302"/>
                  </a:lnTo>
                  <a:lnTo>
                    <a:pt x="28" y="311"/>
                  </a:lnTo>
                  <a:lnTo>
                    <a:pt x="28" y="323"/>
                  </a:lnTo>
                  <a:lnTo>
                    <a:pt x="28" y="332"/>
                  </a:lnTo>
                  <a:lnTo>
                    <a:pt x="28" y="344"/>
                  </a:lnTo>
                  <a:lnTo>
                    <a:pt x="91" y="332"/>
                  </a:lnTo>
                  <a:lnTo>
                    <a:pt x="91" y="328"/>
                  </a:lnTo>
                  <a:lnTo>
                    <a:pt x="91" y="323"/>
                  </a:lnTo>
                  <a:lnTo>
                    <a:pt x="91" y="317"/>
                  </a:lnTo>
                  <a:lnTo>
                    <a:pt x="91" y="311"/>
                  </a:lnTo>
                  <a:lnTo>
                    <a:pt x="91" y="304"/>
                  </a:lnTo>
                  <a:lnTo>
                    <a:pt x="93" y="298"/>
                  </a:lnTo>
                  <a:lnTo>
                    <a:pt x="93" y="289"/>
                  </a:lnTo>
                  <a:lnTo>
                    <a:pt x="93" y="279"/>
                  </a:lnTo>
                  <a:lnTo>
                    <a:pt x="93" y="270"/>
                  </a:lnTo>
                  <a:lnTo>
                    <a:pt x="93" y="260"/>
                  </a:lnTo>
                  <a:lnTo>
                    <a:pt x="93" y="254"/>
                  </a:lnTo>
                  <a:lnTo>
                    <a:pt x="93" y="249"/>
                  </a:lnTo>
                  <a:lnTo>
                    <a:pt x="93" y="243"/>
                  </a:lnTo>
                  <a:lnTo>
                    <a:pt x="93" y="237"/>
                  </a:lnTo>
                  <a:lnTo>
                    <a:pt x="93" y="231"/>
                  </a:lnTo>
                  <a:lnTo>
                    <a:pt x="93" y="226"/>
                  </a:lnTo>
                  <a:lnTo>
                    <a:pt x="93" y="220"/>
                  </a:lnTo>
                  <a:lnTo>
                    <a:pt x="93" y="214"/>
                  </a:lnTo>
                  <a:lnTo>
                    <a:pt x="93" y="207"/>
                  </a:lnTo>
                  <a:lnTo>
                    <a:pt x="93" y="201"/>
                  </a:lnTo>
                  <a:lnTo>
                    <a:pt x="93" y="193"/>
                  </a:lnTo>
                  <a:lnTo>
                    <a:pt x="93" y="188"/>
                  </a:lnTo>
                  <a:lnTo>
                    <a:pt x="91" y="180"/>
                  </a:lnTo>
                  <a:lnTo>
                    <a:pt x="91" y="174"/>
                  </a:lnTo>
                  <a:lnTo>
                    <a:pt x="91" y="167"/>
                  </a:lnTo>
                  <a:lnTo>
                    <a:pt x="91" y="161"/>
                  </a:lnTo>
                  <a:lnTo>
                    <a:pt x="91" y="154"/>
                  </a:lnTo>
                  <a:lnTo>
                    <a:pt x="91" y="148"/>
                  </a:lnTo>
                  <a:lnTo>
                    <a:pt x="89" y="140"/>
                  </a:lnTo>
                  <a:lnTo>
                    <a:pt x="89" y="135"/>
                  </a:lnTo>
                  <a:lnTo>
                    <a:pt x="89" y="127"/>
                  </a:lnTo>
                  <a:lnTo>
                    <a:pt x="89" y="119"/>
                  </a:lnTo>
                  <a:lnTo>
                    <a:pt x="87" y="112"/>
                  </a:lnTo>
                  <a:lnTo>
                    <a:pt x="87" y="106"/>
                  </a:lnTo>
                  <a:lnTo>
                    <a:pt x="85" y="98"/>
                  </a:lnTo>
                  <a:lnTo>
                    <a:pt x="85" y="93"/>
                  </a:lnTo>
                  <a:lnTo>
                    <a:pt x="83" y="85"/>
                  </a:lnTo>
                  <a:lnTo>
                    <a:pt x="83" y="79"/>
                  </a:lnTo>
                  <a:lnTo>
                    <a:pt x="82" y="72"/>
                  </a:lnTo>
                  <a:lnTo>
                    <a:pt x="82" y="64"/>
                  </a:lnTo>
                  <a:lnTo>
                    <a:pt x="80" y="57"/>
                  </a:lnTo>
                  <a:lnTo>
                    <a:pt x="80" y="51"/>
                  </a:lnTo>
                  <a:lnTo>
                    <a:pt x="78" y="43"/>
                  </a:lnTo>
                  <a:lnTo>
                    <a:pt x="78" y="38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17"/>
                  </a:lnTo>
                  <a:lnTo>
                    <a:pt x="72" y="11"/>
                  </a:lnTo>
                  <a:lnTo>
                    <a:pt x="72" y="5"/>
                  </a:lnTo>
                  <a:lnTo>
                    <a:pt x="7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0" name="Freeform 66"/>
            <p:cNvSpPr>
              <a:spLocks/>
            </p:cNvSpPr>
            <p:nvPr/>
          </p:nvSpPr>
          <p:spPr bwMode="auto">
            <a:xfrm>
              <a:off x="4796" y="1280"/>
              <a:ext cx="43" cy="10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32"/>
                </a:cxn>
                <a:cxn ang="0">
                  <a:pos x="4" y="40"/>
                </a:cxn>
                <a:cxn ang="0">
                  <a:pos x="6" y="50"/>
                </a:cxn>
                <a:cxn ang="0">
                  <a:pos x="6" y="53"/>
                </a:cxn>
                <a:cxn ang="0">
                  <a:pos x="7" y="59"/>
                </a:cxn>
                <a:cxn ang="0">
                  <a:pos x="7" y="65"/>
                </a:cxn>
                <a:cxn ang="0">
                  <a:pos x="9" y="71"/>
                </a:cxn>
                <a:cxn ang="0">
                  <a:pos x="9" y="76"/>
                </a:cxn>
                <a:cxn ang="0">
                  <a:pos x="9" y="82"/>
                </a:cxn>
                <a:cxn ang="0">
                  <a:pos x="9" y="90"/>
                </a:cxn>
                <a:cxn ang="0">
                  <a:pos x="11" y="97"/>
                </a:cxn>
                <a:cxn ang="0">
                  <a:pos x="11" y="103"/>
                </a:cxn>
                <a:cxn ang="0">
                  <a:pos x="11" y="112"/>
                </a:cxn>
                <a:cxn ang="0">
                  <a:pos x="13" y="120"/>
                </a:cxn>
                <a:cxn ang="0">
                  <a:pos x="13" y="129"/>
                </a:cxn>
                <a:cxn ang="0">
                  <a:pos x="13" y="137"/>
                </a:cxn>
                <a:cxn ang="0">
                  <a:pos x="13" y="147"/>
                </a:cxn>
                <a:cxn ang="0">
                  <a:pos x="13" y="154"/>
                </a:cxn>
                <a:cxn ang="0">
                  <a:pos x="13" y="166"/>
                </a:cxn>
                <a:cxn ang="0">
                  <a:pos x="11" y="173"/>
                </a:cxn>
                <a:cxn ang="0">
                  <a:pos x="11" y="185"/>
                </a:cxn>
                <a:cxn ang="0">
                  <a:pos x="11" y="188"/>
                </a:cxn>
                <a:cxn ang="0">
                  <a:pos x="11" y="194"/>
                </a:cxn>
                <a:cxn ang="0">
                  <a:pos x="11" y="200"/>
                </a:cxn>
                <a:cxn ang="0">
                  <a:pos x="11" y="205"/>
                </a:cxn>
                <a:cxn ang="0">
                  <a:pos x="82" y="192"/>
                </a:cxn>
                <a:cxn ang="0">
                  <a:pos x="82" y="190"/>
                </a:cxn>
                <a:cxn ang="0">
                  <a:pos x="82" y="186"/>
                </a:cxn>
                <a:cxn ang="0">
                  <a:pos x="82" y="181"/>
                </a:cxn>
                <a:cxn ang="0">
                  <a:pos x="84" y="173"/>
                </a:cxn>
                <a:cxn ang="0">
                  <a:pos x="84" y="167"/>
                </a:cxn>
                <a:cxn ang="0">
                  <a:pos x="84" y="162"/>
                </a:cxn>
                <a:cxn ang="0">
                  <a:pos x="84" y="156"/>
                </a:cxn>
                <a:cxn ang="0">
                  <a:pos x="84" y="150"/>
                </a:cxn>
                <a:cxn ang="0">
                  <a:pos x="84" y="145"/>
                </a:cxn>
                <a:cxn ang="0">
                  <a:pos x="84" y="137"/>
                </a:cxn>
                <a:cxn ang="0">
                  <a:pos x="84" y="131"/>
                </a:cxn>
                <a:cxn ang="0">
                  <a:pos x="85" y="124"/>
                </a:cxn>
                <a:cxn ang="0">
                  <a:pos x="84" y="116"/>
                </a:cxn>
                <a:cxn ang="0">
                  <a:pos x="84" y="109"/>
                </a:cxn>
                <a:cxn ang="0">
                  <a:pos x="84" y="101"/>
                </a:cxn>
                <a:cxn ang="0">
                  <a:pos x="84" y="93"/>
                </a:cxn>
                <a:cxn ang="0">
                  <a:pos x="82" y="86"/>
                </a:cxn>
                <a:cxn ang="0">
                  <a:pos x="82" y="78"/>
                </a:cxn>
                <a:cxn ang="0">
                  <a:pos x="80" y="71"/>
                </a:cxn>
                <a:cxn ang="0">
                  <a:pos x="80" y="63"/>
                </a:cxn>
                <a:cxn ang="0">
                  <a:pos x="78" y="53"/>
                </a:cxn>
                <a:cxn ang="0">
                  <a:pos x="76" y="46"/>
                </a:cxn>
                <a:cxn ang="0">
                  <a:pos x="74" y="36"/>
                </a:cxn>
                <a:cxn ang="0">
                  <a:pos x="72" y="29"/>
                </a:cxn>
                <a:cxn ang="0">
                  <a:pos x="68" y="21"/>
                </a:cxn>
                <a:cxn ang="0">
                  <a:pos x="66" y="13"/>
                </a:cxn>
                <a:cxn ang="0">
                  <a:pos x="63" y="6"/>
                </a:cxn>
                <a:cxn ang="0">
                  <a:pos x="61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5" h="205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2" y="32"/>
                  </a:lnTo>
                  <a:lnTo>
                    <a:pt x="4" y="40"/>
                  </a:lnTo>
                  <a:lnTo>
                    <a:pt x="6" y="50"/>
                  </a:lnTo>
                  <a:lnTo>
                    <a:pt x="6" y="53"/>
                  </a:lnTo>
                  <a:lnTo>
                    <a:pt x="7" y="59"/>
                  </a:lnTo>
                  <a:lnTo>
                    <a:pt x="7" y="65"/>
                  </a:lnTo>
                  <a:lnTo>
                    <a:pt x="9" y="71"/>
                  </a:lnTo>
                  <a:lnTo>
                    <a:pt x="9" y="76"/>
                  </a:lnTo>
                  <a:lnTo>
                    <a:pt x="9" y="82"/>
                  </a:lnTo>
                  <a:lnTo>
                    <a:pt x="9" y="90"/>
                  </a:lnTo>
                  <a:lnTo>
                    <a:pt x="11" y="97"/>
                  </a:lnTo>
                  <a:lnTo>
                    <a:pt x="11" y="103"/>
                  </a:lnTo>
                  <a:lnTo>
                    <a:pt x="11" y="112"/>
                  </a:lnTo>
                  <a:lnTo>
                    <a:pt x="13" y="120"/>
                  </a:lnTo>
                  <a:lnTo>
                    <a:pt x="13" y="129"/>
                  </a:lnTo>
                  <a:lnTo>
                    <a:pt x="13" y="137"/>
                  </a:lnTo>
                  <a:lnTo>
                    <a:pt x="13" y="147"/>
                  </a:lnTo>
                  <a:lnTo>
                    <a:pt x="13" y="154"/>
                  </a:lnTo>
                  <a:lnTo>
                    <a:pt x="13" y="166"/>
                  </a:lnTo>
                  <a:lnTo>
                    <a:pt x="11" y="173"/>
                  </a:lnTo>
                  <a:lnTo>
                    <a:pt x="11" y="185"/>
                  </a:lnTo>
                  <a:lnTo>
                    <a:pt x="11" y="188"/>
                  </a:lnTo>
                  <a:lnTo>
                    <a:pt x="11" y="194"/>
                  </a:lnTo>
                  <a:lnTo>
                    <a:pt x="11" y="200"/>
                  </a:lnTo>
                  <a:lnTo>
                    <a:pt x="11" y="205"/>
                  </a:lnTo>
                  <a:lnTo>
                    <a:pt x="82" y="192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1"/>
                  </a:lnTo>
                  <a:lnTo>
                    <a:pt x="84" y="173"/>
                  </a:lnTo>
                  <a:lnTo>
                    <a:pt x="84" y="167"/>
                  </a:lnTo>
                  <a:lnTo>
                    <a:pt x="84" y="162"/>
                  </a:lnTo>
                  <a:lnTo>
                    <a:pt x="84" y="156"/>
                  </a:lnTo>
                  <a:lnTo>
                    <a:pt x="84" y="150"/>
                  </a:lnTo>
                  <a:lnTo>
                    <a:pt x="84" y="145"/>
                  </a:lnTo>
                  <a:lnTo>
                    <a:pt x="84" y="137"/>
                  </a:lnTo>
                  <a:lnTo>
                    <a:pt x="84" y="131"/>
                  </a:lnTo>
                  <a:lnTo>
                    <a:pt x="85" y="124"/>
                  </a:lnTo>
                  <a:lnTo>
                    <a:pt x="84" y="116"/>
                  </a:lnTo>
                  <a:lnTo>
                    <a:pt x="84" y="109"/>
                  </a:lnTo>
                  <a:lnTo>
                    <a:pt x="84" y="101"/>
                  </a:lnTo>
                  <a:lnTo>
                    <a:pt x="84" y="93"/>
                  </a:lnTo>
                  <a:lnTo>
                    <a:pt x="82" y="86"/>
                  </a:lnTo>
                  <a:lnTo>
                    <a:pt x="82" y="78"/>
                  </a:lnTo>
                  <a:lnTo>
                    <a:pt x="80" y="71"/>
                  </a:lnTo>
                  <a:lnTo>
                    <a:pt x="80" y="63"/>
                  </a:lnTo>
                  <a:lnTo>
                    <a:pt x="78" y="53"/>
                  </a:lnTo>
                  <a:lnTo>
                    <a:pt x="76" y="46"/>
                  </a:lnTo>
                  <a:lnTo>
                    <a:pt x="74" y="36"/>
                  </a:lnTo>
                  <a:lnTo>
                    <a:pt x="72" y="29"/>
                  </a:lnTo>
                  <a:lnTo>
                    <a:pt x="68" y="21"/>
                  </a:lnTo>
                  <a:lnTo>
                    <a:pt x="66" y="13"/>
                  </a:lnTo>
                  <a:lnTo>
                    <a:pt x="63" y="6"/>
                  </a:lnTo>
                  <a:lnTo>
                    <a:pt x="61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1" name="Freeform 67"/>
            <p:cNvSpPr>
              <a:spLocks/>
            </p:cNvSpPr>
            <p:nvPr/>
          </p:nvSpPr>
          <p:spPr bwMode="auto">
            <a:xfrm>
              <a:off x="5194" y="1253"/>
              <a:ext cx="48" cy="173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5" y="32"/>
                </a:cxn>
                <a:cxn ang="0">
                  <a:pos x="7" y="42"/>
                </a:cxn>
                <a:cxn ang="0">
                  <a:pos x="9" y="55"/>
                </a:cxn>
                <a:cxn ang="0">
                  <a:pos x="13" y="72"/>
                </a:cxn>
                <a:cxn ang="0">
                  <a:pos x="17" y="91"/>
                </a:cxn>
                <a:cxn ang="0">
                  <a:pos x="17" y="101"/>
                </a:cxn>
                <a:cxn ang="0">
                  <a:pos x="19" y="112"/>
                </a:cxn>
                <a:cxn ang="0">
                  <a:pos x="19" y="124"/>
                </a:cxn>
                <a:cxn ang="0">
                  <a:pos x="20" y="135"/>
                </a:cxn>
                <a:cxn ang="0">
                  <a:pos x="22" y="148"/>
                </a:cxn>
                <a:cxn ang="0">
                  <a:pos x="24" y="162"/>
                </a:cxn>
                <a:cxn ang="0">
                  <a:pos x="24" y="177"/>
                </a:cxn>
                <a:cxn ang="0">
                  <a:pos x="26" y="192"/>
                </a:cxn>
                <a:cxn ang="0">
                  <a:pos x="26" y="207"/>
                </a:cxn>
                <a:cxn ang="0">
                  <a:pos x="28" y="226"/>
                </a:cxn>
                <a:cxn ang="0">
                  <a:pos x="28" y="241"/>
                </a:cxn>
                <a:cxn ang="0">
                  <a:pos x="28" y="262"/>
                </a:cxn>
                <a:cxn ang="0">
                  <a:pos x="28" y="281"/>
                </a:cxn>
                <a:cxn ang="0">
                  <a:pos x="28" y="302"/>
                </a:cxn>
                <a:cxn ang="0">
                  <a:pos x="28" y="323"/>
                </a:cxn>
                <a:cxn ang="0">
                  <a:pos x="28" y="346"/>
                </a:cxn>
                <a:cxn ang="0">
                  <a:pos x="95" y="331"/>
                </a:cxn>
                <a:cxn ang="0">
                  <a:pos x="95" y="319"/>
                </a:cxn>
                <a:cxn ang="0">
                  <a:pos x="95" y="306"/>
                </a:cxn>
                <a:cxn ang="0">
                  <a:pos x="95" y="291"/>
                </a:cxn>
                <a:cxn ang="0">
                  <a:pos x="95" y="272"/>
                </a:cxn>
                <a:cxn ang="0">
                  <a:pos x="95" y="257"/>
                </a:cxn>
                <a:cxn ang="0">
                  <a:pos x="95" y="245"/>
                </a:cxn>
                <a:cxn ang="0">
                  <a:pos x="95" y="234"/>
                </a:cxn>
                <a:cxn ang="0">
                  <a:pos x="95" y="222"/>
                </a:cxn>
                <a:cxn ang="0">
                  <a:pos x="95" y="209"/>
                </a:cxn>
                <a:cxn ang="0">
                  <a:pos x="95" y="196"/>
                </a:cxn>
                <a:cxn ang="0">
                  <a:pos x="93" y="183"/>
                </a:cxn>
                <a:cxn ang="0">
                  <a:pos x="93" y="169"/>
                </a:cxn>
                <a:cxn ang="0">
                  <a:pos x="93" y="156"/>
                </a:cxn>
                <a:cxn ang="0">
                  <a:pos x="91" y="141"/>
                </a:cxn>
                <a:cxn ang="0">
                  <a:pos x="91" y="127"/>
                </a:cxn>
                <a:cxn ang="0">
                  <a:pos x="89" y="114"/>
                </a:cxn>
                <a:cxn ang="0">
                  <a:pos x="87" y="101"/>
                </a:cxn>
                <a:cxn ang="0">
                  <a:pos x="85" y="87"/>
                </a:cxn>
                <a:cxn ang="0">
                  <a:pos x="83" y="72"/>
                </a:cxn>
                <a:cxn ang="0">
                  <a:pos x="81" y="59"/>
                </a:cxn>
                <a:cxn ang="0">
                  <a:pos x="79" y="44"/>
                </a:cxn>
                <a:cxn ang="0">
                  <a:pos x="77" y="30"/>
                </a:cxn>
                <a:cxn ang="0">
                  <a:pos x="74" y="19"/>
                </a:cxn>
                <a:cxn ang="0">
                  <a:pos x="72" y="6"/>
                </a:cxn>
                <a:cxn ang="0">
                  <a:pos x="0" y="15"/>
                </a:cxn>
              </a:cxnLst>
              <a:rect l="0" t="0" r="r" b="b"/>
              <a:pathLst>
                <a:path w="97" h="346">
                  <a:moveTo>
                    <a:pt x="0" y="15"/>
                  </a:moveTo>
                  <a:lnTo>
                    <a:pt x="1" y="19"/>
                  </a:lnTo>
                  <a:lnTo>
                    <a:pt x="3" y="25"/>
                  </a:lnTo>
                  <a:lnTo>
                    <a:pt x="5" y="32"/>
                  </a:lnTo>
                  <a:lnTo>
                    <a:pt x="5" y="36"/>
                  </a:lnTo>
                  <a:lnTo>
                    <a:pt x="7" y="42"/>
                  </a:lnTo>
                  <a:lnTo>
                    <a:pt x="9" y="48"/>
                  </a:lnTo>
                  <a:lnTo>
                    <a:pt x="9" y="55"/>
                  </a:lnTo>
                  <a:lnTo>
                    <a:pt x="11" y="63"/>
                  </a:lnTo>
                  <a:lnTo>
                    <a:pt x="13" y="72"/>
                  </a:lnTo>
                  <a:lnTo>
                    <a:pt x="15" y="80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101"/>
                  </a:lnTo>
                  <a:lnTo>
                    <a:pt x="17" y="106"/>
                  </a:lnTo>
                  <a:lnTo>
                    <a:pt x="19" y="112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20" y="129"/>
                  </a:lnTo>
                  <a:lnTo>
                    <a:pt x="20" y="135"/>
                  </a:lnTo>
                  <a:lnTo>
                    <a:pt x="20" y="141"/>
                  </a:lnTo>
                  <a:lnTo>
                    <a:pt x="22" y="148"/>
                  </a:lnTo>
                  <a:lnTo>
                    <a:pt x="22" y="154"/>
                  </a:lnTo>
                  <a:lnTo>
                    <a:pt x="24" y="162"/>
                  </a:lnTo>
                  <a:lnTo>
                    <a:pt x="24" y="169"/>
                  </a:lnTo>
                  <a:lnTo>
                    <a:pt x="24" y="177"/>
                  </a:lnTo>
                  <a:lnTo>
                    <a:pt x="26" y="184"/>
                  </a:lnTo>
                  <a:lnTo>
                    <a:pt x="26" y="192"/>
                  </a:lnTo>
                  <a:lnTo>
                    <a:pt x="26" y="200"/>
                  </a:lnTo>
                  <a:lnTo>
                    <a:pt x="26" y="207"/>
                  </a:lnTo>
                  <a:lnTo>
                    <a:pt x="26" y="217"/>
                  </a:lnTo>
                  <a:lnTo>
                    <a:pt x="28" y="226"/>
                  </a:lnTo>
                  <a:lnTo>
                    <a:pt x="28" y="234"/>
                  </a:lnTo>
                  <a:lnTo>
                    <a:pt x="28" y="241"/>
                  </a:lnTo>
                  <a:lnTo>
                    <a:pt x="28" y="251"/>
                  </a:lnTo>
                  <a:lnTo>
                    <a:pt x="28" y="262"/>
                  </a:lnTo>
                  <a:lnTo>
                    <a:pt x="28" y="270"/>
                  </a:lnTo>
                  <a:lnTo>
                    <a:pt x="28" y="281"/>
                  </a:lnTo>
                  <a:lnTo>
                    <a:pt x="28" y="291"/>
                  </a:lnTo>
                  <a:lnTo>
                    <a:pt x="28" y="302"/>
                  </a:lnTo>
                  <a:lnTo>
                    <a:pt x="28" y="312"/>
                  </a:lnTo>
                  <a:lnTo>
                    <a:pt x="28" y="323"/>
                  </a:lnTo>
                  <a:lnTo>
                    <a:pt x="28" y="335"/>
                  </a:lnTo>
                  <a:lnTo>
                    <a:pt x="28" y="346"/>
                  </a:lnTo>
                  <a:lnTo>
                    <a:pt x="95" y="335"/>
                  </a:lnTo>
                  <a:lnTo>
                    <a:pt x="95" y="331"/>
                  </a:lnTo>
                  <a:lnTo>
                    <a:pt x="95" y="325"/>
                  </a:lnTo>
                  <a:lnTo>
                    <a:pt x="95" y="319"/>
                  </a:lnTo>
                  <a:lnTo>
                    <a:pt x="95" y="314"/>
                  </a:lnTo>
                  <a:lnTo>
                    <a:pt x="95" y="306"/>
                  </a:lnTo>
                  <a:lnTo>
                    <a:pt x="95" y="300"/>
                  </a:lnTo>
                  <a:lnTo>
                    <a:pt x="95" y="291"/>
                  </a:lnTo>
                  <a:lnTo>
                    <a:pt x="95" y="281"/>
                  </a:lnTo>
                  <a:lnTo>
                    <a:pt x="95" y="272"/>
                  </a:lnTo>
                  <a:lnTo>
                    <a:pt x="95" y="262"/>
                  </a:lnTo>
                  <a:lnTo>
                    <a:pt x="95" y="257"/>
                  </a:lnTo>
                  <a:lnTo>
                    <a:pt x="95" y="251"/>
                  </a:lnTo>
                  <a:lnTo>
                    <a:pt x="95" y="245"/>
                  </a:lnTo>
                  <a:lnTo>
                    <a:pt x="95" y="241"/>
                  </a:lnTo>
                  <a:lnTo>
                    <a:pt x="95" y="234"/>
                  </a:lnTo>
                  <a:lnTo>
                    <a:pt x="95" y="228"/>
                  </a:lnTo>
                  <a:lnTo>
                    <a:pt x="95" y="222"/>
                  </a:lnTo>
                  <a:lnTo>
                    <a:pt x="97" y="217"/>
                  </a:lnTo>
                  <a:lnTo>
                    <a:pt x="95" y="209"/>
                  </a:lnTo>
                  <a:lnTo>
                    <a:pt x="95" y="203"/>
                  </a:lnTo>
                  <a:lnTo>
                    <a:pt x="95" y="196"/>
                  </a:lnTo>
                  <a:lnTo>
                    <a:pt x="95" y="190"/>
                  </a:lnTo>
                  <a:lnTo>
                    <a:pt x="93" y="183"/>
                  </a:lnTo>
                  <a:lnTo>
                    <a:pt x="93" y="177"/>
                  </a:lnTo>
                  <a:lnTo>
                    <a:pt x="93" y="169"/>
                  </a:lnTo>
                  <a:lnTo>
                    <a:pt x="93" y="164"/>
                  </a:lnTo>
                  <a:lnTo>
                    <a:pt x="93" y="156"/>
                  </a:lnTo>
                  <a:lnTo>
                    <a:pt x="93" y="148"/>
                  </a:lnTo>
                  <a:lnTo>
                    <a:pt x="91" y="141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1" y="122"/>
                  </a:lnTo>
                  <a:lnTo>
                    <a:pt x="89" y="114"/>
                  </a:lnTo>
                  <a:lnTo>
                    <a:pt x="89" y="108"/>
                  </a:lnTo>
                  <a:lnTo>
                    <a:pt x="87" y="101"/>
                  </a:lnTo>
                  <a:lnTo>
                    <a:pt x="87" y="95"/>
                  </a:lnTo>
                  <a:lnTo>
                    <a:pt x="85" y="87"/>
                  </a:lnTo>
                  <a:lnTo>
                    <a:pt x="85" y="80"/>
                  </a:lnTo>
                  <a:lnTo>
                    <a:pt x="83" y="72"/>
                  </a:lnTo>
                  <a:lnTo>
                    <a:pt x="83" y="67"/>
                  </a:lnTo>
                  <a:lnTo>
                    <a:pt x="81" y="59"/>
                  </a:lnTo>
                  <a:lnTo>
                    <a:pt x="81" y="51"/>
                  </a:lnTo>
                  <a:lnTo>
                    <a:pt x="79" y="44"/>
                  </a:lnTo>
                  <a:lnTo>
                    <a:pt x="79" y="38"/>
                  </a:lnTo>
                  <a:lnTo>
                    <a:pt x="77" y="30"/>
                  </a:lnTo>
                  <a:lnTo>
                    <a:pt x="76" y="25"/>
                  </a:lnTo>
                  <a:lnTo>
                    <a:pt x="74" y="19"/>
                  </a:lnTo>
                  <a:lnTo>
                    <a:pt x="74" y="11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2" name="Freeform 68"/>
            <p:cNvSpPr>
              <a:spLocks/>
            </p:cNvSpPr>
            <p:nvPr/>
          </p:nvSpPr>
          <p:spPr bwMode="auto">
            <a:xfrm>
              <a:off x="5069" y="1272"/>
              <a:ext cx="49" cy="10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4" y="32"/>
                </a:cxn>
                <a:cxn ang="0">
                  <a:pos x="6" y="40"/>
                </a:cxn>
                <a:cxn ang="0">
                  <a:pos x="8" y="49"/>
                </a:cxn>
                <a:cxn ang="0">
                  <a:pos x="8" y="53"/>
                </a:cxn>
                <a:cxn ang="0">
                  <a:pos x="10" y="59"/>
                </a:cxn>
                <a:cxn ang="0">
                  <a:pos x="10" y="65"/>
                </a:cxn>
                <a:cxn ang="0">
                  <a:pos x="12" y="70"/>
                </a:cxn>
                <a:cxn ang="0">
                  <a:pos x="12" y="76"/>
                </a:cxn>
                <a:cxn ang="0">
                  <a:pos x="14" y="82"/>
                </a:cxn>
                <a:cxn ang="0">
                  <a:pos x="14" y="89"/>
                </a:cxn>
                <a:cxn ang="0">
                  <a:pos x="16" y="95"/>
                </a:cxn>
                <a:cxn ang="0">
                  <a:pos x="16" y="103"/>
                </a:cxn>
                <a:cxn ang="0">
                  <a:pos x="16" y="110"/>
                </a:cxn>
                <a:cxn ang="0">
                  <a:pos x="18" y="120"/>
                </a:cxn>
                <a:cxn ang="0">
                  <a:pos x="18" y="127"/>
                </a:cxn>
                <a:cxn ang="0">
                  <a:pos x="18" y="137"/>
                </a:cxn>
                <a:cxn ang="0">
                  <a:pos x="18" y="145"/>
                </a:cxn>
                <a:cxn ang="0">
                  <a:pos x="18" y="154"/>
                </a:cxn>
                <a:cxn ang="0">
                  <a:pos x="18" y="164"/>
                </a:cxn>
                <a:cxn ang="0">
                  <a:pos x="18" y="173"/>
                </a:cxn>
                <a:cxn ang="0">
                  <a:pos x="18" y="183"/>
                </a:cxn>
                <a:cxn ang="0">
                  <a:pos x="16" y="188"/>
                </a:cxn>
                <a:cxn ang="0">
                  <a:pos x="16" y="192"/>
                </a:cxn>
                <a:cxn ang="0">
                  <a:pos x="16" y="198"/>
                </a:cxn>
                <a:cxn ang="0">
                  <a:pos x="16" y="203"/>
                </a:cxn>
                <a:cxn ang="0">
                  <a:pos x="94" y="192"/>
                </a:cxn>
                <a:cxn ang="0">
                  <a:pos x="94" y="190"/>
                </a:cxn>
                <a:cxn ang="0">
                  <a:pos x="94" y="186"/>
                </a:cxn>
                <a:cxn ang="0">
                  <a:pos x="94" y="181"/>
                </a:cxn>
                <a:cxn ang="0">
                  <a:pos x="96" y="173"/>
                </a:cxn>
                <a:cxn ang="0">
                  <a:pos x="96" y="167"/>
                </a:cxn>
                <a:cxn ang="0">
                  <a:pos x="96" y="162"/>
                </a:cxn>
                <a:cxn ang="0">
                  <a:pos x="96" y="156"/>
                </a:cxn>
                <a:cxn ang="0">
                  <a:pos x="96" y="150"/>
                </a:cxn>
                <a:cxn ang="0">
                  <a:pos x="96" y="145"/>
                </a:cxn>
                <a:cxn ang="0">
                  <a:pos x="96" y="137"/>
                </a:cxn>
                <a:cxn ang="0">
                  <a:pos x="96" y="131"/>
                </a:cxn>
                <a:cxn ang="0">
                  <a:pos x="97" y="124"/>
                </a:cxn>
                <a:cxn ang="0">
                  <a:pos x="96" y="116"/>
                </a:cxn>
                <a:cxn ang="0">
                  <a:pos x="96" y="108"/>
                </a:cxn>
                <a:cxn ang="0">
                  <a:pos x="94" y="101"/>
                </a:cxn>
                <a:cxn ang="0">
                  <a:pos x="94" y="95"/>
                </a:cxn>
                <a:cxn ang="0">
                  <a:pos x="94" y="86"/>
                </a:cxn>
                <a:cxn ang="0">
                  <a:pos x="92" y="78"/>
                </a:cxn>
                <a:cxn ang="0">
                  <a:pos x="92" y="70"/>
                </a:cxn>
                <a:cxn ang="0">
                  <a:pos x="90" y="63"/>
                </a:cxn>
                <a:cxn ang="0">
                  <a:pos x="88" y="53"/>
                </a:cxn>
                <a:cxn ang="0">
                  <a:pos x="86" y="46"/>
                </a:cxn>
                <a:cxn ang="0">
                  <a:pos x="82" y="36"/>
                </a:cxn>
                <a:cxn ang="0">
                  <a:pos x="80" y="29"/>
                </a:cxn>
                <a:cxn ang="0">
                  <a:pos x="78" y="21"/>
                </a:cxn>
                <a:cxn ang="0">
                  <a:pos x="75" y="13"/>
                </a:cxn>
                <a:cxn ang="0">
                  <a:pos x="71" y="6"/>
                </a:cxn>
                <a:cxn ang="0">
                  <a:pos x="69" y="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97" h="203">
                  <a:moveTo>
                    <a:pt x="0" y="21"/>
                  </a:moveTo>
                  <a:lnTo>
                    <a:pt x="0" y="23"/>
                  </a:lnTo>
                  <a:lnTo>
                    <a:pt x="2" y="27"/>
                  </a:lnTo>
                  <a:lnTo>
                    <a:pt x="4" y="32"/>
                  </a:lnTo>
                  <a:lnTo>
                    <a:pt x="6" y="40"/>
                  </a:lnTo>
                  <a:lnTo>
                    <a:pt x="8" y="49"/>
                  </a:lnTo>
                  <a:lnTo>
                    <a:pt x="8" y="53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2" y="70"/>
                  </a:lnTo>
                  <a:lnTo>
                    <a:pt x="12" y="76"/>
                  </a:lnTo>
                  <a:lnTo>
                    <a:pt x="14" y="82"/>
                  </a:lnTo>
                  <a:lnTo>
                    <a:pt x="14" y="89"/>
                  </a:lnTo>
                  <a:lnTo>
                    <a:pt x="16" y="95"/>
                  </a:lnTo>
                  <a:lnTo>
                    <a:pt x="16" y="103"/>
                  </a:lnTo>
                  <a:lnTo>
                    <a:pt x="16" y="110"/>
                  </a:lnTo>
                  <a:lnTo>
                    <a:pt x="18" y="120"/>
                  </a:lnTo>
                  <a:lnTo>
                    <a:pt x="18" y="127"/>
                  </a:lnTo>
                  <a:lnTo>
                    <a:pt x="18" y="137"/>
                  </a:lnTo>
                  <a:lnTo>
                    <a:pt x="18" y="145"/>
                  </a:lnTo>
                  <a:lnTo>
                    <a:pt x="18" y="154"/>
                  </a:lnTo>
                  <a:lnTo>
                    <a:pt x="18" y="164"/>
                  </a:lnTo>
                  <a:lnTo>
                    <a:pt x="18" y="173"/>
                  </a:lnTo>
                  <a:lnTo>
                    <a:pt x="18" y="183"/>
                  </a:lnTo>
                  <a:lnTo>
                    <a:pt x="16" y="188"/>
                  </a:lnTo>
                  <a:lnTo>
                    <a:pt x="16" y="192"/>
                  </a:lnTo>
                  <a:lnTo>
                    <a:pt x="16" y="198"/>
                  </a:lnTo>
                  <a:lnTo>
                    <a:pt x="16" y="203"/>
                  </a:lnTo>
                  <a:lnTo>
                    <a:pt x="94" y="192"/>
                  </a:lnTo>
                  <a:lnTo>
                    <a:pt x="94" y="190"/>
                  </a:lnTo>
                  <a:lnTo>
                    <a:pt x="94" y="186"/>
                  </a:lnTo>
                  <a:lnTo>
                    <a:pt x="94" y="181"/>
                  </a:lnTo>
                  <a:lnTo>
                    <a:pt x="96" y="173"/>
                  </a:lnTo>
                  <a:lnTo>
                    <a:pt x="96" y="167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96" y="150"/>
                  </a:lnTo>
                  <a:lnTo>
                    <a:pt x="96" y="145"/>
                  </a:lnTo>
                  <a:lnTo>
                    <a:pt x="96" y="137"/>
                  </a:lnTo>
                  <a:lnTo>
                    <a:pt x="96" y="131"/>
                  </a:lnTo>
                  <a:lnTo>
                    <a:pt x="97" y="124"/>
                  </a:lnTo>
                  <a:lnTo>
                    <a:pt x="96" y="116"/>
                  </a:lnTo>
                  <a:lnTo>
                    <a:pt x="96" y="108"/>
                  </a:lnTo>
                  <a:lnTo>
                    <a:pt x="94" y="101"/>
                  </a:lnTo>
                  <a:lnTo>
                    <a:pt x="94" y="95"/>
                  </a:lnTo>
                  <a:lnTo>
                    <a:pt x="94" y="86"/>
                  </a:lnTo>
                  <a:lnTo>
                    <a:pt x="92" y="78"/>
                  </a:lnTo>
                  <a:lnTo>
                    <a:pt x="92" y="70"/>
                  </a:lnTo>
                  <a:lnTo>
                    <a:pt x="90" y="63"/>
                  </a:lnTo>
                  <a:lnTo>
                    <a:pt x="88" y="53"/>
                  </a:lnTo>
                  <a:lnTo>
                    <a:pt x="86" y="46"/>
                  </a:lnTo>
                  <a:lnTo>
                    <a:pt x="82" y="36"/>
                  </a:lnTo>
                  <a:lnTo>
                    <a:pt x="80" y="29"/>
                  </a:lnTo>
                  <a:lnTo>
                    <a:pt x="78" y="21"/>
                  </a:lnTo>
                  <a:lnTo>
                    <a:pt x="75" y="13"/>
                  </a:lnTo>
                  <a:lnTo>
                    <a:pt x="71" y="6"/>
                  </a:lnTo>
                  <a:lnTo>
                    <a:pt x="69" y="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E99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3" name="Freeform 69"/>
            <p:cNvSpPr>
              <a:spLocks/>
            </p:cNvSpPr>
            <p:nvPr/>
          </p:nvSpPr>
          <p:spPr bwMode="auto">
            <a:xfrm>
              <a:off x="4262" y="1166"/>
              <a:ext cx="137" cy="299"/>
            </a:xfrm>
            <a:custGeom>
              <a:avLst/>
              <a:gdLst/>
              <a:ahLst/>
              <a:cxnLst>
                <a:cxn ang="0">
                  <a:pos x="232" y="354"/>
                </a:cxn>
                <a:cxn ang="0">
                  <a:pos x="221" y="382"/>
                </a:cxn>
                <a:cxn ang="0">
                  <a:pos x="211" y="411"/>
                </a:cxn>
                <a:cxn ang="0">
                  <a:pos x="200" y="437"/>
                </a:cxn>
                <a:cxn ang="0">
                  <a:pos x="187" y="462"/>
                </a:cxn>
                <a:cxn ang="0">
                  <a:pos x="173" y="485"/>
                </a:cxn>
                <a:cxn ang="0">
                  <a:pos x="162" y="508"/>
                </a:cxn>
                <a:cxn ang="0">
                  <a:pos x="139" y="540"/>
                </a:cxn>
                <a:cxn ang="0">
                  <a:pos x="113" y="568"/>
                </a:cxn>
                <a:cxn ang="0">
                  <a:pos x="88" y="589"/>
                </a:cxn>
                <a:cxn ang="0">
                  <a:pos x="63" y="597"/>
                </a:cxn>
                <a:cxn ang="0">
                  <a:pos x="42" y="595"/>
                </a:cxn>
                <a:cxn ang="0">
                  <a:pos x="25" y="578"/>
                </a:cxn>
                <a:cxn ang="0">
                  <a:pos x="12" y="553"/>
                </a:cxn>
                <a:cxn ang="0">
                  <a:pos x="4" y="523"/>
                </a:cxn>
                <a:cxn ang="0">
                  <a:pos x="2" y="502"/>
                </a:cxn>
                <a:cxn ang="0">
                  <a:pos x="0" y="481"/>
                </a:cxn>
                <a:cxn ang="0">
                  <a:pos x="0" y="456"/>
                </a:cxn>
                <a:cxn ang="0">
                  <a:pos x="2" y="432"/>
                </a:cxn>
                <a:cxn ang="0">
                  <a:pos x="4" y="405"/>
                </a:cxn>
                <a:cxn ang="0">
                  <a:pos x="8" y="378"/>
                </a:cxn>
                <a:cxn ang="0">
                  <a:pos x="14" y="350"/>
                </a:cxn>
                <a:cxn ang="0">
                  <a:pos x="21" y="319"/>
                </a:cxn>
                <a:cxn ang="0">
                  <a:pos x="29" y="291"/>
                </a:cxn>
                <a:cxn ang="0">
                  <a:pos x="38" y="260"/>
                </a:cxn>
                <a:cxn ang="0">
                  <a:pos x="48" y="230"/>
                </a:cxn>
                <a:cxn ang="0">
                  <a:pos x="59" y="202"/>
                </a:cxn>
                <a:cxn ang="0">
                  <a:pos x="69" y="175"/>
                </a:cxn>
                <a:cxn ang="0">
                  <a:pos x="82" y="150"/>
                </a:cxn>
                <a:cxn ang="0">
                  <a:pos x="94" y="126"/>
                </a:cxn>
                <a:cxn ang="0">
                  <a:pos x="107" y="103"/>
                </a:cxn>
                <a:cxn ang="0">
                  <a:pos x="122" y="78"/>
                </a:cxn>
                <a:cxn ang="0">
                  <a:pos x="149" y="42"/>
                </a:cxn>
                <a:cxn ang="0">
                  <a:pos x="173" y="19"/>
                </a:cxn>
                <a:cxn ang="0">
                  <a:pos x="200" y="4"/>
                </a:cxn>
                <a:cxn ang="0">
                  <a:pos x="223" y="0"/>
                </a:cxn>
                <a:cxn ang="0">
                  <a:pos x="251" y="19"/>
                </a:cxn>
                <a:cxn ang="0">
                  <a:pos x="263" y="46"/>
                </a:cxn>
                <a:cxn ang="0">
                  <a:pos x="270" y="78"/>
                </a:cxn>
                <a:cxn ang="0">
                  <a:pos x="272" y="106"/>
                </a:cxn>
                <a:cxn ang="0">
                  <a:pos x="272" y="127"/>
                </a:cxn>
                <a:cxn ang="0">
                  <a:pos x="272" y="152"/>
                </a:cxn>
                <a:cxn ang="0">
                  <a:pos x="270" y="179"/>
                </a:cxn>
                <a:cxn ang="0">
                  <a:pos x="267" y="205"/>
                </a:cxn>
                <a:cxn ang="0">
                  <a:pos x="263" y="234"/>
                </a:cxn>
                <a:cxn ang="0">
                  <a:pos x="257" y="262"/>
                </a:cxn>
                <a:cxn ang="0">
                  <a:pos x="249" y="293"/>
                </a:cxn>
                <a:cxn ang="0">
                  <a:pos x="242" y="323"/>
                </a:cxn>
              </a:cxnLst>
              <a:rect l="0" t="0" r="r" b="b"/>
              <a:pathLst>
                <a:path w="274" h="599">
                  <a:moveTo>
                    <a:pt x="240" y="331"/>
                  </a:moveTo>
                  <a:lnTo>
                    <a:pt x="238" y="338"/>
                  </a:lnTo>
                  <a:lnTo>
                    <a:pt x="234" y="346"/>
                  </a:lnTo>
                  <a:lnTo>
                    <a:pt x="232" y="354"/>
                  </a:lnTo>
                  <a:lnTo>
                    <a:pt x="230" y="361"/>
                  </a:lnTo>
                  <a:lnTo>
                    <a:pt x="227" y="367"/>
                  </a:lnTo>
                  <a:lnTo>
                    <a:pt x="225" y="375"/>
                  </a:lnTo>
                  <a:lnTo>
                    <a:pt x="221" y="382"/>
                  </a:lnTo>
                  <a:lnTo>
                    <a:pt x="219" y="390"/>
                  </a:lnTo>
                  <a:lnTo>
                    <a:pt x="217" y="397"/>
                  </a:lnTo>
                  <a:lnTo>
                    <a:pt x="213" y="403"/>
                  </a:lnTo>
                  <a:lnTo>
                    <a:pt x="211" y="411"/>
                  </a:lnTo>
                  <a:lnTo>
                    <a:pt x="208" y="416"/>
                  </a:lnTo>
                  <a:lnTo>
                    <a:pt x="206" y="424"/>
                  </a:lnTo>
                  <a:lnTo>
                    <a:pt x="202" y="430"/>
                  </a:lnTo>
                  <a:lnTo>
                    <a:pt x="200" y="437"/>
                  </a:lnTo>
                  <a:lnTo>
                    <a:pt x="196" y="445"/>
                  </a:lnTo>
                  <a:lnTo>
                    <a:pt x="192" y="451"/>
                  </a:lnTo>
                  <a:lnTo>
                    <a:pt x="191" y="456"/>
                  </a:lnTo>
                  <a:lnTo>
                    <a:pt x="187" y="462"/>
                  </a:lnTo>
                  <a:lnTo>
                    <a:pt x="183" y="468"/>
                  </a:lnTo>
                  <a:lnTo>
                    <a:pt x="179" y="473"/>
                  </a:lnTo>
                  <a:lnTo>
                    <a:pt x="177" y="479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68" y="496"/>
                  </a:lnTo>
                  <a:lnTo>
                    <a:pt x="164" y="502"/>
                  </a:lnTo>
                  <a:lnTo>
                    <a:pt x="162" y="508"/>
                  </a:lnTo>
                  <a:lnTo>
                    <a:pt x="158" y="513"/>
                  </a:lnTo>
                  <a:lnTo>
                    <a:pt x="153" y="523"/>
                  </a:lnTo>
                  <a:lnTo>
                    <a:pt x="147" y="532"/>
                  </a:lnTo>
                  <a:lnTo>
                    <a:pt x="139" y="540"/>
                  </a:lnTo>
                  <a:lnTo>
                    <a:pt x="134" y="548"/>
                  </a:lnTo>
                  <a:lnTo>
                    <a:pt x="126" y="555"/>
                  </a:lnTo>
                  <a:lnTo>
                    <a:pt x="120" y="563"/>
                  </a:lnTo>
                  <a:lnTo>
                    <a:pt x="113" y="568"/>
                  </a:lnTo>
                  <a:lnTo>
                    <a:pt x="107" y="576"/>
                  </a:lnTo>
                  <a:lnTo>
                    <a:pt x="99" y="580"/>
                  </a:lnTo>
                  <a:lnTo>
                    <a:pt x="94" y="586"/>
                  </a:lnTo>
                  <a:lnTo>
                    <a:pt x="88" y="589"/>
                  </a:lnTo>
                  <a:lnTo>
                    <a:pt x="82" y="593"/>
                  </a:lnTo>
                  <a:lnTo>
                    <a:pt x="75" y="595"/>
                  </a:lnTo>
                  <a:lnTo>
                    <a:pt x="69" y="597"/>
                  </a:lnTo>
                  <a:lnTo>
                    <a:pt x="63" y="597"/>
                  </a:lnTo>
                  <a:lnTo>
                    <a:pt x="59" y="599"/>
                  </a:lnTo>
                  <a:lnTo>
                    <a:pt x="54" y="597"/>
                  </a:lnTo>
                  <a:lnTo>
                    <a:pt x="48" y="597"/>
                  </a:lnTo>
                  <a:lnTo>
                    <a:pt x="42" y="595"/>
                  </a:lnTo>
                  <a:lnTo>
                    <a:pt x="37" y="591"/>
                  </a:lnTo>
                  <a:lnTo>
                    <a:pt x="33" y="587"/>
                  </a:lnTo>
                  <a:lnTo>
                    <a:pt x="29" y="584"/>
                  </a:lnTo>
                  <a:lnTo>
                    <a:pt x="25" y="578"/>
                  </a:lnTo>
                  <a:lnTo>
                    <a:pt x="21" y="574"/>
                  </a:lnTo>
                  <a:lnTo>
                    <a:pt x="18" y="567"/>
                  </a:lnTo>
                  <a:lnTo>
                    <a:pt x="16" y="561"/>
                  </a:lnTo>
                  <a:lnTo>
                    <a:pt x="12" y="553"/>
                  </a:lnTo>
                  <a:lnTo>
                    <a:pt x="8" y="546"/>
                  </a:lnTo>
                  <a:lnTo>
                    <a:pt x="6" y="536"/>
                  </a:lnTo>
                  <a:lnTo>
                    <a:pt x="6" y="529"/>
                  </a:lnTo>
                  <a:lnTo>
                    <a:pt x="4" y="523"/>
                  </a:lnTo>
                  <a:lnTo>
                    <a:pt x="2" y="519"/>
                  </a:lnTo>
                  <a:lnTo>
                    <a:pt x="2" y="513"/>
                  </a:lnTo>
                  <a:lnTo>
                    <a:pt x="2" y="508"/>
                  </a:lnTo>
                  <a:lnTo>
                    <a:pt x="2" y="502"/>
                  </a:lnTo>
                  <a:lnTo>
                    <a:pt x="2" y="498"/>
                  </a:lnTo>
                  <a:lnTo>
                    <a:pt x="2" y="492"/>
                  </a:lnTo>
                  <a:lnTo>
                    <a:pt x="2" y="487"/>
                  </a:lnTo>
                  <a:lnTo>
                    <a:pt x="0" y="481"/>
                  </a:lnTo>
                  <a:lnTo>
                    <a:pt x="0" y="475"/>
                  </a:lnTo>
                  <a:lnTo>
                    <a:pt x="0" y="470"/>
                  </a:lnTo>
                  <a:lnTo>
                    <a:pt x="0" y="464"/>
                  </a:lnTo>
                  <a:lnTo>
                    <a:pt x="0" y="456"/>
                  </a:lnTo>
                  <a:lnTo>
                    <a:pt x="0" y="451"/>
                  </a:lnTo>
                  <a:lnTo>
                    <a:pt x="0" y="445"/>
                  </a:lnTo>
                  <a:lnTo>
                    <a:pt x="2" y="439"/>
                  </a:lnTo>
                  <a:lnTo>
                    <a:pt x="2" y="432"/>
                  </a:lnTo>
                  <a:lnTo>
                    <a:pt x="2" y="426"/>
                  </a:lnTo>
                  <a:lnTo>
                    <a:pt x="4" y="418"/>
                  </a:lnTo>
                  <a:lnTo>
                    <a:pt x="4" y="413"/>
                  </a:lnTo>
                  <a:lnTo>
                    <a:pt x="4" y="405"/>
                  </a:lnTo>
                  <a:lnTo>
                    <a:pt x="6" y="399"/>
                  </a:lnTo>
                  <a:lnTo>
                    <a:pt x="6" y="392"/>
                  </a:lnTo>
                  <a:lnTo>
                    <a:pt x="8" y="386"/>
                  </a:lnTo>
                  <a:lnTo>
                    <a:pt x="8" y="378"/>
                  </a:lnTo>
                  <a:lnTo>
                    <a:pt x="10" y="371"/>
                  </a:lnTo>
                  <a:lnTo>
                    <a:pt x="12" y="363"/>
                  </a:lnTo>
                  <a:lnTo>
                    <a:pt x="14" y="357"/>
                  </a:lnTo>
                  <a:lnTo>
                    <a:pt x="14" y="350"/>
                  </a:lnTo>
                  <a:lnTo>
                    <a:pt x="16" y="342"/>
                  </a:lnTo>
                  <a:lnTo>
                    <a:pt x="18" y="335"/>
                  </a:lnTo>
                  <a:lnTo>
                    <a:pt x="19" y="329"/>
                  </a:lnTo>
                  <a:lnTo>
                    <a:pt x="21" y="319"/>
                  </a:lnTo>
                  <a:lnTo>
                    <a:pt x="23" y="314"/>
                  </a:lnTo>
                  <a:lnTo>
                    <a:pt x="25" y="306"/>
                  </a:lnTo>
                  <a:lnTo>
                    <a:pt x="27" y="299"/>
                  </a:lnTo>
                  <a:lnTo>
                    <a:pt x="29" y="291"/>
                  </a:lnTo>
                  <a:lnTo>
                    <a:pt x="31" y="283"/>
                  </a:lnTo>
                  <a:lnTo>
                    <a:pt x="35" y="276"/>
                  </a:lnTo>
                  <a:lnTo>
                    <a:pt x="37" y="270"/>
                  </a:lnTo>
                  <a:lnTo>
                    <a:pt x="38" y="260"/>
                  </a:lnTo>
                  <a:lnTo>
                    <a:pt x="40" y="253"/>
                  </a:lnTo>
                  <a:lnTo>
                    <a:pt x="42" y="245"/>
                  </a:lnTo>
                  <a:lnTo>
                    <a:pt x="46" y="238"/>
                  </a:lnTo>
                  <a:lnTo>
                    <a:pt x="48" y="230"/>
                  </a:lnTo>
                  <a:lnTo>
                    <a:pt x="52" y="224"/>
                  </a:lnTo>
                  <a:lnTo>
                    <a:pt x="54" y="217"/>
                  </a:lnTo>
                  <a:lnTo>
                    <a:pt x="56" y="209"/>
                  </a:lnTo>
                  <a:lnTo>
                    <a:pt x="59" y="202"/>
                  </a:lnTo>
                  <a:lnTo>
                    <a:pt x="61" y="196"/>
                  </a:lnTo>
                  <a:lnTo>
                    <a:pt x="63" y="188"/>
                  </a:lnTo>
                  <a:lnTo>
                    <a:pt x="67" y="183"/>
                  </a:lnTo>
                  <a:lnTo>
                    <a:pt x="69" y="175"/>
                  </a:lnTo>
                  <a:lnTo>
                    <a:pt x="73" y="169"/>
                  </a:lnTo>
                  <a:lnTo>
                    <a:pt x="75" y="162"/>
                  </a:lnTo>
                  <a:lnTo>
                    <a:pt x="78" y="156"/>
                  </a:lnTo>
                  <a:lnTo>
                    <a:pt x="82" y="150"/>
                  </a:lnTo>
                  <a:lnTo>
                    <a:pt x="84" y="143"/>
                  </a:lnTo>
                  <a:lnTo>
                    <a:pt x="88" y="137"/>
                  </a:lnTo>
                  <a:lnTo>
                    <a:pt x="90" y="131"/>
                  </a:lnTo>
                  <a:lnTo>
                    <a:pt x="94" y="126"/>
                  </a:lnTo>
                  <a:lnTo>
                    <a:pt x="97" y="120"/>
                  </a:lnTo>
                  <a:lnTo>
                    <a:pt x="99" y="114"/>
                  </a:lnTo>
                  <a:lnTo>
                    <a:pt x="103" y="108"/>
                  </a:lnTo>
                  <a:lnTo>
                    <a:pt x="107" y="103"/>
                  </a:lnTo>
                  <a:lnTo>
                    <a:pt x="109" y="97"/>
                  </a:lnTo>
                  <a:lnTo>
                    <a:pt x="113" y="91"/>
                  </a:lnTo>
                  <a:lnTo>
                    <a:pt x="116" y="86"/>
                  </a:lnTo>
                  <a:lnTo>
                    <a:pt x="122" y="78"/>
                  </a:lnTo>
                  <a:lnTo>
                    <a:pt x="130" y="68"/>
                  </a:lnTo>
                  <a:lnTo>
                    <a:pt x="135" y="59"/>
                  </a:lnTo>
                  <a:lnTo>
                    <a:pt x="143" y="51"/>
                  </a:lnTo>
                  <a:lnTo>
                    <a:pt x="149" y="42"/>
                  </a:lnTo>
                  <a:lnTo>
                    <a:pt x="156" y="36"/>
                  </a:lnTo>
                  <a:lnTo>
                    <a:pt x="162" y="29"/>
                  </a:lnTo>
                  <a:lnTo>
                    <a:pt x="168" y="25"/>
                  </a:lnTo>
                  <a:lnTo>
                    <a:pt x="173" y="19"/>
                  </a:lnTo>
                  <a:lnTo>
                    <a:pt x="181" y="15"/>
                  </a:lnTo>
                  <a:lnTo>
                    <a:pt x="187" y="10"/>
                  </a:lnTo>
                  <a:lnTo>
                    <a:pt x="194" y="8"/>
                  </a:lnTo>
                  <a:lnTo>
                    <a:pt x="200" y="4"/>
                  </a:lnTo>
                  <a:lnTo>
                    <a:pt x="206" y="2"/>
                  </a:lnTo>
                  <a:lnTo>
                    <a:pt x="211" y="0"/>
                  </a:lnTo>
                  <a:lnTo>
                    <a:pt x="217" y="0"/>
                  </a:lnTo>
                  <a:lnTo>
                    <a:pt x="223" y="0"/>
                  </a:lnTo>
                  <a:lnTo>
                    <a:pt x="229" y="4"/>
                  </a:lnTo>
                  <a:lnTo>
                    <a:pt x="238" y="8"/>
                  </a:lnTo>
                  <a:lnTo>
                    <a:pt x="248" y="15"/>
                  </a:lnTo>
                  <a:lnTo>
                    <a:pt x="251" y="19"/>
                  </a:lnTo>
                  <a:lnTo>
                    <a:pt x="255" y="25"/>
                  </a:lnTo>
                  <a:lnTo>
                    <a:pt x="257" y="30"/>
                  </a:lnTo>
                  <a:lnTo>
                    <a:pt x="261" y="38"/>
                  </a:lnTo>
                  <a:lnTo>
                    <a:pt x="263" y="46"/>
                  </a:lnTo>
                  <a:lnTo>
                    <a:pt x="267" y="53"/>
                  </a:lnTo>
                  <a:lnTo>
                    <a:pt x="267" y="61"/>
                  </a:lnTo>
                  <a:lnTo>
                    <a:pt x="268" y="70"/>
                  </a:lnTo>
                  <a:lnTo>
                    <a:pt x="270" y="78"/>
                  </a:lnTo>
                  <a:lnTo>
                    <a:pt x="272" y="89"/>
                  </a:lnTo>
                  <a:lnTo>
                    <a:pt x="272" y="95"/>
                  </a:lnTo>
                  <a:lnTo>
                    <a:pt x="272" y="101"/>
                  </a:lnTo>
                  <a:lnTo>
                    <a:pt x="272" y="106"/>
                  </a:lnTo>
                  <a:lnTo>
                    <a:pt x="274" y="112"/>
                  </a:lnTo>
                  <a:lnTo>
                    <a:pt x="272" y="116"/>
                  </a:lnTo>
                  <a:lnTo>
                    <a:pt x="272" y="122"/>
                  </a:lnTo>
                  <a:lnTo>
                    <a:pt x="272" y="127"/>
                  </a:lnTo>
                  <a:lnTo>
                    <a:pt x="272" y="133"/>
                  </a:lnTo>
                  <a:lnTo>
                    <a:pt x="272" y="139"/>
                  </a:lnTo>
                  <a:lnTo>
                    <a:pt x="272" y="14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72" y="165"/>
                  </a:lnTo>
                  <a:lnTo>
                    <a:pt x="270" y="171"/>
                  </a:lnTo>
                  <a:lnTo>
                    <a:pt x="270" y="179"/>
                  </a:lnTo>
                  <a:lnTo>
                    <a:pt x="270" y="184"/>
                  </a:lnTo>
                  <a:lnTo>
                    <a:pt x="268" y="192"/>
                  </a:lnTo>
                  <a:lnTo>
                    <a:pt x="268" y="198"/>
                  </a:lnTo>
                  <a:lnTo>
                    <a:pt x="267" y="205"/>
                  </a:lnTo>
                  <a:lnTo>
                    <a:pt x="267" y="213"/>
                  </a:lnTo>
                  <a:lnTo>
                    <a:pt x="267" y="219"/>
                  </a:lnTo>
                  <a:lnTo>
                    <a:pt x="265" y="226"/>
                  </a:lnTo>
                  <a:lnTo>
                    <a:pt x="263" y="234"/>
                  </a:lnTo>
                  <a:lnTo>
                    <a:pt x="261" y="241"/>
                  </a:lnTo>
                  <a:lnTo>
                    <a:pt x="261" y="247"/>
                  </a:lnTo>
                  <a:lnTo>
                    <a:pt x="259" y="255"/>
                  </a:lnTo>
                  <a:lnTo>
                    <a:pt x="257" y="262"/>
                  </a:lnTo>
                  <a:lnTo>
                    <a:pt x="257" y="270"/>
                  </a:lnTo>
                  <a:lnTo>
                    <a:pt x="253" y="278"/>
                  </a:lnTo>
                  <a:lnTo>
                    <a:pt x="251" y="285"/>
                  </a:lnTo>
                  <a:lnTo>
                    <a:pt x="249" y="293"/>
                  </a:lnTo>
                  <a:lnTo>
                    <a:pt x="248" y="300"/>
                  </a:lnTo>
                  <a:lnTo>
                    <a:pt x="246" y="308"/>
                  </a:lnTo>
                  <a:lnTo>
                    <a:pt x="244" y="316"/>
                  </a:lnTo>
                  <a:lnTo>
                    <a:pt x="242" y="323"/>
                  </a:lnTo>
                  <a:lnTo>
                    <a:pt x="240" y="331"/>
                  </a:lnTo>
                  <a:lnTo>
                    <a:pt x="240" y="3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4" name="Freeform 70"/>
            <p:cNvSpPr>
              <a:spLocks/>
            </p:cNvSpPr>
            <p:nvPr/>
          </p:nvSpPr>
          <p:spPr bwMode="auto">
            <a:xfrm>
              <a:off x="4295" y="1229"/>
              <a:ext cx="63" cy="175"/>
            </a:xfrm>
            <a:custGeom>
              <a:avLst/>
              <a:gdLst/>
              <a:ahLst/>
              <a:cxnLst>
                <a:cxn ang="0">
                  <a:pos x="97" y="193"/>
                </a:cxn>
                <a:cxn ang="0">
                  <a:pos x="91" y="211"/>
                </a:cxn>
                <a:cxn ang="0">
                  <a:pos x="84" y="226"/>
                </a:cxn>
                <a:cxn ang="0">
                  <a:pos x="78" y="243"/>
                </a:cxn>
                <a:cxn ang="0">
                  <a:pos x="72" y="258"/>
                </a:cxn>
                <a:cxn ang="0">
                  <a:pos x="67" y="271"/>
                </a:cxn>
                <a:cxn ang="0">
                  <a:pos x="61" y="287"/>
                </a:cxn>
                <a:cxn ang="0">
                  <a:pos x="55" y="298"/>
                </a:cxn>
                <a:cxn ang="0">
                  <a:pos x="49" y="309"/>
                </a:cxn>
                <a:cxn ang="0">
                  <a:pos x="44" y="319"/>
                </a:cxn>
                <a:cxn ang="0">
                  <a:pos x="34" y="332"/>
                </a:cxn>
                <a:cxn ang="0">
                  <a:pos x="25" y="344"/>
                </a:cxn>
                <a:cxn ang="0">
                  <a:pos x="15" y="347"/>
                </a:cxn>
                <a:cxn ang="0">
                  <a:pos x="8" y="346"/>
                </a:cxn>
                <a:cxn ang="0">
                  <a:pos x="4" y="336"/>
                </a:cxn>
                <a:cxn ang="0">
                  <a:pos x="2" y="327"/>
                </a:cxn>
                <a:cxn ang="0">
                  <a:pos x="0" y="317"/>
                </a:cxn>
                <a:cxn ang="0">
                  <a:pos x="0" y="306"/>
                </a:cxn>
                <a:cxn ang="0">
                  <a:pos x="2" y="294"/>
                </a:cxn>
                <a:cxn ang="0">
                  <a:pos x="4" y="283"/>
                </a:cxn>
                <a:cxn ang="0">
                  <a:pos x="4" y="269"/>
                </a:cxn>
                <a:cxn ang="0">
                  <a:pos x="6" y="254"/>
                </a:cxn>
                <a:cxn ang="0">
                  <a:pos x="10" y="239"/>
                </a:cxn>
                <a:cxn ang="0">
                  <a:pos x="13" y="224"/>
                </a:cxn>
                <a:cxn ang="0">
                  <a:pos x="17" y="207"/>
                </a:cxn>
                <a:cxn ang="0">
                  <a:pos x="23" y="190"/>
                </a:cxn>
                <a:cxn ang="0">
                  <a:pos x="29" y="173"/>
                </a:cxn>
                <a:cxn ang="0">
                  <a:pos x="34" y="155"/>
                </a:cxn>
                <a:cxn ang="0">
                  <a:pos x="40" y="136"/>
                </a:cxn>
                <a:cxn ang="0">
                  <a:pos x="46" y="119"/>
                </a:cxn>
                <a:cxn ang="0">
                  <a:pos x="51" y="104"/>
                </a:cxn>
                <a:cxn ang="0">
                  <a:pos x="57" y="87"/>
                </a:cxn>
                <a:cxn ang="0">
                  <a:pos x="63" y="74"/>
                </a:cxn>
                <a:cxn ang="0">
                  <a:pos x="69" y="60"/>
                </a:cxn>
                <a:cxn ang="0">
                  <a:pos x="74" y="49"/>
                </a:cxn>
                <a:cxn ang="0">
                  <a:pos x="82" y="38"/>
                </a:cxn>
                <a:cxn ang="0">
                  <a:pos x="88" y="28"/>
                </a:cxn>
                <a:cxn ang="0">
                  <a:pos x="95" y="15"/>
                </a:cxn>
                <a:cxn ang="0">
                  <a:pos x="107" y="3"/>
                </a:cxn>
                <a:cxn ang="0">
                  <a:pos x="114" y="0"/>
                </a:cxn>
                <a:cxn ang="0">
                  <a:pos x="122" y="1"/>
                </a:cxn>
                <a:cxn ang="0">
                  <a:pos x="126" y="11"/>
                </a:cxn>
                <a:cxn ang="0">
                  <a:pos x="127" y="26"/>
                </a:cxn>
                <a:cxn ang="0">
                  <a:pos x="127" y="41"/>
                </a:cxn>
                <a:cxn ang="0">
                  <a:pos x="127" y="53"/>
                </a:cxn>
                <a:cxn ang="0">
                  <a:pos x="126" y="64"/>
                </a:cxn>
                <a:cxn ang="0">
                  <a:pos x="124" y="77"/>
                </a:cxn>
                <a:cxn ang="0">
                  <a:pos x="122" y="91"/>
                </a:cxn>
                <a:cxn ang="0">
                  <a:pos x="118" y="108"/>
                </a:cxn>
                <a:cxn ang="0">
                  <a:pos x="114" y="123"/>
                </a:cxn>
                <a:cxn ang="0">
                  <a:pos x="110" y="140"/>
                </a:cxn>
                <a:cxn ang="0">
                  <a:pos x="107" y="157"/>
                </a:cxn>
                <a:cxn ang="0">
                  <a:pos x="101" y="174"/>
                </a:cxn>
                <a:cxn ang="0">
                  <a:pos x="99" y="184"/>
                </a:cxn>
              </a:cxnLst>
              <a:rect l="0" t="0" r="r" b="b"/>
              <a:pathLst>
                <a:path w="127" h="349">
                  <a:moveTo>
                    <a:pt x="99" y="184"/>
                  </a:moveTo>
                  <a:lnTo>
                    <a:pt x="97" y="193"/>
                  </a:lnTo>
                  <a:lnTo>
                    <a:pt x="93" y="201"/>
                  </a:lnTo>
                  <a:lnTo>
                    <a:pt x="91" y="211"/>
                  </a:lnTo>
                  <a:lnTo>
                    <a:pt x="88" y="218"/>
                  </a:lnTo>
                  <a:lnTo>
                    <a:pt x="84" y="226"/>
                  </a:lnTo>
                  <a:lnTo>
                    <a:pt x="82" y="235"/>
                  </a:lnTo>
                  <a:lnTo>
                    <a:pt x="78" y="243"/>
                  </a:lnTo>
                  <a:lnTo>
                    <a:pt x="76" y="252"/>
                  </a:lnTo>
                  <a:lnTo>
                    <a:pt x="72" y="258"/>
                  </a:lnTo>
                  <a:lnTo>
                    <a:pt x="69" y="266"/>
                  </a:lnTo>
                  <a:lnTo>
                    <a:pt x="67" y="271"/>
                  </a:lnTo>
                  <a:lnTo>
                    <a:pt x="63" y="279"/>
                  </a:lnTo>
                  <a:lnTo>
                    <a:pt x="61" y="287"/>
                  </a:lnTo>
                  <a:lnTo>
                    <a:pt x="57" y="292"/>
                  </a:lnTo>
                  <a:lnTo>
                    <a:pt x="55" y="298"/>
                  </a:lnTo>
                  <a:lnTo>
                    <a:pt x="51" y="304"/>
                  </a:lnTo>
                  <a:lnTo>
                    <a:pt x="49" y="309"/>
                  </a:lnTo>
                  <a:lnTo>
                    <a:pt x="46" y="315"/>
                  </a:lnTo>
                  <a:lnTo>
                    <a:pt x="44" y="319"/>
                  </a:lnTo>
                  <a:lnTo>
                    <a:pt x="40" y="325"/>
                  </a:lnTo>
                  <a:lnTo>
                    <a:pt x="34" y="332"/>
                  </a:lnTo>
                  <a:lnTo>
                    <a:pt x="30" y="338"/>
                  </a:lnTo>
                  <a:lnTo>
                    <a:pt x="25" y="344"/>
                  </a:lnTo>
                  <a:lnTo>
                    <a:pt x="21" y="346"/>
                  </a:lnTo>
                  <a:lnTo>
                    <a:pt x="15" y="347"/>
                  </a:lnTo>
                  <a:lnTo>
                    <a:pt x="13" y="349"/>
                  </a:lnTo>
                  <a:lnTo>
                    <a:pt x="8" y="346"/>
                  </a:lnTo>
                  <a:lnTo>
                    <a:pt x="6" y="342"/>
                  </a:lnTo>
                  <a:lnTo>
                    <a:pt x="4" y="336"/>
                  </a:lnTo>
                  <a:lnTo>
                    <a:pt x="4" y="330"/>
                  </a:lnTo>
                  <a:lnTo>
                    <a:pt x="2" y="327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0" y="311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4" y="283"/>
                  </a:lnTo>
                  <a:lnTo>
                    <a:pt x="4" y="277"/>
                  </a:lnTo>
                  <a:lnTo>
                    <a:pt x="4" y="269"/>
                  </a:lnTo>
                  <a:lnTo>
                    <a:pt x="6" y="262"/>
                  </a:lnTo>
                  <a:lnTo>
                    <a:pt x="6" y="254"/>
                  </a:lnTo>
                  <a:lnTo>
                    <a:pt x="8" y="247"/>
                  </a:lnTo>
                  <a:lnTo>
                    <a:pt x="10" y="239"/>
                  </a:lnTo>
                  <a:lnTo>
                    <a:pt x="13" y="231"/>
                  </a:lnTo>
                  <a:lnTo>
                    <a:pt x="13" y="224"/>
                  </a:lnTo>
                  <a:lnTo>
                    <a:pt x="15" y="214"/>
                  </a:lnTo>
                  <a:lnTo>
                    <a:pt x="17" y="207"/>
                  </a:lnTo>
                  <a:lnTo>
                    <a:pt x="21" y="199"/>
                  </a:lnTo>
                  <a:lnTo>
                    <a:pt x="23" y="190"/>
                  </a:lnTo>
                  <a:lnTo>
                    <a:pt x="27" y="180"/>
                  </a:lnTo>
                  <a:lnTo>
                    <a:pt x="29" y="173"/>
                  </a:lnTo>
                  <a:lnTo>
                    <a:pt x="32" y="165"/>
                  </a:lnTo>
                  <a:lnTo>
                    <a:pt x="34" y="155"/>
                  </a:lnTo>
                  <a:lnTo>
                    <a:pt x="36" y="146"/>
                  </a:lnTo>
                  <a:lnTo>
                    <a:pt x="40" y="136"/>
                  </a:lnTo>
                  <a:lnTo>
                    <a:pt x="42" y="129"/>
                  </a:lnTo>
                  <a:lnTo>
                    <a:pt x="46" y="119"/>
                  </a:lnTo>
                  <a:lnTo>
                    <a:pt x="48" y="112"/>
                  </a:lnTo>
                  <a:lnTo>
                    <a:pt x="51" y="104"/>
                  </a:lnTo>
                  <a:lnTo>
                    <a:pt x="55" y="96"/>
                  </a:lnTo>
                  <a:lnTo>
                    <a:pt x="57" y="87"/>
                  </a:lnTo>
                  <a:lnTo>
                    <a:pt x="61" y="81"/>
                  </a:lnTo>
                  <a:lnTo>
                    <a:pt x="63" y="74"/>
                  </a:lnTo>
                  <a:lnTo>
                    <a:pt x="67" y="68"/>
                  </a:lnTo>
                  <a:lnTo>
                    <a:pt x="69" y="60"/>
                  </a:lnTo>
                  <a:lnTo>
                    <a:pt x="72" y="55"/>
                  </a:lnTo>
                  <a:lnTo>
                    <a:pt x="74" y="49"/>
                  </a:lnTo>
                  <a:lnTo>
                    <a:pt x="78" y="43"/>
                  </a:lnTo>
                  <a:lnTo>
                    <a:pt x="82" y="38"/>
                  </a:lnTo>
                  <a:lnTo>
                    <a:pt x="84" y="32"/>
                  </a:lnTo>
                  <a:lnTo>
                    <a:pt x="88" y="28"/>
                  </a:lnTo>
                  <a:lnTo>
                    <a:pt x="89" y="24"/>
                  </a:lnTo>
                  <a:lnTo>
                    <a:pt x="95" y="15"/>
                  </a:lnTo>
                  <a:lnTo>
                    <a:pt x="101" y="9"/>
                  </a:lnTo>
                  <a:lnTo>
                    <a:pt x="107" y="3"/>
                  </a:lnTo>
                  <a:lnTo>
                    <a:pt x="110" y="1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2" y="1"/>
                  </a:lnTo>
                  <a:lnTo>
                    <a:pt x="124" y="5"/>
                  </a:lnTo>
                  <a:lnTo>
                    <a:pt x="126" y="11"/>
                  </a:lnTo>
                  <a:lnTo>
                    <a:pt x="127" y="19"/>
                  </a:lnTo>
                  <a:lnTo>
                    <a:pt x="127" y="26"/>
                  </a:lnTo>
                  <a:lnTo>
                    <a:pt x="127" y="36"/>
                  </a:lnTo>
                  <a:lnTo>
                    <a:pt x="127" y="41"/>
                  </a:lnTo>
                  <a:lnTo>
                    <a:pt x="127" y="47"/>
                  </a:lnTo>
                  <a:lnTo>
                    <a:pt x="127" y="53"/>
                  </a:lnTo>
                  <a:lnTo>
                    <a:pt x="127" y="58"/>
                  </a:lnTo>
                  <a:lnTo>
                    <a:pt x="126" y="64"/>
                  </a:lnTo>
                  <a:lnTo>
                    <a:pt x="126" y="70"/>
                  </a:lnTo>
                  <a:lnTo>
                    <a:pt x="124" y="77"/>
                  </a:lnTo>
                  <a:lnTo>
                    <a:pt x="124" y="85"/>
                  </a:lnTo>
                  <a:lnTo>
                    <a:pt x="122" y="91"/>
                  </a:lnTo>
                  <a:lnTo>
                    <a:pt x="120" y="98"/>
                  </a:lnTo>
                  <a:lnTo>
                    <a:pt x="118" y="108"/>
                  </a:lnTo>
                  <a:lnTo>
                    <a:pt x="118" y="115"/>
                  </a:lnTo>
                  <a:lnTo>
                    <a:pt x="114" y="123"/>
                  </a:lnTo>
                  <a:lnTo>
                    <a:pt x="112" y="133"/>
                  </a:lnTo>
                  <a:lnTo>
                    <a:pt x="110" y="140"/>
                  </a:lnTo>
                  <a:lnTo>
                    <a:pt x="108" y="150"/>
                  </a:lnTo>
                  <a:lnTo>
                    <a:pt x="107" y="157"/>
                  </a:lnTo>
                  <a:lnTo>
                    <a:pt x="105" y="167"/>
                  </a:lnTo>
                  <a:lnTo>
                    <a:pt x="101" y="174"/>
                  </a:lnTo>
                  <a:lnTo>
                    <a:pt x="99" y="184"/>
                  </a:lnTo>
                  <a:lnTo>
                    <a:pt x="99" y="184"/>
                  </a:lnTo>
                  <a:close/>
                </a:path>
              </a:pathLst>
            </a:custGeom>
            <a:solidFill>
              <a:srgbClr val="B3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5" name="Freeform 71"/>
            <p:cNvSpPr>
              <a:spLocks/>
            </p:cNvSpPr>
            <p:nvPr/>
          </p:nvSpPr>
          <p:spPr bwMode="auto">
            <a:xfrm>
              <a:off x="4289" y="1191"/>
              <a:ext cx="1093" cy="745"/>
            </a:xfrm>
            <a:custGeom>
              <a:avLst/>
              <a:gdLst/>
              <a:ahLst/>
              <a:cxnLst>
                <a:cxn ang="0">
                  <a:pos x="243" y="23"/>
                </a:cxn>
                <a:cxn ang="0">
                  <a:pos x="382" y="65"/>
                </a:cxn>
                <a:cxn ang="0">
                  <a:pos x="534" y="113"/>
                </a:cxn>
                <a:cxn ang="0">
                  <a:pos x="650" y="147"/>
                </a:cxn>
                <a:cxn ang="0">
                  <a:pos x="722" y="158"/>
                </a:cxn>
                <a:cxn ang="0">
                  <a:pos x="872" y="151"/>
                </a:cxn>
                <a:cxn ang="0">
                  <a:pos x="1091" y="139"/>
                </a:cxn>
                <a:cxn ang="0">
                  <a:pos x="1321" y="126"/>
                </a:cxn>
                <a:cxn ang="0">
                  <a:pos x="1503" y="116"/>
                </a:cxn>
                <a:cxn ang="0">
                  <a:pos x="1621" y="113"/>
                </a:cxn>
                <a:cxn ang="0">
                  <a:pos x="1756" y="107"/>
                </a:cxn>
                <a:cxn ang="0">
                  <a:pos x="1893" y="105"/>
                </a:cxn>
                <a:cxn ang="0">
                  <a:pos x="2009" y="115"/>
                </a:cxn>
                <a:cxn ang="0">
                  <a:pos x="2087" y="137"/>
                </a:cxn>
                <a:cxn ang="0">
                  <a:pos x="2154" y="257"/>
                </a:cxn>
                <a:cxn ang="0">
                  <a:pos x="2184" y="436"/>
                </a:cxn>
                <a:cxn ang="0">
                  <a:pos x="2175" y="653"/>
                </a:cxn>
                <a:cxn ang="0">
                  <a:pos x="2125" y="881"/>
                </a:cxn>
                <a:cxn ang="0">
                  <a:pos x="2041" y="1103"/>
                </a:cxn>
                <a:cxn ang="0">
                  <a:pos x="1937" y="1276"/>
                </a:cxn>
                <a:cxn ang="0">
                  <a:pos x="1844" y="1388"/>
                </a:cxn>
                <a:cxn ang="0">
                  <a:pos x="1758" y="1455"/>
                </a:cxn>
                <a:cxn ang="0">
                  <a:pos x="1682" y="1483"/>
                </a:cxn>
                <a:cxn ang="0">
                  <a:pos x="1602" y="1485"/>
                </a:cxn>
                <a:cxn ang="0">
                  <a:pos x="1420" y="1369"/>
                </a:cxn>
                <a:cxn ang="0">
                  <a:pos x="1133" y="1156"/>
                </a:cxn>
                <a:cxn ang="0">
                  <a:pos x="829" y="921"/>
                </a:cxn>
                <a:cxn ang="0">
                  <a:pos x="595" y="738"/>
                </a:cxn>
                <a:cxn ang="0">
                  <a:pos x="502" y="675"/>
                </a:cxn>
                <a:cxn ang="0">
                  <a:pos x="397" y="635"/>
                </a:cxn>
                <a:cxn ang="0">
                  <a:pos x="254" y="588"/>
                </a:cxn>
                <a:cxn ang="0">
                  <a:pos x="112" y="540"/>
                </a:cxn>
                <a:cxn ang="0">
                  <a:pos x="19" y="510"/>
                </a:cxn>
                <a:cxn ang="0">
                  <a:pos x="83" y="449"/>
                </a:cxn>
                <a:cxn ang="0">
                  <a:pos x="207" y="487"/>
                </a:cxn>
                <a:cxn ang="0">
                  <a:pos x="359" y="538"/>
                </a:cxn>
                <a:cxn ang="0">
                  <a:pos x="498" y="586"/>
                </a:cxn>
                <a:cxn ang="0">
                  <a:pos x="578" y="622"/>
                </a:cxn>
                <a:cxn ang="0">
                  <a:pos x="726" y="734"/>
                </a:cxn>
                <a:cxn ang="0">
                  <a:pos x="996" y="940"/>
                </a:cxn>
                <a:cxn ang="0">
                  <a:pos x="1292" y="1164"/>
                </a:cxn>
                <a:cxn ang="0">
                  <a:pos x="1530" y="1337"/>
                </a:cxn>
                <a:cxn ang="0">
                  <a:pos x="1633" y="1396"/>
                </a:cxn>
                <a:cxn ang="0">
                  <a:pos x="1711" y="1367"/>
                </a:cxn>
                <a:cxn ang="0">
                  <a:pos x="1794" y="1297"/>
                </a:cxn>
                <a:cxn ang="0">
                  <a:pos x="1887" y="1183"/>
                </a:cxn>
                <a:cxn ang="0">
                  <a:pos x="1977" y="1014"/>
                </a:cxn>
                <a:cxn ang="0">
                  <a:pos x="2047" y="805"/>
                </a:cxn>
                <a:cxn ang="0">
                  <a:pos x="2083" y="607"/>
                </a:cxn>
                <a:cxn ang="0">
                  <a:pos x="2087" y="436"/>
                </a:cxn>
                <a:cxn ang="0">
                  <a:pos x="2064" y="303"/>
                </a:cxn>
                <a:cxn ang="0">
                  <a:pos x="2019" y="219"/>
                </a:cxn>
                <a:cxn ang="0">
                  <a:pos x="1848" y="198"/>
                </a:cxn>
                <a:cxn ang="0">
                  <a:pos x="1519" y="204"/>
                </a:cxn>
                <a:cxn ang="0">
                  <a:pos x="1138" y="225"/>
                </a:cxn>
                <a:cxn ang="0">
                  <a:pos x="823" y="244"/>
                </a:cxn>
                <a:cxn ang="0">
                  <a:pos x="680" y="246"/>
                </a:cxn>
                <a:cxn ang="0">
                  <a:pos x="580" y="219"/>
                </a:cxn>
                <a:cxn ang="0">
                  <a:pos x="433" y="173"/>
                </a:cxn>
                <a:cxn ang="0">
                  <a:pos x="287" y="128"/>
                </a:cxn>
                <a:cxn ang="0">
                  <a:pos x="182" y="94"/>
                </a:cxn>
              </a:cxnLst>
              <a:rect l="0" t="0" r="r" b="b"/>
              <a:pathLst>
                <a:path w="2186" h="1491">
                  <a:moveTo>
                    <a:pt x="165" y="0"/>
                  </a:moveTo>
                  <a:lnTo>
                    <a:pt x="167" y="0"/>
                  </a:lnTo>
                  <a:lnTo>
                    <a:pt x="171" y="0"/>
                  </a:lnTo>
                  <a:lnTo>
                    <a:pt x="176" y="2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7" y="8"/>
                  </a:lnTo>
                  <a:lnTo>
                    <a:pt x="203" y="10"/>
                  </a:lnTo>
                  <a:lnTo>
                    <a:pt x="211" y="14"/>
                  </a:lnTo>
                  <a:lnTo>
                    <a:pt x="218" y="16"/>
                  </a:lnTo>
                  <a:lnTo>
                    <a:pt x="226" y="18"/>
                  </a:lnTo>
                  <a:lnTo>
                    <a:pt x="233" y="21"/>
                  </a:lnTo>
                  <a:lnTo>
                    <a:pt x="243" y="23"/>
                  </a:lnTo>
                  <a:lnTo>
                    <a:pt x="253" y="25"/>
                  </a:lnTo>
                  <a:lnTo>
                    <a:pt x="262" y="29"/>
                  </a:lnTo>
                  <a:lnTo>
                    <a:pt x="272" y="31"/>
                  </a:lnTo>
                  <a:lnTo>
                    <a:pt x="281" y="35"/>
                  </a:lnTo>
                  <a:lnTo>
                    <a:pt x="291" y="37"/>
                  </a:lnTo>
                  <a:lnTo>
                    <a:pt x="302" y="40"/>
                  </a:lnTo>
                  <a:lnTo>
                    <a:pt x="313" y="44"/>
                  </a:lnTo>
                  <a:lnTo>
                    <a:pt x="323" y="48"/>
                  </a:lnTo>
                  <a:lnTo>
                    <a:pt x="334" y="50"/>
                  </a:lnTo>
                  <a:lnTo>
                    <a:pt x="346" y="54"/>
                  </a:lnTo>
                  <a:lnTo>
                    <a:pt x="357" y="57"/>
                  </a:lnTo>
                  <a:lnTo>
                    <a:pt x="370" y="61"/>
                  </a:lnTo>
                  <a:lnTo>
                    <a:pt x="382" y="65"/>
                  </a:lnTo>
                  <a:lnTo>
                    <a:pt x="393" y="69"/>
                  </a:lnTo>
                  <a:lnTo>
                    <a:pt x="406" y="73"/>
                  </a:lnTo>
                  <a:lnTo>
                    <a:pt x="418" y="77"/>
                  </a:lnTo>
                  <a:lnTo>
                    <a:pt x="429" y="80"/>
                  </a:lnTo>
                  <a:lnTo>
                    <a:pt x="441" y="84"/>
                  </a:lnTo>
                  <a:lnTo>
                    <a:pt x="452" y="88"/>
                  </a:lnTo>
                  <a:lnTo>
                    <a:pt x="465" y="92"/>
                  </a:lnTo>
                  <a:lnTo>
                    <a:pt x="477" y="94"/>
                  </a:lnTo>
                  <a:lnTo>
                    <a:pt x="488" y="97"/>
                  </a:lnTo>
                  <a:lnTo>
                    <a:pt x="500" y="101"/>
                  </a:lnTo>
                  <a:lnTo>
                    <a:pt x="513" y="105"/>
                  </a:lnTo>
                  <a:lnTo>
                    <a:pt x="522" y="109"/>
                  </a:lnTo>
                  <a:lnTo>
                    <a:pt x="534" y="113"/>
                  </a:lnTo>
                  <a:lnTo>
                    <a:pt x="543" y="115"/>
                  </a:lnTo>
                  <a:lnTo>
                    <a:pt x="555" y="118"/>
                  </a:lnTo>
                  <a:lnTo>
                    <a:pt x="564" y="122"/>
                  </a:lnTo>
                  <a:lnTo>
                    <a:pt x="576" y="126"/>
                  </a:lnTo>
                  <a:lnTo>
                    <a:pt x="585" y="128"/>
                  </a:lnTo>
                  <a:lnTo>
                    <a:pt x="597" y="132"/>
                  </a:lnTo>
                  <a:lnTo>
                    <a:pt x="604" y="134"/>
                  </a:lnTo>
                  <a:lnTo>
                    <a:pt x="614" y="135"/>
                  </a:lnTo>
                  <a:lnTo>
                    <a:pt x="621" y="139"/>
                  </a:lnTo>
                  <a:lnTo>
                    <a:pt x="629" y="143"/>
                  </a:lnTo>
                  <a:lnTo>
                    <a:pt x="637" y="143"/>
                  </a:lnTo>
                  <a:lnTo>
                    <a:pt x="644" y="145"/>
                  </a:lnTo>
                  <a:lnTo>
                    <a:pt x="650" y="147"/>
                  </a:lnTo>
                  <a:lnTo>
                    <a:pt x="657" y="151"/>
                  </a:lnTo>
                  <a:lnTo>
                    <a:pt x="663" y="151"/>
                  </a:lnTo>
                  <a:lnTo>
                    <a:pt x="669" y="153"/>
                  </a:lnTo>
                  <a:lnTo>
                    <a:pt x="673" y="154"/>
                  </a:lnTo>
                  <a:lnTo>
                    <a:pt x="676" y="156"/>
                  </a:lnTo>
                  <a:lnTo>
                    <a:pt x="684" y="158"/>
                  </a:lnTo>
                  <a:lnTo>
                    <a:pt x="688" y="160"/>
                  </a:lnTo>
                  <a:lnTo>
                    <a:pt x="690" y="158"/>
                  </a:lnTo>
                  <a:lnTo>
                    <a:pt x="697" y="158"/>
                  </a:lnTo>
                  <a:lnTo>
                    <a:pt x="701" y="158"/>
                  </a:lnTo>
                  <a:lnTo>
                    <a:pt x="709" y="158"/>
                  </a:lnTo>
                  <a:lnTo>
                    <a:pt x="714" y="158"/>
                  </a:lnTo>
                  <a:lnTo>
                    <a:pt x="722" y="158"/>
                  </a:lnTo>
                  <a:lnTo>
                    <a:pt x="728" y="158"/>
                  </a:lnTo>
                  <a:lnTo>
                    <a:pt x="737" y="158"/>
                  </a:lnTo>
                  <a:lnTo>
                    <a:pt x="747" y="156"/>
                  </a:lnTo>
                  <a:lnTo>
                    <a:pt x="756" y="156"/>
                  </a:lnTo>
                  <a:lnTo>
                    <a:pt x="768" y="156"/>
                  </a:lnTo>
                  <a:lnTo>
                    <a:pt x="779" y="156"/>
                  </a:lnTo>
                  <a:lnTo>
                    <a:pt x="791" y="156"/>
                  </a:lnTo>
                  <a:lnTo>
                    <a:pt x="804" y="156"/>
                  </a:lnTo>
                  <a:lnTo>
                    <a:pt x="817" y="154"/>
                  </a:lnTo>
                  <a:lnTo>
                    <a:pt x="829" y="154"/>
                  </a:lnTo>
                  <a:lnTo>
                    <a:pt x="844" y="153"/>
                  </a:lnTo>
                  <a:lnTo>
                    <a:pt x="857" y="153"/>
                  </a:lnTo>
                  <a:lnTo>
                    <a:pt x="872" y="151"/>
                  </a:lnTo>
                  <a:lnTo>
                    <a:pt x="887" y="151"/>
                  </a:lnTo>
                  <a:lnTo>
                    <a:pt x="903" y="149"/>
                  </a:lnTo>
                  <a:lnTo>
                    <a:pt x="920" y="149"/>
                  </a:lnTo>
                  <a:lnTo>
                    <a:pt x="935" y="147"/>
                  </a:lnTo>
                  <a:lnTo>
                    <a:pt x="952" y="147"/>
                  </a:lnTo>
                  <a:lnTo>
                    <a:pt x="969" y="145"/>
                  </a:lnTo>
                  <a:lnTo>
                    <a:pt x="986" y="145"/>
                  </a:lnTo>
                  <a:lnTo>
                    <a:pt x="1003" y="143"/>
                  </a:lnTo>
                  <a:lnTo>
                    <a:pt x="1019" y="143"/>
                  </a:lnTo>
                  <a:lnTo>
                    <a:pt x="1038" y="143"/>
                  </a:lnTo>
                  <a:lnTo>
                    <a:pt x="1057" y="143"/>
                  </a:lnTo>
                  <a:lnTo>
                    <a:pt x="1074" y="139"/>
                  </a:lnTo>
                  <a:lnTo>
                    <a:pt x="1091" y="139"/>
                  </a:lnTo>
                  <a:lnTo>
                    <a:pt x="1110" y="137"/>
                  </a:lnTo>
                  <a:lnTo>
                    <a:pt x="1127" y="137"/>
                  </a:lnTo>
                  <a:lnTo>
                    <a:pt x="1144" y="135"/>
                  </a:lnTo>
                  <a:lnTo>
                    <a:pt x="1163" y="135"/>
                  </a:lnTo>
                  <a:lnTo>
                    <a:pt x="1180" y="134"/>
                  </a:lnTo>
                  <a:lnTo>
                    <a:pt x="1199" y="134"/>
                  </a:lnTo>
                  <a:lnTo>
                    <a:pt x="1216" y="132"/>
                  </a:lnTo>
                  <a:lnTo>
                    <a:pt x="1234" y="130"/>
                  </a:lnTo>
                  <a:lnTo>
                    <a:pt x="1251" y="130"/>
                  </a:lnTo>
                  <a:lnTo>
                    <a:pt x="1270" y="130"/>
                  </a:lnTo>
                  <a:lnTo>
                    <a:pt x="1287" y="128"/>
                  </a:lnTo>
                  <a:lnTo>
                    <a:pt x="1304" y="128"/>
                  </a:lnTo>
                  <a:lnTo>
                    <a:pt x="1321" y="126"/>
                  </a:lnTo>
                  <a:lnTo>
                    <a:pt x="1336" y="126"/>
                  </a:lnTo>
                  <a:lnTo>
                    <a:pt x="1351" y="124"/>
                  </a:lnTo>
                  <a:lnTo>
                    <a:pt x="1368" y="124"/>
                  </a:lnTo>
                  <a:lnTo>
                    <a:pt x="1384" y="122"/>
                  </a:lnTo>
                  <a:lnTo>
                    <a:pt x="1399" y="122"/>
                  </a:lnTo>
                  <a:lnTo>
                    <a:pt x="1412" y="122"/>
                  </a:lnTo>
                  <a:lnTo>
                    <a:pt x="1426" y="120"/>
                  </a:lnTo>
                  <a:lnTo>
                    <a:pt x="1441" y="120"/>
                  </a:lnTo>
                  <a:lnTo>
                    <a:pt x="1454" y="120"/>
                  </a:lnTo>
                  <a:lnTo>
                    <a:pt x="1467" y="118"/>
                  </a:lnTo>
                  <a:lnTo>
                    <a:pt x="1481" y="118"/>
                  </a:lnTo>
                  <a:lnTo>
                    <a:pt x="1492" y="116"/>
                  </a:lnTo>
                  <a:lnTo>
                    <a:pt x="1503" y="116"/>
                  </a:lnTo>
                  <a:lnTo>
                    <a:pt x="1513" y="116"/>
                  </a:lnTo>
                  <a:lnTo>
                    <a:pt x="1522" y="116"/>
                  </a:lnTo>
                  <a:lnTo>
                    <a:pt x="1532" y="116"/>
                  </a:lnTo>
                  <a:lnTo>
                    <a:pt x="1541" y="116"/>
                  </a:lnTo>
                  <a:lnTo>
                    <a:pt x="1549" y="116"/>
                  </a:lnTo>
                  <a:lnTo>
                    <a:pt x="1559" y="115"/>
                  </a:lnTo>
                  <a:lnTo>
                    <a:pt x="1566" y="115"/>
                  </a:lnTo>
                  <a:lnTo>
                    <a:pt x="1576" y="115"/>
                  </a:lnTo>
                  <a:lnTo>
                    <a:pt x="1585" y="115"/>
                  </a:lnTo>
                  <a:lnTo>
                    <a:pt x="1593" y="113"/>
                  </a:lnTo>
                  <a:lnTo>
                    <a:pt x="1602" y="113"/>
                  </a:lnTo>
                  <a:lnTo>
                    <a:pt x="1614" y="113"/>
                  </a:lnTo>
                  <a:lnTo>
                    <a:pt x="1621" y="113"/>
                  </a:lnTo>
                  <a:lnTo>
                    <a:pt x="1631" y="111"/>
                  </a:lnTo>
                  <a:lnTo>
                    <a:pt x="1640" y="111"/>
                  </a:lnTo>
                  <a:lnTo>
                    <a:pt x="1652" y="111"/>
                  </a:lnTo>
                  <a:lnTo>
                    <a:pt x="1661" y="111"/>
                  </a:lnTo>
                  <a:lnTo>
                    <a:pt x="1673" y="109"/>
                  </a:lnTo>
                  <a:lnTo>
                    <a:pt x="1682" y="109"/>
                  </a:lnTo>
                  <a:lnTo>
                    <a:pt x="1694" y="109"/>
                  </a:lnTo>
                  <a:lnTo>
                    <a:pt x="1703" y="109"/>
                  </a:lnTo>
                  <a:lnTo>
                    <a:pt x="1714" y="109"/>
                  </a:lnTo>
                  <a:lnTo>
                    <a:pt x="1724" y="107"/>
                  </a:lnTo>
                  <a:lnTo>
                    <a:pt x="1735" y="107"/>
                  </a:lnTo>
                  <a:lnTo>
                    <a:pt x="1745" y="107"/>
                  </a:lnTo>
                  <a:lnTo>
                    <a:pt x="1756" y="107"/>
                  </a:lnTo>
                  <a:lnTo>
                    <a:pt x="1768" y="107"/>
                  </a:lnTo>
                  <a:lnTo>
                    <a:pt x="1779" y="107"/>
                  </a:lnTo>
                  <a:lnTo>
                    <a:pt x="1789" y="105"/>
                  </a:lnTo>
                  <a:lnTo>
                    <a:pt x="1800" y="105"/>
                  </a:lnTo>
                  <a:lnTo>
                    <a:pt x="1810" y="105"/>
                  </a:lnTo>
                  <a:lnTo>
                    <a:pt x="1821" y="105"/>
                  </a:lnTo>
                  <a:lnTo>
                    <a:pt x="1830" y="105"/>
                  </a:lnTo>
                  <a:lnTo>
                    <a:pt x="1842" y="105"/>
                  </a:lnTo>
                  <a:lnTo>
                    <a:pt x="1851" y="105"/>
                  </a:lnTo>
                  <a:lnTo>
                    <a:pt x="1863" y="105"/>
                  </a:lnTo>
                  <a:lnTo>
                    <a:pt x="1872" y="105"/>
                  </a:lnTo>
                  <a:lnTo>
                    <a:pt x="1884" y="105"/>
                  </a:lnTo>
                  <a:lnTo>
                    <a:pt x="1893" y="105"/>
                  </a:lnTo>
                  <a:lnTo>
                    <a:pt x="1903" y="105"/>
                  </a:lnTo>
                  <a:lnTo>
                    <a:pt x="1912" y="105"/>
                  </a:lnTo>
                  <a:lnTo>
                    <a:pt x="1922" y="105"/>
                  </a:lnTo>
                  <a:lnTo>
                    <a:pt x="1931" y="107"/>
                  </a:lnTo>
                  <a:lnTo>
                    <a:pt x="1941" y="107"/>
                  </a:lnTo>
                  <a:lnTo>
                    <a:pt x="1950" y="107"/>
                  </a:lnTo>
                  <a:lnTo>
                    <a:pt x="1958" y="107"/>
                  </a:lnTo>
                  <a:lnTo>
                    <a:pt x="1967" y="109"/>
                  </a:lnTo>
                  <a:lnTo>
                    <a:pt x="1977" y="109"/>
                  </a:lnTo>
                  <a:lnTo>
                    <a:pt x="1984" y="111"/>
                  </a:lnTo>
                  <a:lnTo>
                    <a:pt x="1992" y="111"/>
                  </a:lnTo>
                  <a:lnTo>
                    <a:pt x="2002" y="113"/>
                  </a:lnTo>
                  <a:lnTo>
                    <a:pt x="2009" y="115"/>
                  </a:lnTo>
                  <a:lnTo>
                    <a:pt x="2017" y="115"/>
                  </a:lnTo>
                  <a:lnTo>
                    <a:pt x="2022" y="116"/>
                  </a:lnTo>
                  <a:lnTo>
                    <a:pt x="2028" y="116"/>
                  </a:lnTo>
                  <a:lnTo>
                    <a:pt x="2036" y="118"/>
                  </a:lnTo>
                  <a:lnTo>
                    <a:pt x="2041" y="120"/>
                  </a:lnTo>
                  <a:lnTo>
                    <a:pt x="2049" y="122"/>
                  </a:lnTo>
                  <a:lnTo>
                    <a:pt x="2055" y="122"/>
                  </a:lnTo>
                  <a:lnTo>
                    <a:pt x="2061" y="126"/>
                  </a:lnTo>
                  <a:lnTo>
                    <a:pt x="2066" y="126"/>
                  </a:lnTo>
                  <a:lnTo>
                    <a:pt x="2072" y="128"/>
                  </a:lnTo>
                  <a:lnTo>
                    <a:pt x="2076" y="130"/>
                  </a:lnTo>
                  <a:lnTo>
                    <a:pt x="2080" y="134"/>
                  </a:lnTo>
                  <a:lnTo>
                    <a:pt x="2087" y="137"/>
                  </a:lnTo>
                  <a:lnTo>
                    <a:pt x="2095" y="143"/>
                  </a:lnTo>
                  <a:lnTo>
                    <a:pt x="2100" y="149"/>
                  </a:lnTo>
                  <a:lnTo>
                    <a:pt x="2106" y="156"/>
                  </a:lnTo>
                  <a:lnTo>
                    <a:pt x="2112" y="166"/>
                  </a:lnTo>
                  <a:lnTo>
                    <a:pt x="2118" y="173"/>
                  </a:lnTo>
                  <a:lnTo>
                    <a:pt x="2121" y="183"/>
                  </a:lnTo>
                  <a:lnTo>
                    <a:pt x="2127" y="192"/>
                  </a:lnTo>
                  <a:lnTo>
                    <a:pt x="2133" y="202"/>
                  </a:lnTo>
                  <a:lnTo>
                    <a:pt x="2138" y="213"/>
                  </a:lnTo>
                  <a:lnTo>
                    <a:pt x="2142" y="223"/>
                  </a:lnTo>
                  <a:lnTo>
                    <a:pt x="2146" y="234"/>
                  </a:lnTo>
                  <a:lnTo>
                    <a:pt x="2150" y="246"/>
                  </a:lnTo>
                  <a:lnTo>
                    <a:pt x="2154" y="257"/>
                  </a:lnTo>
                  <a:lnTo>
                    <a:pt x="2157" y="269"/>
                  </a:lnTo>
                  <a:lnTo>
                    <a:pt x="2161" y="282"/>
                  </a:lnTo>
                  <a:lnTo>
                    <a:pt x="2165" y="295"/>
                  </a:lnTo>
                  <a:lnTo>
                    <a:pt x="2169" y="308"/>
                  </a:lnTo>
                  <a:lnTo>
                    <a:pt x="2171" y="322"/>
                  </a:lnTo>
                  <a:lnTo>
                    <a:pt x="2173" y="335"/>
                  </a:lnTo>
                  <a:lnTo>
                    <a:pt x="2175" y="348"/>
                  </a:lnTo>
                  <a:lnTo>
                    <a:pt x="2176" y="364"/>
                  </a:lnTo>
                  <a:lnTo>
                    <a:pt x="2178" y="377"/>
                  </a:lnTo>
                  <a:lnTo>
                    <a:pt x="2180" y="390"/>
                  </a:lnTo>
                  <a:lnTo>
                    <a:pt x="2182" y="405"/>
                  </a:lnTo>
                  <a:lnTo>
                    <a:pt x="2184" y="423"/>
                  </a:lnTo>
                  <a:lnTo>
                    <a:pt x="2184" y="436"/>
                  </a:lnTo>
                  <a:lnTo>
                    <a:pt x="2184" y="453"/>
                  </a:lnTo>
                  <a:lnTo>
                    <a:pt x="2184" y="468"/>
                  </a:lnTo>
                  <a:lnTo>
                    <a:pt x="2186" y="485"/>
                  </a:lnTo>
                  <a:lnTo>
                    <a:pt x="2184" y="500"/>
                  </a:lnTo>
                  <a:lnTo>
                    <a:pt x="2184" y="518"/>
                  </a:lnTo>
                  <a:lnTo>
                    <a:pt x="2184" y="535"/>
                  </a:lnTo>
                  <a:lnTo>
                    <a:pt x="2184" y="552"/>
                  </a:lnTo>
                  <a:lnTo>
                    <a:pt x="2182" y="567"/>
                  </a:lnTo>
                  <a:lnTo>
                    <a:pt x="2182" y="584"/>
                  </a:lnTo>
                  <a:lnTo>
                    <a:pt x="2180" y="601"/>
                  </a:lnTo>
                  <a:lnTo>
                    <a:pt x="2178" y="618"/>
                  </a:lnTo>
                  <a:lnTo>
                    <a:pt x="2176" y="635"/>
                  </a:lnTo>
                  <a:lnTo>
                    <a:pt x="2175" y="653"/>
                  </a:lnTo>
                  <a:lnTo>
                    <a:pt x="2173" y="670"/>
                  </a:lnTo>
                  <a:lnTo>
                    <a:pt x="2171" y="689"/>
                  </a:lnTo>
                  <a:lnTo>
                    <a:pt x="2167" y="706"/>
                  </a:lnTo>
                  <a:lnTo>
                    <a:pt x="2163" y="721"/>
                  </a:lnTo>
                  <a:lnTo>
                    <a:pt x="2159" y="740"/>
                  </a:lnTo>
                  <a:lnTo>
                    <a:pt x="2157" y="757"/>
                  </a:lnTo>
                  <a:lnTo>
                    <a:pt x="2154" y="774"/>
                  </a:lnTo>
                  <a:lnTo>
                    <a:pt x="2150" y="793"/>
                  </a:lnTo>
                  <a:lnTo>
                    <a:pt x="2146" y="810"/>
                  </a:lnTo>
                  <a:lnTo>
                    <a:pt x="2142" y="829"/>
                  </a:lnTo>
                  <a:lnTo>
                    <a:pt x="2137" y="846"/>
                  </a:lnTo>
                  <a:lnTo>
                    <a:pt x="2131" y="864"/>
                  </a:lnTo>
                  <a:lnTo>
                    <a:pt x="2125" y="881"/>
                  </a:lnTo>
                  <a:lnTo>
                    <a:pt x="2121" y="900"/>
                  </a:lnTo>
                  <a:lnTo>
                    <a:pt x="2116" y="917"/>
                  </a:lnTo>
                  <a:lnTo>
                    <a:pt x="2110" y="934"/>
                  </a:lnTo>
                  <a:lnTo>
                    <a:pt x="2104" y="951"/>
                  </a:lnTo>
                  <a:lnTo>
                    <a:pt x="2099" y="968"/>
                  </a:lnTo>
                  <a:lnTo>
                    <a:pt x="2091" y="985"/>
                  </a:lnTo>
                  <a:lnTo>
                    <a:pt x="2085" y="1002"/>
                  </a:lnTo>
                  <a:lnTo>
                    <a:pt x="2078" y="1019"/>
                  </a:lnTo>
                  <a:lnTo>
                    <a:pt x="2072" y="1037"/>
                  </a:lnTo>
                  <a:lnTo>
                    <a:pt x="2064" y="1054"/>
                  </a:lnTo>
                  <a:lnTo>
                    <a:pt x="2057" y="1069"/>
                  </a:lnTo>
                  <a:lnTo>
                    <a:pt x="2049" y="1086"/>
                  </a:lnTo>
                  <a:lnTo>
                    <a:pt x="2041" y="1103"/>
                  </a:lnTo>
                  <a:lnTo>
                    <a:pt x="2032" y="1118"/>
                  </a:lnTo>
                  <a:lnTo>
                    <a:pt x="2024" y="1134"/>
                  </a:lnTo>
                  <a:lnTo>
                    <a:pt x="2017" y="1149"/>
                  </a:lnTo>
                  <a:lnTo>
                    <a:pt x="2009" y="1164"/>
                  </a:lnTo>
                  <a:lnTo>
                    <a:pt x="2000" y="1177"/>
                  </a:lnTo>
                  <a:lnTo>
                    <a:pt x="1992" y="1191"/>
                  </a:lnTo>
                  <a:lnTo>
                    <a:pt x="1984" y="1204"/>
                  </a:lnTo>
                  <a:lnTo>
                    <a:pt x="1977" y="1217"/>
                  </a:lnTo>
                  <a:lnTo>
                    <a:pt x="1969" y="1229"/>
                  </a:lnTo>
                  <a:lnTo>
                    <a:pt x="1960" y="1242"/>
                  </a:lnTo>
                  <a:lnTo>
                    <a:pt x="1952" y="1253"/>
                  </a:lnTo>
                  <a:lnTo>
                    <a:pt x="1945" y="1265"/>
                  </a:lnTo>
                  <a:lnTo>
                    <a:pt x="1937" y="1276"/>
                  </a:lnTo>
                  <a:lnTo>
                    <a:pt x="1929" y="1288"/>
                  </a:lnTo>
                  <a:lnTo>
                    <a:pt x="1922" y="1297"/>
                  </a:lnTo>
                  <a:lnTo>
                    <a:pt x="1916" y="1307"/>
                  </a:lnTo>
                  <a:lnTo>
                    <a:pt x="1908" y="1316"/>
                  </a:lnTo>
                  <a:lnTo>
                    <a:pt x="1901" y="1326"/>
                  </a:lnTo>
                  <a:lnTo>
                    <a:pt x="1893" y="1335"/>
                  </a:lnTo>
                  <a:lnTo>
                    <a:pt x="1886" y="1345"/>
                  </a:lnTo>
                  <a:lnTo>
                    <a:pt x="1878" y="1352"/>
                  </a:lnTo>
                  <a:lnTo>
                    <a:pt x="1872" y="1360"/>
                  </a:lnTo>
                  <a:lnTo>
                    <a:pt x="1865" y="1367"/>
                  </a:lnTo>
                  <a:lnTo>
                    <a:pt x="1857" y="1375"/>
                  </a:lnTo>
                  <a:lnTo>
                    <a:pt x="1849" y="1383"/>
                  </a:lnTo>
                  <a:lnTo>
                    <a:pt x="1844" y="1388"/>
                  </a:lnTo>
                  <a:lnTo>
                    <a:pt x="1836" y="1396"/>
                  </a:lnTo>
                  <a:lnTo>
                    <a:pt x="1829" y="1402"/>
                  </a:lnTo>
                  <a:lnTo>
                    <a:pt x="1823" y="1407"/>
                  </a:lnTo>
                  <a:lnTo>
                    <a:pt x="1817" y="1413"/>
                  </a:lnTo>
                  <a:lnTo>
                    <a:pt x="1810" y="1419"/>
                  </a:lnTo>
                  <a:lnTo>
                    <a:pt x="1804" y="1424"/>
                  </a:lnTo>
                  <a:lnTo>
                    <a:pt x="1796" y="1428"/>
                  </a:lnTo>
                  <a:lnTo>
                    <a:pt x="1791" y="1434"/>
                  </a:lnTo>
                  <a:lnTo>
                    <a:pt x="1783" y="1438"/>
                  </a:lnTo>
                  <a:lnTo>
                    <a:pt x="1777" y="1443"/>
                  </a:lnTo>
                  <a:lnTo>
                    <a:pt x="1770" y="1447"/>
                  </a:lnTo>
                  <a:lnTo>
                    <a:pt x="1764" y="1451"/>
                  </a:lnTo>
                  <a:lnTo>
                    <a:pt x="1758" y="1455"/>
                  </a:lnTo>
                  <a:lnTo>
                    <a:pt x="1753" y="1459"/>
                  </a:lnTo>
                  <a:lnTo>
                    <a:pt x="1745" y="1461"/>
                  </a:lnTo>
                  <a:lnTo>
                    <a:pt x="1739" y="1464"/>
                  </a:lnTo>
                  <a:lnTo>
                    <a:pt x="1734" y="1466"/>
                  </a:lnTo>
                  <a:lnTo>
                    <a:pt x="1728" y="1470"/>
                  </a:lnTo>
                  <a:lnTo>
                    <a:pt x="1722" y="1472"/>
                  </a:lnTo>
                  <a:lnTo>
                    <a:pt x="1716" y="1474"/>
                  </a:lnTo>
                  <a:lnTo>
                    <a:pt x="1711" y="1476"/>
                  </a:lnTo>
                  <a:lnTo>
                    <a:pt x="1705" y="1478"/>
                  </a:lnTo>
                  <a:lnTo>
                    <a:pt x="1699" y="1480"/>
                  </a:lnTo>
                  <a:lnTo>
                    <a:pt x="1694" y="1481"/>
                  </a:lnTo>
                  <a:lnTo>
                    <a:pt x="1688" y="1481"/>
                  </a:lnTo>
                  <a:lnTo>
                    <a:pt x="1682" y="1483"/>
                  </a:lnTo>
                  <a:lnTo>
                    <a:pt x="1676" y="1485"/>
                  </a:lnTo>
                  <a:lnTo>
                    <a:pt x="1671" y="1485"/>
                  </a:lnTo>
                  <a:lnTo>
                    <a:pt x="1667" y="1487"/>
                  </a:lnTo>
                  <a:lnTo>
                    <a:pt x="1661" y="1489"/>
                  </a:lnTo>
                  <a:lnTo>
                    <a:pt x="1656" y="1489"/>
                  </a:lnTo>
                  <a:lnTo>
                    <a:pt x="1650" y="1489"/>
                  </a:lnTo>
                  <a:lnTo>
                    <a:pt x="1646" y="1489"/>
                  </a:lnTo>
                  <a:lnTo>
                    <a:pt x="1640" y="1491"/>
                  </a:lnTo>
                  <a:lnTo>
                    <a:pt x="1631" y="1491"/>
                  </a:lnTo>
                  <a:lnTo>
                    <a:pt x="1623" y="1491"/>
                  </a:lnTo>
                  <a:lnTo>
                    <a:pt x="1616" y="1491"/>
                  </a:lnTo>
                  <a:lnTo>
                    <a:pt x="1612" y="1489"/>
                  </a:lnTo>
                  <a:lnTo>
                    <a:pt x="1602" y="1485"/>
                  </a:lnTo>
                  <a:lnTo>
                    <a:pt x="1595" y="1481"/>
                  </a:lnTo>
                  <a:lnTo>
                    <a:pt x="1585" y="1476"/>
                  </a:lnTo>
                  <a:lnTo>
                    <a:pt x="1574" y="1470"/>
                  </a:lnTo>
                  <a:lnTo>
                    <a:pt x="1562" y="1464"/>
                  </a:lnTo>
                  <a:lnTo>
                    <a:pt x="1551" y="1457"/>
                  </a:lnTo>
                  <a:lnTo>
                    <a:pt x="1536" y="1447"/>
                  </a:lnTo>
                  <a:lnTo>
                    <a:pt x="1521" y="1440"/>
                  </a:lnTo>
                  <a:lnTo>
                    <a:pt x="1507" y="1428"/>
                  </a:lnTo>
                  <a:lnTo>
                    <a:pt x="1490" y="1419"/>
                  </a:lnTo>
                  <a:lnTo>
                    <a:pt x="1473" y="1407"/>
                  </a:lnTo>
                  <a:lnTo>
                    <a:pt x="1456" y="1396"/>
                  </a:lnTo>
                  <a:lnTo>
                    <a:pt x="1437" y="1383"/>
                  </a:lnTo>
                  <a:lnTo>
                    <a:pt x="1420" y="1369"/>
                  </a:lnTo>
                  <a:lnTo>
                    <a:pt x="1401" y="1354"/>
                  </a:lnTo>
                  <a:lnTo>
                    <a:pt x="1380" y="1341"/>
                  </a:lnTo>
                  <a:lnTo>
                    <a:pt x="1359" y="1326"/>
                  </a:lnTo>
                  <a:lnTo>
                    <a:pt x="1338" y="1310"/>
                  </a:lnTo>
                  <a:lnTo>
                    <a:pt x="1315" y="1293"/>
                  </a:lnTo>
                  <a:lnTo>
                    <a:pt x="1294" y="1278"/>
                  </a:lnTo>
                  <a:lnTo>
                    <a:pt x="1272" y="1261"/>
                  </a:lnTo>
                  <a:lnTo>
                    <a:pt x="1251" y="1246"/>
                  </a:lnTo>
                  <a:lnTo>
                    <a:pt x="1226" y="1227"/>
                  </a:lnTo>
                  <a:lnTo>
                    <a:pt x="1205" y="1210"/>
                  </a:lnTo>
                  <a:lnTo>
                    <a:pt x="1180" y="1191"/>
                  </a:lnTo>
                  <a:lnTo>
                    <a:pt x="1157" y="1173"/>
                  </a:lnTo>
                  <a:lnTo>
                    <a:pt x="1133" y="1156"/>
                  </a:lnTo>
                  <a:lnTo>
                    <a:pt x="1110" y="1137"/>
                  </a:lnTo>
                  <a:lnTo>
                    <a:pt x="1085" y="1120"/>
                  </a:lnTo>
                  <a:lnTo>
                    <a:pt x="1062" y="1101"/>
                  </a:lnTo>
                  <a:lnTo>
                    <a:pt x="1038" y="1082"/>
                  </a:lnTo>
                  <a:lnTo>
                    <a:pt x="1015" y="1065"/>
                  </a:lnTo>
                  <a:lnTo>
                    <a:pt x="990" y="1044"/>
                  </a:lnTo>
                  <a:lnTo>
                    <a:pt x="967" y="1027"/>
                  </a:lnTo>
                  <a:lnTo>
                    <a:pt x="943" y="1008"/>
                  </a:lnTo>
                  <a:lnTo>
                    <a:pt x="920" y="989"/>
                  </a:lnTo>
                  <a:lnTo>
                    <a:pt x="897" y="972"/>
                  </a:lnTo>
                  <a:lnTo>
                    <a:pt x="874" y="955"/>
                  </a:lnTo>
                  <a:lnTo>
                    <a:pt x="851" y="938"/>
                  </a:lnTo>
                  <a:lnTo>
                    <a:pt x="829" y="921"/>
                  </a:lnTo>
                  <a:lnTo>
                    <a:pt x="808" y="904"/>
                  </a:lnTo>
                  <a:lnTo>
                    <a:pt x="789" y="886"/>
                  </a:lnTo>
                  <a:lnTo>
                    <a:pt x="766" y="869"/>
                  </a:lnTo>
                  <a:lnTo>
                    <a:pt x="747" y="854"/>
                  </a:lnTo>
                  <a:lnTo>
                    <a:pt x="726" y="839"/>
                  </a:lnTo>
                  <a:lnTo>
                    <a:pt x="709" y="826"/>
                  </a:lnTo>
                  <a:lnTo>
                    <a:pt x="690" y="810"/>
                  </a:lnTo>
                  <a:lnTo>
                    <a:pt x="673" y="797"/>
                  </a:lnTo>
                  <a:lnTo>
                    <a:pt x="656" y="784"/>
                  </a:lnTo>
                  <a:lnTo>
                    <a:pt x="638" y="772"/>
                  </a:lnTo>
                  <a:lnTo>
                    <a:pt x="623" y="759"/>
                  </a:lnTo>
                  <a:lnTo>
                    <a:pt x="608" y="750"/>
                  </a:lnTo>
                  <a:lnTo>
                    <a:pt x="595" y="738"/>
                  </a:lnTo>
                  <a:lnTo>
                    <a:pt x="583" y="729"/>
                  </a:lnTo>
                  <a:lnTo>
                    <a:pt x="570" y="721"/>
                  </a:lnTo>
                  <a:lnTo>
                    <a:pt x="560" y="713"/>
                  </a:lnTo>
                  <a:lnTo>
                    <a:pt x="549" y="706"/>
                  </a:lnTo>
                  <a:lnTo>
                    <a:pt x="541" y="700"/>
                  </a:lnTo>
                  <a:lnTo>
                    <a:pt x="534" y="694"/>
                  </a:lnTo>
                  <a:lnTo>
                    <a:pt x="528" y="689"/>
                  </a:lnTo>
                  <a:lnTo>
                    <a:pt x="522" y="687"/>
                  </a:lnTo>
                  <a:lnTo>
                    <a:pt x="519" y="685"/>
                  </a:lnTo>
                  <a:lnTo>
                    <a:pt x="515" y="681"/>
                  </a:lnTo>
                  <a:lnTo>
                    <a:pt x="511" y="679"/>
                  </a:lnTo>
                  <a:lnTo>
                    <a:pt x="505" y="677"/>
                  </a:lnTo>
                  <a:lnTo>
                    <a:pt x="502" y="675"/>
                  </a:lnTo>
                  <a:lnTo>
                    <a:pt x="494" y="673"/>
                  </a:lnTo>
                  <a:lnTo>
                    <a:pt x="488" y="670"/>
                  </a:lnTo>
                  <a:lnTo>
                    <a:pt x="483" y="668"/>
                  </a:lnTo>
                  <a:lnTo>
                    <a:pt x="475" y="666"/>
                  </a:lnTo>
                  <a:lnTo>
                    <a:pt x="467" y="662"/>
                  </a:lnTo>
                  <a:lnTo>
                    <a:pt x="460" y="658"/>
                  </a:lnTo>
                  <a:lnTo>
                    <a:pt x="450" y="656"/>
                  </a:lnTo>
                  <a:lnTo>
                    <a:pt x="443" y="653"/>
                  </a:lnTo>
                  <a:lnTo>
                    <a:pt x="433" y="649"/>
                  </a:lnTo>
                  <a:lnTo>
                    <a:pt x="424" y="647"/>
                  </a:lnTo>
                  <a:lnTo>
                    <a:pt x="416" y="643"/>
                  </a:lnTo>
                  <a:lnTo>
                    <a:pt x="406" y="639"/>
                  </a:lnTo>
                  <a:lnTo>
                    <a:pt x="397" y="635"/>
                  </a:lnTo>
                  <a:lnTo>
                    <a:pt x="386" y="632"/>
                  </a:lnTo>
                  <a:lnTo>
                    <a:pt x="376" y="628"/>
                  </a:lnTo>
                  <a:lnTo>
                    <a:pt x="365" y="624"/>
                  </a:lnTo>
                  <a:lnTo>
                    <a:pt x="353" y="620"/>
                  </a:lnTo>
                  <a:lnTo>
                    <a:pt x="344" y="616"/>
                  </a:lnTo>
                  <a:lnTo>
                    <a:pt x="332" y="613"/>
                  </a:lnTo>
                  <a:lnTo>
                    <a:pt x="321" y="609"/>
                  </a:lnTo>
                  <a:lnTo>
                    <a:pt x="310" y="605"/>
                  </a:lnTo>
                  <a:lnTo>
                    <a:pt x="300" y="601"/>
                  </a:lnTo>
                  <a:lnTo>
                    <a:pt x="289" y="597"/>
                  </a:lnTo>
                  <a:lnTo>
                    <a:pt x="277" y="594"/>
                  </a:lnTo>
                  <a:lnTo>
                    <a:pt x="266" y="592"/>
                  </a:lnTo>
                  <a:lnTo>
                    <a:pt x="254" y="588"/>
                  </a:lnTo>
                  <a:lnTo>
                    <a:pt x="243" y="584"/>
                  </a:lnTo>
                  <a:lnTo>
                    <a:pt x="232" y="580"/>
                  </a:lnTo>
                  <a:lnTo>
                    <a:pt x="220" y="577"/>
                  </a:lnTo>
                  <a:lnTo>
                    <a:pt x="209" y="573"/>
                  </a:lnTo>
                  <a:lnTo>
                    <a:pt x="197" y="569"/>
                  </a:lnTo>
                  <a:lnTo>
                    <a:pt x="186" y="565"/>
                  </a:lnTo>
                  <a:lnTo>
                    <a:pt x="175" y="561"/>
                  </a:lnTo>
                  <a:lnTo>
                    <a:pt x="163" y="557"/>
                  </a:lnTo>
                  <a:lnTo>
                    <a:pt x="154" y="554"/>
                  </a:lnTo>
                  <a:lnTo>
                    <a:pt x="144" y="550"/>
                  </a:lnTo>
                  <a:lnTo>
                    <a:pt x="133" y="546"/>
                  </a:lnTo>
                  <a:lnTo>
                    <a:pt x="123" y="544"/>
                  </a:lnTo>
                  <a:lnTo>
                    <a:pt x="112" y="540"/>
                  </a:lnTo>
                  <a:lnTo>
                    <a:pt x="104" y="537"/>
                  </a:lnTo>
                  <a:lnTo>
                    <a:pt x="95" y="535"/>
                  </a:lnTo>
                  <a:lnTo>
                    <a:pt x="87" y="531"/>
                  </a:lnTo>
                  <a:lnTo>
                    <a:pt x="78" y="529"/>
                  </a:lnTo>
                  <a:lnTo>
                    <a:pt x="70" y="527"/>
                  </a:lnTo>
                  <a:lnTo>
                    <a:pt x="62" y="523"/>
                  </a:lnTo>
                  <a:lnTo>
                    <a:pt x="55" y="521"/>
                  </a:lnTo>
                  <a:lnTo>
                    <a:pt x="47" y="519"/>
                  </a:lnTo>
                  <a:lnTo>
                    <a:pt x="40" y="518"/>
                  </a:lnTo>
                  <a:lnTo>
                    <a:pt x="34" y="514"/>
                  </a:lnTo>
                  <a:lnTo>
                    <a:pt x="28" y="514"/>
                  </a:lnTo>
                  <a:lnTo>
                    <a:pt x="22" y="512"/>
                  </a:lnTo>
                  <a:lnTo>
                    <a:pt x="19" y="510"/>
                  </a:lnTo>
                  <a:lnTo>
                    <a:pt x="9" y="508"/>
                  </a:lnTo>
                  <a:lnTo>
                    <a:pt x="5" y="506"/>
                  </a:lnTo>
                  <a:lnTo>
                    <a:pt x="2" y="504"/>
                  </a:lnTo>
                  <a:lnTo>
                    <a:pt x="0" y="504"/>
                  </a:lnTo>
                  <a:lnTo>
                    <a:pt x="40" y="436"/>
                  </a:lnTo>
                  <a:lnTo>
                    <a:pt x="40" y="436"/>
                  </a:lnTo>
                  <a:lnTo>
                    <a:pt x="43" y="436"/>
                  </a:lnTo>
                  <a:lnTo>
                    <a:pt x="51" y="438"/>
                  </a:lnTo>
                  <a:lnTo>
                    <a:pt x="60" y="442"/>
                  </a:lnTo>
                  <a:lnTo>
                    <a:pt x="64" y="443"/>
                  </a:lnTo>
                  <a:lnTo>
                    <a:pt x="70" y="445"/>
                  </a:lnTo>
                  <a:lnTo>
                    <a:pt x="76" y="447"/>
                  </a:lnTo>
                  <a:lnTo>
                    <a:pt x="83" y="449"/>
                  </a:lnTo>
                  <a:lnTo>
                    <a:pt x="91" y="451"/>
                  </a:lnTo>
                  <a:lnTo>
                    <a:pt x="99" y="455"/>
                  </a:lnTo>
                  <a:lnTo>
                    <a:pt x="106" y="457"/>
                  </a:lnTo>
                  <a:lnTo>
                    <a:pt x="116" y="461"/>
                  </a:lnTo>
                  <a:lnTo>
                    <a:pt x="123" y="462"/>
                  </a:lnTo>
                  <a:lnTo>
                    <a:pt x="133" y="464"/>
                  </a:lnTo>
                  <a:lnTo>
                    <a:pt x="142" y="468"/>
                  </a:lnTo>
                  <a:lnTo>
                    <a:pt x="154" y="470"/>
                  </a:lnTo>
                  <a:lnTo>
                    <a:pt x="163" y="474"/>
                  </a:lnTo>
                  <a:lnTo>
                    <a:pt x="173" y="478"/>
                  </a:lnTo>
                  <a:lnTo>
                    <a:pt x="184" y="480"/>
                  </a:lnTo>
                  <a:lnTo>
                    <a:pt x="195" y="485"/>
                  </a:lnTo>
                  <a:lnTo>
                    <a:pt x="207" y="487"/>
                  </a:lnTo>
                  <a:lnTo>
                    <a:pt x="216" y="493"/>
                  </a:lnTo>
                  <a:lnTo>
                    <a:pt x="228" y="495"/>
                  </a:lnTo>
                  <a:lnTo>
                    <a:pt x="241" y="499"/>
                  </a:lnTo>
                  <a:lnTo>
                    <a:pt x="253" y="502"/>
                  </a:lnTo>
                  <a:lnTo>
                    <a:pt x="264" y="506"/>
                  </a:lnTo>
                  <a:lnTo>
                    <a:pt x="277" y="510"/>
                  </a:lnTo>
                  <a:lnTo>
                    <a:pt x="289" y="516"/>
                  </a:lnTo>
                  <a:lnTo>
                    <a:pt x="300" y="518"/>
                  </a:lnTo>
                  <a:lnTo>
                    <a:pt x="313" y="523"/>
                  </a:lnTo>
                  <a:lnTo>
                    <a:pt x="323" y="525"/>
                  </a:lnTo>
                  <a:lnTo>
                    <a:pt x="336" y="531"/>
                  </a:lnTo>
                  <a:lnTo>
                    <a:pt x="348" y="535"/>
                  </a:lnTo>
                  <a:lnTo>
                    <a:pt x="359" y="538"/>
                  </a:lnTo>
                  <a:lnTo>
                    <a:pt x="370" y="542"/>
                  </a:lnTo>
                  <a:lnTo>
                    <a:pt x="384" y="546"/>
                  </a:lnTo>
                  <a:lnTo>
                    <a:pt x="393" y="550"/>
                  </a:lnTo>
                  <a:lnTo>
                    <a:pt x="405" y="554"/>
                  </a:lnTo>
                  <a:lnTo>
                    <a:pt x="416" y="557"/>
                  </a:lnTo>
                  <a:lnTo>
                    <a:pt x="427" y="561"/>
                  </a:lnTo>
                  <a:lnTo>
                    <a:pt x="437" y="565"/>
                  </a:lnTo>
                  <a:lnTo>
                    <a:pt x="448" y="569"/>
                  </a:lnTo>
                  <a:lnTo>
                    <a:pt x="460" y="573"/>
                  </a:lnTo>
                  <a:lnTo>
                    <a:pt x="469" y="577"/>
                  </a:lnTo>
                  <a:lnTo>
                    <a:pt x="479" y="580"/>
                  </a:lnTo>
                  <a:lnTo>
                    <a:pt x="488" y="584"/>
                  </a:lnTo>
                  <a:lnTo>
                    <a:pt x="498" y="586"/>
                  </a:lnTo>
                  <a:lnTo>
                    <a:pt x="505" y="590"/>
                  </a:lnTo>
                  <a:lnTo>
                    <a:pt x="513" y="594"/>
                  </a:lnTo>
                  <a:lnTo>
                    <a:pt x="521" y="596"/>
                  </a:lnTo>
                  <a:lnTo>
                    <a:pt x="528" y="599"/>
                  </a:lnTo>
                  <a:lnTo>
                    <a:pt x="536" y="601"/>
                  </a:lnTo>
                  <a:lnTo>
                    <a:pt x="541" y="603"/>
                  </a:lnTo>
                  <a:lnTo>
                    <a:pt x="547" y="607"/>
                  </a:lnTo>
                  <a:lnTo>
                    <a:pt x="553" y="607"/>
                  </a:lnTo>
                  <a:lnTo>
                    <a:pt x="559" y="611"/>
                  </a:lnTo>
                  <a:lnTo>
                    <a:pt x="566" y="615"/>
                  </a:lnTo>
                  <a:lnTo>
                    <a:pt x="572" y="618"/>
                  </a:lnTo>
                  <a:lnTo>
                    <a:pt x="574" y="618"/>
                  </a:lnTo>
                  <a:lnTo>
                    <a:pt x="578" y="622"/>
                  </a:lnTo>
                  <a:lnTo>
                    <a:pt x="583" y="624"/>
                  </a:lnTo>
                  <a:lnTo>
                    <a:pt x="591" y="630"/>
                  </a:lnTo>
                  <a:lnTo>
                    <a:pt x="597" y="635"/>
                  </a:lnTo>
                  <a:lnTo>
                    <a:pt x="606" y="641"/>
                  </a:lnTo>
                  <a:lnTo>
                    <a:pt x="616" y="649"/>
                  </a:lnTo>
                  <a:lnTo>
                    <a:pt x="627" y="658"/>
                  </a:lnTo>
                  <a:lnTo>
                    <a:pt x="638" y="666"/>
                  </a:lnTo>
                  <a:lnTo>
                    <a:pt x="650" y="675"/>
                  </a:lnTo>
                  <a:lnTo>
                    <a:pt x="663" y="687"/>
                  </a:lnTo>
                  <a:lnTo>
                    <a:pt x="678" y="698"/>
                  </a:lnTo>
                  <a:lnTo>
                    <a:pt x="694" y="710"/>
                  </a:lnTo>
                  <a:lnTo>
                    <a:pt x="711" y="721"/>
                  </a:lnTo>
                  <a:lnTo>
                    <a:pt x="726" y="734"/>
                  </a:lnTo>
                  <a:lnTo>
                    <a:pt x="745" y="748"/>
                  </a:lnTo>
                  <a:lnTo>
                    <a:pt x="762" y="761"/>
                  </a:lnTo>
                  <a:lnTo>
                    <a:pt x="783" y="776"/>
                  </a:lnTo>
                  <a:lnTo>
                    <a:pt x="802" y="789"/>
                  </a:lnTo>
                  <a:lnTo>
                    <a:pt x="821" y="807"/>
                  </a:lnTo>
                  <a:lnTo>
                    <a:pt x="842" y="820"/>
                  </a:lnTo>
                  <a:lnTo>
                    <a:pt x="863" y="835"/>
                  </a:lnTo>
                  <a:lnTo>
                    <a:pt x="884" y="852"/>
                  </a:lnTo>
                  <a:lnTo>
                    <a:pt x="907" y="869"/>
                  </a:lnTo>
                  <a:lnTo>
                    <a:pt x="927" y="886"/>
                  </a:lnTo>
                  <a:lnTo>
                    <a:pt x="950" y="904"/>
                  </a:lnTo>
                  <a:lnTo>
                    <a:pt x="973" y="921"/>
                  </a:lnTo>
                  <a:lnTo>
                    <a:pt x="996" y="940"/>
                  </a:lnTo>
                  <a:lnTo>
                    <a:pt x="1019" y="955"/>
                  </a:lnTo>
                  <a:lnTo>
                    <a:pt x="1041" y="974"/>
                  </a:lnTo>
                  <a:lnTo>
                    <a:pt x="1066" y="991"/>
                  </a:lnTo>
                  <a:lnTo>
                    <a:pt x="1089" y="1010"/>
                  </a:lnTo>
                  <a:lnTo>
                    <a:pt x="1112" y="1027"/>
                  </a:lnTo>
                  <a:lnTo>
                    <a:pt x="1135" y="1044"/>
                  </a:lnTo>
                  <a:lnTo>
                    <a:pt x="1157" y="1059"/>
                  </a:lnTo>
                  <a:lnTo>
                    <a:pt x="1182" y="1078"/>
                  </a:lnTo>
                  <a:lnTo>
                    <a:pt x="1205" y="1096"/>
                  </a:lnTo>
                  <a:lnTo>
                    <a:pt x="1226" y="1113"/>
                  </a:lnTo>
                  <a:lnTo>
                    <a:pt x="1249" y="1130"/>
                  </a:lnTo>
                  <a:lnTo>
                    <a:pt x="1272" y="1147"/>
                  </a:lnTo>
                  <a:lnTo>
                    <a:pt x="1292" y="1164"/>
                  </a:lnTo>
                  <a:lnTo>
                    <a:pt x="1315" y="1179"/>
                  </a:lnTo>
                  <a:lnTo>
                    <a:pt x="1334" y="1194"/>
                  </a:lnTo>
                  <a:lnTo>
                    <a:pt x="1357" y="1210"/>
                  </a:lnTo>
                  <a:lnTo>
                    <a:pt x="1376" y="1225"/>
                  </a:lnTo>
                  <a:lnTo>
                    <a:pt x="1397" y="1240"/>
                  </a:lnTo>
                  <a:lnTo>
                    <a:pt x="1416" y="1255"/>
                  </a:lnTo>
                  <a:lnTo>
                    <a:pt x="1435" y="1269"/>
                  </a:lnTo>
                  <a:lnTo>
                    <a:pt x="1452" y="1282"/>
                  </a:lnTo>
                  <a:lnTo>
                    <a:pt x="1469" y="1293"/>
                  </a:lnTo>
                  <a:lnTo>
                    <a:pt x="1484" y="1305"/>
                  </a:lnTo>
                  <a:lnTo>
                    <a:pt x="1502" y="1318"/>
                  </a:lnTo>
                  <a:lnTo>
                    <a:pt x="1515" y="1327"/>
                  </a:lnTo>
                  <a:lnTo>
                    <a:pt x="1530" y="1337"/>
                  </a:lnTo>
                  <a:lnTo>
                    <a:pt x="1543" y="1346"/>
                  </a:lnTo>
                  <a:lnTo>
                    <a:pt x="1557" y="1356"/>
                  </a:lnTo>
                  <a:lnTo>
                    <a:pt x="1566" y="1364"/>
                  </a:lnTo>
                  <a:lnTo>
                    <a:pt x="1578" y="1371"/>
                  </a:lnTo>
                  <a:lnTo>
                    <a:pt x="1585" y="1377"/>
                  </a:lnTo>
                  <a:lnTo>
                    <a:pt x="1595" y="1383"/>
                  </a:lnTo>
                  <a:lnTo>
                    <a:pt x="1600" y="1386"/>
                  </a:lnTo>
                  <a:lnTo>
                    <a:pt x="1608" y="1390"/>
                  </a:lnTo>
                  <a:lnTo>
                    <a:pt x="1612" y="1392"/>
                  </a:lnTo>
                  <a:lnTo>
                    <a:pt x="1616" y="1396"/>
                  </a:lnTo>
                  <a:lnTo>
                    <a:pt x="1621" y="1396"/>
                  </a:lnTo>
                  <a:lnTo>
                    <a:pt x="1627" y="1398"/>
                  </a:lnTo>
                  <a:lnTo>
                    <a:pt x="1633" y="1396"/>
                  </a:lnTo>
                  <a:lnTo>
                    <a:pt x="1642" y="1396"/>
                  </a:lnTo>
                  <a:lnTo>
                    <a:pt x="1650" y="1394"/>
                  </a:lnTo>
                  <a:lnTo>
                    <a:pt x="1659" y="1392"/>
                  </a:lnTo>
                  <a:lnTo>
                    <a:pt x="1663" y="1390"/>
                  </a:lnTo>
                  <a:lnTo>
                    <a:pt x="1669" y="1388"/>
                  </a:lnTo>
                  <a:lnTo>
                    <a:pt x="1675" y="1386"/>
                  </a:lnTo>
                  <a:lnTo>
                    <a:pt x="1680" y="1385"/>
                  </a:lnTo>
                  <a:lnTo>
                    <a:pt x="1684" y="1383"/>
                  </a:lnTo>
                  <a:lnTo>
                    <a:pt x="1690" y="1379"/>
                  </a:lnTo>
                  <a:lnTo>
                    <a:pt x="1695" y="1377"/>
                  </a:lnTo>
                  <a:lnTo>
                    <a:pt x="1701" y="1373"/>
                  </a:lnTo>
                  <a:lnTo>
                    <a:pt x="1707" y="1369"/>
                  </a:lnTo>
                  <a:lnTo>
                    <a:pt x="1711" y="1367"/>
                  </a:lnTo>
                  <a:lnTo>
                    <a:pt x="1718" y="1364"/>
                  </a:lnTo>
                  <a:lnTo>
                    <a:pt x="1724" y="1360"/>
                  </a:lnTo>
                  <a:lnTo>
                    <a:pt x="1730" y="1354"/>
                  </a:lnTo>
                  <a:lnTo>
                    <a:pt x="1735" y="1350"/>
                  </a:lnTo>
                  <a:lnTo>
                    <a:pt x="1741" y="1345"/>
                  </a:lnTo>
                  <a:lnTo>
                    <a:pt x="1749" y="1341"/>
                  </a:lnTo>
                  <a:lnTo>
                    <a:pt x="1754" y="1335"/>
                  </a:lnTo>
                  <a:lnTo>
                    <a:pt x="1762" y="1329"/>
                  </a:lnTo>
                  <a:lnTo>
                    <a:pt x="1768" y="1324"/>
                  </a:lnTo>
                  <a:lnTo>
                    <a:pt x="1775" y="1318"/>
                  </a:lnTo>
                  <a:lnTo>
                    <a:pt x="1781" y="1310"/>
                  </a:lnTo>
                  <a:lnTo>
                    <a:pt x="1789" y="1305"/>
                  </a:lnTo>
                  <a:lnTo>
                    <a:pt x="1794" y="1297"/>
                  </a:lnTo>
                  <a:lnTo>
                    <a:pt x="1802" y="1291"/>
                  </a:lnTo>
                  <a:lnTo>
                    <a:pt x="1810" y="1284"/>
                  </a:lnTo>
                  <a:lnTo>
                    <a:pt x="1817" y="1276"/>
                  </a:lnTo>
                  <a:lnTo>
                    <a:pt x="1823" y="1267"/>
                  </a:lnTo>
                  <a:lnTo>
                    <a:pt x="1830" y="1259"/>
                  </a:lnTo>
                  <a:lnTo>
                    <a:pt x="1836" y="1250"/>
                  </a:lnTo>
                  <a:lnTo>
                    <a:pt x="1844" y="1242"/>
                  </a:lnTo>
                  <a:lnTo>
                    <a:pt x="1851" y="1232"/>
                  </a:lnTo>
                  <a:lnTo>
                    <a:pt x="1859" y="1223"/>
                  </a:lnTo>
                  <a:lnTo>
                    <a:pt x="1865" y="1212"/>
                  </a:lnTo>
                  <a:lnTo>
                    <a:pt x="1872" y="1202"/>
                  </a:lnTo>
                  <a:lnTo>
                    <a:pt x="1880" y="1192"/>
                  </a:lnTo>
                  <a:lnTo>
                    <a:pt x="1887" y="1183"/>
                  </a:lnTo>
                  <a:lnTo>
                    <a:pt x="1895" y="1172"/>
                  </a:lnTo>
                  <a:lnTo>
                    <a:pt x="1901" y="1160"/>
                  </a:lnTo>
                  <a:lnTo>
                    <a:pt x="1908" y="1147"/>
                  </a:lnTo>
                  <a:lnTo>
                    <a:pt x="1916" y="1135"/>
                  </a:lnTo>
                  <a:lnTo>
                    <a:pt x="1922" y="1122"/>
                  </a:lnTo>
                  <a:lnTo>
                    <a:pt x="1929" y="1111"/>
                  </a:lnTo>
                  <a:lnTo>
                    <a:pt x="1935" y="1097"/>
                  </a:lnTo>
                  <a:lnTo>
                    <a:pt x="1943" y="1084"/>
                  </a:lnTo>
                  <a:lnTo>
                    <a:pt x="1950" y="1071"/>
                  </a:lnTo>
                  <a:lnTo>
                    <a:pt x="1956" y="1058"/>
                  </a:lnTo>
                  <a:lnTo>
                    <a:pt x="1964" y="1042"/>
                  </a:lnTo>
                  <a:lnTo>
                    <a:pt x="1971" y="1029"/>
                  </a:lnTo>
                  <a:lnTo>
                    <a:pt x="1977" y="1014"/>
                  </a:lnTo>
                  <a:lnTo>
                    <a:pt x="1984" y="999"/>
                  </a:lnTo>
                  <a:lnTo>
                    <a:pt x="1990" y="981"/>
                  </a:lnTo>
                  <a:lnTo>
                    <a:pt x="1998" y="966"/>
                  </a:lnTo>
                  <a:lnTo>
                    <a:pt x="2003" y="951"/>
                  </a:lnTo>
                  <a:lnTo>
                    <a:pt x="2009" y="934"/>
                  </a:lnTo>
                  <a:lnTo>
                    <a:pt x="2015" y="919"/>
                  </a:lnTo>
                  <a:lnTo>
                    <a:pt x="2021" y="902"/>
                  </a:lnTo>
                  <a:lnTo>
                    <a:pt x="2024" y="885"/>
                  </a:lnTo>
                  <a:lnTo>
                    <a:pt x="2030" y="869"/>
                  </a:lnTo>
                  <a:lnTo>
                    <a:pt x="2036" y="852"/>
                  </a:lnTo>
                  <a:lnTo>
                    <a:pt x="2040" y="837"/>
                  </a:lnTo>
                  <a:lnTo>
                    <a:pt x="2043" y="820"/>
                  </a:lnTo>
                  <a:lnTo>
                    <a:pt x="2047" y="805"/>
                  </a:lnTo>
                  <a:lnTo>
                    <a:pt x="2051" y="788"/>
                  </a:lnTo>
                  <a:lnTo>
                    <a:pt x="2057" y="772"/>
                  </a:lnTo>
                  <a:lnTo>
                    <a:pt x="2059" y="757"/>
                  </a:lnTo>
                  <a:lnTo>
                    <a:pt x="2062" y="742"/>
                  </a:lnTo>
                  <a:lnTo>
                    <a:pt x="2066" y="725"/>
                  </a:lnTo>
                  <a:lnTo>
                    <a:pt x="2070" y="711"/>
                  </a:lnTo>
                  <a:lnTo>
                    <a:pt x="2072" y="696"/>
                  </a:lnTo>
                  <a:lnTo>
                    <a:pt x="2074" y="681"/>
                  </a:lnTo>
                  <a:lnTo>
                    <a:pt x="2076" y="666"/>
                  </a:lnTo>
                  <a:lnTo>
                    <a:pt x="2078" y="651"/>
                  </a:lnTo>
                  <a:lnTo>
                    <a:pt x="2080" y="635"/>
                  </a:lnTo>
                  <a:lnTo>
                    <a:pt x="2081" y="620"/>
                  </a:lnTo>
                  <a:lnTo>
                    <a:pt x="2083" y="607"/>
                  </a:lnTo>
                  <a:lnTo>
                    <a:pt x="2085" y="594"/>
                  </a:lnTo>
                  <a:lnTo>
                    <a:pt x="2085" y="578"/>
                  </a:lnTo>
                  <a:lnTo>
                    <a:pt x="2087" y="565"/>
                  </a:lnTo>
                  <a:lnTo>
                    <a:pt x="2087" y="550"/>
                  </a:lnTo>
                  <a:lnTo>
                    <a:pt x="2089" y="537"/>
                  </a:lnTo>
                  <a:lnTo>
                    <a:pt x="2089" y="523"/>
                  </a:lnTo>
                  <a:lnTo>
                    <a:pt x="2089" y="510"/>
                  </a:lnTo>
                  <a:lnTo>
                    <a:pt x="2089" y="497"/>
                  </a:lnTo>
                  <a:lnTo>
                    <a:pt x="2089" y="485"/>
                  </a:lnTo>
                  <a:lnTo>
                    <a:pt x="2089" y="472"/>
                  </a:lnTo>
                  <a:lnTo>
                    <a:pt x="2087" y="461"/>
                  </a:lnTo>
                  <a:lnTo>
                    <a:pt x="2087" y="447"/>
                  </a:lnTo>
                  <a:lnTo>
                    <a:pt x="2087" y="436"/>
                  </a:lnTo>
                  <a:lnTo>
                    <a:pt x="2085" y="423"/>
                  </a:lnTo>
                  <a:lnTo>
                    <a:pt x="2085" y="411"/>
                  </a:lnTo>
                  <a:lnTo>
                    <a:pt x="2083" y="400"/>
                  </a:lnTo>
                  <a:lnTo>
                    <a:pt x="2083" y="390"/>
                  </a:lnTo>
                  <a:lnTo>
                    <a:pt x="2081" y="379"/>
                  </a:lnTo>
                  <a:lnTo>
                    <a:pt x="2080" y="367"/>
                  </a:lnTo>
                  <a:lnTo>
                    <a:pt x="2078" y="358"/>
                  </a:lnTo>
                  <a:lnTo>
                    <a:pt x="2076" y="348"/>
                  </a:lnTo>
                  <a:lnTo>
                    <a:pt x="2074" y="339"/>
                  </a:lnTo>
                  <a:lnTo>
                    <a:pt x="2072" y="329"/>
                  </a:lnTo>
                  <a:lnTo>
                    <a:pt x="2070" y="320"/>
                  </a:lnTo>
                  <a:lnTo>
                    <a:pt x="2068" y="312"/>
                  </a:lnTo>
                  <a:lnTo>
                    <a:pt x="2064" y="303"/>
                  </a:lnTo>
                  <a:lnTo>
                    <a:pt x="2062" y="295"/>
                  </a:lnTo>
                  <a:lnTo>
                    <a:pt x="2059" y="286"/>
                  </a:lnTo>
                  <a:lnTo>
                    <a:pt x="2057" y="280"/>
                  </a:lnTo>
                  <a:lnTo>
                    <a:pt x="2053" y="272"/>
                  </a:lnTo>
                  <a:lnTo>
                    <a:pt x="2051" y="265"/>
                  </a:lnTo>
                  <a:lnTo>
                    <a:pt x="2047" y="259"/>
                  </a:lnTo>
                  <a:lnTo>
                    <a:pt x="2045" y="253"/>
                  </a:lnTo>
                  <a:lnTo>
                    <a:pt x="2041" y="248"/>
                  </a:lnTo>
                  <a:lnTo>
                    <a:pt x="2038" y="242"/>
                  </a:lnTo>
                  <a:lnTo>
                    <a:pt x="2034" y="236"/>
                  </a:lnTo>
                  <a:lnTo>
                    <a:pt x="2032" y="232"/>
                  </a:lnTo>
                  <a:lnTo>
                    <a:pt x="2024" y="225"/>
                  </a:lnTo>
                  <a:lnTo>
                    <a:pt x="2019" y="219"/>
                  </a:lnTo>
                  <a:lnTo>
                    <a:pt x="2013" y="215"/>
                  </a:lnTo>
                  <a:lnTo>
                    <a:pt x="2007" y="211"/>
                  </a:lnTo>
                  <a:lnTo>
                    <a:pt x="2000" y="210"/>
                  </a:lnTo>
                  <a:lnTo>
                    <a:pt x="1990" y="208"/>
                  </a:lnTo>
                  <a:lnTo>
                    <a:pt x="1979" y="206"/>
                  </a:lnTo>
                  <a:lnTo>
                    <a:pt x="1967" y="204"/>
                  </a:lnTo>
                  <a:lnTo>
                    <a:pt x="1952" y="202"/>
                  </a:lnTo>
                  <a:lnTo>
                    <a:pt x="1939" y="202"/>
                  </a:lnTo>
                  <a:lnTo>
                    <a:pt x="1922" y="200"/>
                  </a:lnTo>
                  <a:lnTo>
                    <a:pt x="1907" y="198"/>
                  </a:lnTo>
                  <a:lnTo>
                    <a:pt x="1887" y="198"/>
                  </a:lnTo>
                  <a:lnTo>
                    <a:pt x="1868" y="198"/>
                  </a:lnTo>
                  <a:lnTo>
                    <a:pt x="1848" y="198"/>
                  </a:lnTo>
                  <a:lnTo>
                    <a:pt x="1827" y="198"/>
                  </a:lnTo>
                  <a:lnTo>
                    <a:pt x="1806" y="198"/>
                  </a:lnTo>
                  <a:lnTo>
                    <a:pt x="1783" y="198"/>
                  </a:lnTo>
                  <a:lnTo>
                    <a:pt x="1758" y="198"/>
                  </a:lnTo>
                  <a:lnTo>
                    <a:pt x="1734" y="198"/>
                  </a:lnTo>
                  <a:lnTo>
                    <a:pt x="1709" y="198"/>
                  </a:lnTo>
                  <a:lnTo>
                    <a:pt x="1684" y="198"/>
                  </a:lnTo>
                  <a:lnTo>
                    <a:pt x="1657" y="198"/>
                  </a:lnTo>
                  <a:lnTo>
                    <a:pt x="1631" y="200"/>
                  </a:lnTo>
                  <a:lnTo>
                    <a:pt x="1604" y="200"/>
                  </a:lnTo>
                  <a:lnTo>
                    <a:pt x="1576" y="202"/>
                  </a:lnTo>
                  <a:lnTo>
                    <a:pt x="1547" y="202"/>
                  </a:lnTo>
                  <a:lnTo>
                    <a:pt x="1519" y="204"/>
                  </a:lnTo>
                  <a:lnTo>
                    <a:pt x="1490" y="206"/>
                  </a:lnTo>
                  <a:lnTo>
                    <a:pt x="1462" y="208"/>
                  </a:lnTo>
                  <a:lnTo>
                    <a:pt x="1431" y="208"/>
                  </a:lnTo>
                  <a:lnTo>
                    <a:pt x="1403" y="210"/>
                  </a:lnTo>
                  <a:lnTo>
                    <a:pt x="1372" y="211"/>
                  </a:lnTo>
                  <a:lnTo>
                    <a:pt x="1344" y="213"/>
                  </a:lnTo>
                  <a:lnTo>
                    <a:pt x="1315" y="215"/>
                  </a:lnTo>
                  <a:lnTo>
                    <a:pt x="1285" y="217"/>
                  </a:lnTo>
                  <a:lnTo>
                    <a:pt x="1254" y="217"/>
                  </a:lnTo>
                  <a:lnTo>
                    <a:pt x="1226" y="219"/>
                  </a:lnTo>
                  <a:lnTo>
                    <a:pt x="1197" y="221"/>
                  </a:lnTo>
                  <a:lnTo>
                    <a:pt x="1167" y="223"/>
                  </a:lnTo>
                  <a:lnTo>
                    <a:pt x="1138" y="225"/>
                  </a:lnTo>
                  <a:lnTo>
                    <a:pt x="1112" y="227"/>
                  </a:lnTo>
                  <a:lnTo>
                    <a:pt x="1083" y="227"/>
                  </a:lnTo>
                  <a:lnTo>
                    <a:pt x="1057" y="229"/>
                  </a:lnTo>
                  <a:lnTo>
                    <a:pt x="1030" y="230"/>
                  </a:lnTo>
                  <a:lnTo>
                    <a:pt x="1005" y="232"/>
                  </a:lnTo>
                  <a:lnTo>
                    <a:pt x="979" y="234"/>
                  </a:lnTo>
                  <a:lnTo>
                    <a:pt x="954" y="236"/>
                  </a:lnTo>
                  <a:lnTo>
                    <a:pt x="931" y="238"/>
                  </a:lnTo>
                  <a:lnTo>
                    <a:pt x="908" y="240"/>
                  </a:lnTo>
                  <a:lnTo>
                    <a:pt x="886" y="240"/>
                  </a:lnTo>
                  <a:lnTo>
                    <a:pt x="863" y="242"/>
                  </a:lnTo>
                  <a:lnTo>
                    <a:pt x="842" y="242"/>
                  </a:lnTo>
                  <a:lnTo>
                    <a:pt x="823" y="244"/>
                  </a:lnTo>
                  <a:lnTo>
                    <a:pt x="806" y="244"/>
                  </a:lnTo>
                  <a:lnTo>
                    <a:pt x="789" y="246"/>
                  </a:lnTo>
                  <a:lnTo>
                    <a:pt x="772" y="246"/>
                  </a:lnTo>
                  <a:lnTo>
                    <a:pt x="758" y="248"/>
                  </a:lnTo>
                  <a:lnTo>
                    <a:pt x="743" y="248"/>
                  </a:lnTo>
                  <a:lnTo>
                    <a:pt x="730" y="248"/>
                  </a:lnTo>
                  <a:lnTo>
                    <a:pt x="718" y="248"/>
                  </a:lnTo>
                  <a:lnTo>
                    <a:pt x="711" y="250"/>
                  </a:lnTo>
                  <a:lnTo>
                    <a:pt x="701" y="250"/>
                  </a:lnTo>
                  <a:lnTo>
                    <a:pt x="695" y="250"/>
                  </a:lnTo>
                  <a:lnTo>
                    <a:pt x="690" y="250"/>
                  </a:lnTo>
                  <a:lnTo>
                    <a:pt x="688" y="250"/>
                  </a:lnTo>
                  <a:lnTo>
                    <a:pt x="680" y="246"/>
                  </a:lnTo>
                  <a:lnTo>
                    <a:pt x="671" y="244"/>
                  </a:lnTo>
                  <a:lnTo>
                    <a:pt x="665" y="242"/>
                  </a:lnTo>
                  <a:lnTo>
                    <a:pt x="659" y="240"/>
                  </a:lnTo>
                  <a:lnTo>
                    <a:pt x="652" y="238"/>
                  </a:lnTo>
                  <a:lnTo>
                    <a:pt x="646" y="238"/>
                  </a:lnTo>
                  <a:lnTo>
                    <a:pt x="638" y="234"/>
                  </a:lnTo>
                  <a:lnTo>
                    <a:pt x="631" y="232"/>
                  </a:lnTo>
                  <a:lnTo>
                    <a:pt x="621" y="230"/>
                  </a:lnTo>
                  <a:lnTo>
                    <a:pt x="614" y="229"/>
                  </a:lnTo>
                  <a:lnTo>
                    <a:pt x="606" y="227"/>
                  </a:lnTo>
                  <a:lnTo>
                    <a:pt x="597" y="223"/>
                  </a:lnTo>
                  <a:lnTo>
                    <a:pt x="587" y="221"/>
                  </a:lnTo>
                  <a:lnTo>
                    <a:pt x="580" y="219"/>
                  </a:lnTo>
                  <a:lnTo>
                    <a:pt x="568" y="215"/>
                  </a:lnTo>
                  <a:lnTo>
                    <a:pt x="559" y="211"/>
                  </a:lnTo>
                  <a:lnTo>
                    <a:pt x="547" y="208"/>
                  </a:lnTo>
                  <a:lnTo>
                    <a:pt x="536" y="206"/>
                  </a:lnTo>
                  <a:lnTo>
                    <a:pt x="524" y="202"/>
                  </a:lnTo>
                  <a:lnTo>
                    <a:pt x="513" y="198"/>
                  </a:lnTo>
                  <a:lnTo>
                    <a:pt x="503" y="194"/>
                  </a:lnTo>
                  <a:lnTo>
                    <a:pt x="492" y="192"/>
                  </a:lnTo>
                  <a:lnTo>
                    <a:pt x="481" y="187"/>
                  </a:lnTo>
                  <a:lnTo>
                    <a:pt x="469" y="185"/>
                  </a:lnTo>
                  <a:lnTo>
                    <a:pt x="458" y="179"/>
                  </a:lnTo>
                  <a:lnTo>
                    <a:pt x="446" y="177"/>
                  </a:lnTo>
                  <a:lnTo>
                    <a:pt x="433" y="173"/>
                  </a:lnTo>
                  <a:lnTo>
                    <a:pt x="422" y="170"/>
                  </a:lnTo>
                  <a:lnTo>
                    <a:pt x="410" y="166"/>
                  </a:lnTo>
                  <a:lnTo>
                    <a:pt x="401" y="162"/>
                  </a:lnTo>
                  <a:lnTo>
                    <a:pt x="387" y="158"/>
                  </a:lnTo>
                  <a:lnTo>
                    <a:pt x="376" y="154"/>
                  </a:lnTo>
                  <a:lnTo>
                    <a:pt x="365" y="151"/>
                  </a:lnTo>
                  <a:lnTo>
                    <a:pt x="353" y="147"/>
                  </a:lnTo>
                  <a:lnTo>
                    <a:pt x="340" y="143"/>
                  </a:lnTo>
                  <a:lnTo>
                    <a:pt x="329" y="139"/>
                  </a:lnTo>
                  <a:lnTo>
                    <a:pt x="319" y="135"/>
                  </a:lnTo>
                  <a:lnTo>
                    <a:pt x="308" y="134"/>
                  </a:lnTo>
                  <a:lnTo>
                    <a:pt x="298" y="130"/>
                  </a:lnTo>
                  <a:lnTo>
                    <a:pt x="287" y="128"/>
                  </a:lnTo>
                  <a:lnTo>
                    <a:pt x="277" y="124"/>
                  </a:lnTo>
                  <a:lnTo>
                    <a:pt x="268" y="120"/>
                  </a:lnTo>
                  <a:lnTo>
                    <a:pt x="258" y="118"/>
                  </a:lnTo>
                  <a:lnTo>
                    <a:pt x="249" y="115"/>
                  </a:lnTo>
                  <a:lnTo>
                    <a:pt x="239" y="113"/>
                  </a:lnTo>
                  <a:lnTo>
                    <a:pt x="232" y="111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07" y="101"/>
                  </a:lnTo>
                  <a:lnTo>
                    <a:pt x="201" y="99"/>
                  </a:lnTo>
                  <a:lnTo>
                    <a:pt x="194" y="97"/>
                  </a:lnTo>
                  <a:lnTo>
                    <a:pt x="188" y="96"/>
                  </a:lnTo>
                  <a:lnTo>
                    <a:pt x="182" y="94"/>
                  </a:lnTo>
                  <a:lnTo>
                    <a:pt x="178" y="92"/>
                  </a:lnTo>
                  <a:lnTo>
                    <a:pt x="169" y="90"/>
                  </a:lnTo>
                  <a:lnTo>
                    <a:pt x="163" y="88"/>
                  </a:lnTo>
                  <a:lnTo>
                    <a:pt x="159" y="86"/>
                  </a:lnTo>
                  <a:lnTo>
                    <a:pt x="157" y="86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6" name="Freeform 72"/>
            <p:cNvSpPr>
              <a:spLocks/>
            </p:cNvSpPr>
            <p:nvPr/>
          </p:nvSpPr>
          <p:spPr bwMode="auto">
            <a:xfrm>
              <a:off x="4375" y="1338"/>
              <a:ext cx="62" cy="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7" y="0"/>
                </a:cxn>
                <a:cxn ang="0">
                  <a:pos x="57" y="4"/>
                </a:cxn>
                <a:cxn ang="0">
                  <a:pos x="55" y="6"/>
                </a:cxn>
                <a:cxn ang="0">
                  <a:pos x="55" y="12"/>
                </a:cxn>
                <a:cxn ang="0">
                  <a:pos x="51" y="17"/>
                </a:cxn>
                <a:cxn ang="0">
                  <a:pos x="49" y="25"/>
                </a:cxn>
                <a:cxn ang="0">
                  <a:pos x="45" y="32"/>
                </a:cxn>
                <a:cxn ang="0">
                  <a:pos x="43" y="44"/>
                </a:cxn>
                <a:cxn ang="0">
                  <a:pos x="40" y="48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4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6" y="86"/>
                </a:cxn>
                <a:cxn ang="0">
                  <a:pos x="22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7" y="124"/>
                </a:cxn>
                <a:cxn ang="0">
                  <a:pos x="3" y="131"/>
                </a:cxn>
                <a:cxn ang="0">
                  <a:pos x="0" y="139"/>
                </a:cxn>
                <a:cxn ang="0">
                  <a:pos x="68" y="150"/>
                </a:cxn>
                <a:cxn ang="0">
                  <a:pos x="68" y="148"/>
                </a:cxn>
                <a:cxn ang="0">
                  <a:pos x="68" y="147"/>
                </a:cxn>
                <a:cxn ang="0">
                  <a:pos x="70" y="143"/>
                </a:cxn>
                <a:cxn ang="0">
                  <a:pos x="74" y="139"/>
                </a:cxn>
                <a:cxn ang="0">
                  <a:pos x="78" y="131"/>
                </a:cxn>
                <a:cxn ang="0">
                  <a:pos x="81" y="126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7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6"/>
                </a:cxn>
                <a:cxn ang="0">
                  <a:pos x="119" y="31"/>
                </a:cxn>
                <a:cxn ang="0">
                  <a:pos x="121" y="23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50">
                  <a:moveTo>
                    <a:pt x="59" y="0"/>
                  </a:moveTo>
                  <a:lnTo>
                    <a:pt x="57" y="0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12"/>
                  </a:lnTo>
                  <a:lnTo>
                    <a:pt x="51" y="17"/>
                  </a:lnTo>
                  <a:lnTo>
                    <a:pt x="49" y="25"/>
                  </a:lnTo>
                  <a:lnTo>
                    <a:pt x="45" y="32"/>
                  </a:lnTo>
                  <a:lnTo>
                    <a:pt x="43" y="44"/>
                  </a:lnTo>
                  <a:lnTo>
                    <a:pt x="40" y="48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4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6" y="86"/>
                  </a:lnTo>
                  <a:lnTo>
                    <a:pt x="22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7" y="124"/>
                  </a:lnTo>
                  <a:lnTo>
                    <a:pt x="3" y="131"/>
                  </a:lnTo>
                  <a:lnTo>
                    <a:pt x="0" y="139"/>
                  </a:lnTo>
                  <a:lnTo>
                    <a:pt x="68" y="150"/>
                  </a:lnTo>
                  <a:lnTo>
                    <a:pt x="68" y="148"/>
                  </a:lnTo>
                  <a:lnTo>
                    <a:pt x="68" y="147"/>
                  </a:lnTo>
                  <a:lnTo>
                    <a:pt x="70" y="143"/>
                  </a:lnTo>
                  <a:lnTo>
                    <a:pt x="74" y="139"/>
                  </a:lnTo>
                  <a:lnTo>
                    <a:pt x="78" y="131"/>
                  </a:lnTo>
                  <a:lnTo>
                    <a:pt x="81" y="126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7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6"/>
                  </a:lnTo>
                  <a:lnTo>
                    <a:pt x="119" y="31"/>
                  </a:lnTo>
                  <a:lnTo>
                    <a:pt x="121" y="23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7" name="Freeform 73"/>
            <p:cNvSpPr>
              <a:spLocks/>
            </p:cNvSpPr>
            <p:nvPr/>
          </p:nvSpPr>
          <p:spPr bwMode="auto">
            <a:xfrm>
              <a:off x="4571" y="1391"/>
              <a:ext cx="72" cy="88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2" y="125"/>
                </a:cxn>
                <a:cxn ang="0">
                  <a:pos x="6" y="121"/>
                </a:cxn>
                <a:cxn ang="0">
                  <a:pos x="10" y="117"/>
                </a:cxn>
                <a:cxn ang="0">
                  <a:pos x="14" y="114"/>
                </a:cxn>
                <a:cxn ang="0">
                  <a:pos x="19" y="108"/>
                </a:cxn>
                <a:cxn ang="0">
                  <a:pos x="25" y="102"/>
                </a:cxn>
                <a:cxn ang="0">
                  <a:pos x="29" y="95"/>
                </a:cxn>
                <a:cxn ang="0">
                  <a:pos x="36" y="85"/>
                </a:cxn>
                <a:cxn ang="0">
                  <a:pos x="38" y="79"/>
                </a:cxn>
                <a:cxn ang="0">
                  <a:pos x="42" y="76"/>
                </a:cxn>
                <a:cxn ang="0">
                  <a:pos x="44" y="70"/>
                </a:cxn>
                <a:cxn ang="0">
                  <a:pos x="50" y="64"/>
                </a:cxn>
                <a:cxn ang="0">
                  <a:pos x="52" y="57"/>
                </a:cxn>
                <a:cxn ang="0">
                  <a:pos x="57" y="49"/>
                </a:cxn>
                <a:cxn ang="0">
                  <a:pos x="59" y="41"/>
                </a:cxn>
                <a:cxn ang="0">
                  <a:pos x="65" y="34"/>
                </a:cxn>
                <a:cxn ang="0">
                  <a:pos x="69" y="26"/>
                </a:cxn>
                <a:cxn ang="0">
                  <a:pos x="73" y="17"/>
                </a:cxn>
                <a:cxn ang="0">
                  <a:pos x="76" y="7"/>
                </a:cxn>
                <a:cxn ang="0">
                  <a:pos x="82" y="0"/>
                </a:cxn>
                <a:cxn ang="0">
                  <a:pos x="145" y="30"/>
                </a:cxn>
                <a:cxn ang="0">
                  <a:pos x="143" y="30"/>
                </a:cxn>
                <a:cxn ang="0">
                  <a:pos x="143" y="32"/>
                </a:cxn>
                <a:cxn ang="0">
                  <a:pos x="139" y="38"/>
                </a:cxn>
                <a:cxn ang="0">
                  <a:pos x="137" y="43"/>
                </a:cxn>
                <a:cxn ang="0">
                  <a:pos x="133" y="51"/>
                </a:cxn>
                <a:cxn ang="0">
                  <a:pos x="130" y="60"/>
                </a:cxn>
                <a:cxn ang="0">
                  <a:pos x="128" y="64"/>
                </a:cxn>
                <a:cxn ang="0">
                  <a:pos x="126" y="70"/>
                </a:cxn>
                <a:cxn ang="0">
                  <a:pos x="122" y="76"/>
                </a:cxn>
                <a:cxn ang="0">
                  <a:pos x="120" y="79"/>
                </a:cxn>
                <a:cxn ang="0">
                  <a:pos x="116" y="85"/>
                </a:cxn>
                <a:cxn ang="0">
                  <a:pos x="114" y="91"/>
                </a:cxn>
                <a:cxn ang="0">
                  <a:pos x="111" y="97"/>
                </a:cxn>
                <a:cxn ang="0">
                  <a:pos x="109" y="102"/>
                </a:cxn>
                <a:cxn ang="0">
                  <a:pos x="105" y="108"/>
                </a:cxn>
                <a:cxn ang="0">
                  <a:pos x="101" y="114"/>
                </a:cxn>
                <a:cxn ang="0">
                  <a:pos x="97" y="121"/>
                </a:cxn>
                <a:cxn ang="0">
                  <a:pos x="93" y="127"/>
                </a:cxn>
                <a:cxn ang="0">
                  <a:pos x="88" y="133"/>
                </a:cxn>
                <a:cxn ang="0">
                  <a:pos x="84" y="138"/>
                </a:cxn>
                <a:cxn ang="0">
                  <a:pos x="80" y="144"/>
                </a:cxn>
                <a:cxn ang="0">
                  <a:pos x="76" y="152"/>
                </a:cxn>
                <a:cxn ang="0">
                  <a:pos x="71" y="157"/>
                </a:cxn>
                <a:cxn ang="0">
                  <a:pos x="67" y="163"/>
                </a:cxn>
                <a:cxn ang="0">
                  <a:pos x="61" y="169"/>
                </a:cxn>
                <a:cxn ang="0">
                  <a:pos x="57" y="175"/>
                </a:cxn>
                <a:cxn ang="0">
                  <a:pos x="0" y="127"/>
                </a:cxn>
                <a:cxn ang="0">
                  <a:pos x="0" y="127"/>
                </a:cxn>
              </a:cxnLst>
              <a:rect l="0" t="0" r="r" b="b"/>
              <a:pathLst>
                <a:path w="145" h="175">
                  <a:moveTo>
                    <a:pt x="0" y="127"/>
                  </a:moveTo>
                  <a:lnTo>
                    <a:pt x="2" y="125"/>
                  </a:lnTo>
                  <a:lnTo>
                    <a:pt x="6" y="121"/>
                  </a:lnTo>
                  <a:lnTo>
                    <a:pt x="10" y="117"/>
                  </a:lnTo>
                  <a:lnTo>
                    <a:pt x="14" y="114"/>
                  </a:lnTo>
                  <a:lnTo>
                    <a:pt x="19" y="108"/>
                  </a:lnTo>
                  <a:lnTo>
                    <a:pt x="25" y="102"/>
                  </a:lnTo>
                  <a:lnTo>
                    <a:pt x="29" y="95"/>
                  </a:lnTo>
                  <a:lnTo>
                    <a:pt x="36" y="85"/>
                  </a:lnTo>
                  <a:lnTo>
                    <a:pt x="38" y="79"/>
                  </a:lnTo>
                  <a:lnTo>
                    <a:pt x="42" y="76"/>
                  </a:lnTo>
                  <a:lnTo>
                    <a:pt x="44" y="70"/>
                  </a:lnTo>
                  <a:lnTo>
                    <a:pt x="50" y="64"/>
                  </a:lnTo>
                  <a:lnTo>
                    <a:pt x="52" y="57"/>
                  </a:lnTo>
                  <a:lnTo>
                    <a:pt x="57" y="49"/>
                  </a:lnTo>
                  <a:lnTo>
                    <a:pt x="59" y="41"/>
                  </a:lnTo>
                  <a:lnTo>
                    <a:pt x="65" y="34"/>
                  </a:lnTo>
                  <a:lnTo>
                    <a:pt x="69" y="26"/>
                  </a:lnTo>
                  <a:lnTo>
                    <a:pt x="73" y="17"/>
                  </a:lnTo>
                  <a:lnTo>
                    <a:pt x="76" y="7"/>
                  </a:lnTo>
                  <a:lnTo>
                    <a:pt x="82" y="0"/>
                  </a:lnTo>
                  <a:lnTo>
                    <a:pt x="145" y="30"/>
                  </a:lnTo>
                  <a:lnTo>
                    <a:pt x="143" y="30"/>
                  </a:lnTo>
                  <a:lnTo>
                    <a:pt x="143" y="32"/>
                  </a:lnTo>
                  <a:lnTo>
                    <a:pt x="139" y="38"/>
                  </a:lnTo>
                  <a:lnTo>
                    <a:pt x="137" y="43"/>
                  </a:lnTo>
                  <a:lnTo>
                    <a:pt x="133" y="51"/>
                  </a:lnTo>
                  <a:lnTo>
                    <a:pt x="130" y="60"/>
                  </a:lnTo>
                  <a:lnTo>
                    <a:pt x="128" y="64"/>
                  </a:lnTo>
                  <a:lnTo>
                    <a:pt x="126" y="70"/>
                  </a:lnTo>
                  <a:lnTo>
                    <a:pt x="122" y="76"/>
                  </a:lnTo>
                  <a:lnTo>
                    <a:pt x="120" y="79"/>
                  </a:lnTo>
                  <a:lnTo>
                    <a:pt x="116" y="85"/>
                  </a:lnTo>
                  <a:lnTo>
                    <a:pt x="114" y="91"/>
                  </a:lnTo>
                  <a:lnTo>
                    <a:pt x="111" y="97"/>
                  </a:lnTo>
                  <a:lnTo>
                    <a:pt x="109" y="102"/>
                  </a:lnTo>
                  <a:lnTo>
                    <a:pt x="105" y="108"/>
                  </a:lnTo>
                  <a:lnTo>
                    <a:pt x="101" y="114"/>
                  </a:lnTo>
                  <a:lnTo>
                    <a:pt x="97" y="121"/>
                  </a:lnTo>
                  <a:lnTo>
                    <a:pt x="93" y="127"/>
                  </a:lnTo>
                  <a:lnTo>
                    <a:pt x="88" y="133"/>
                  </a:lnTo>
                  <a:lnTo>
                    <a:pt x="84" y="138"/>
                  </a:lnTo>
                  <a:lnTo>
                    <a:pt x="80" y="144"/>
                  </a:lnTo>
                  <a:lnTo>
                    <a:pt x="76" y="152"/>
                  </a:lnTo>
                  <a:lnTo>
                    <a:pt x="71" y="157"/>
                  </a:lnTo>
                  <a:lnTo>
                    <a:pt x="67" y="163"/>
                  </a:lnTo>
                  <a:lnTo>
                    <a:pt x="61" y="169"/>
                  </a:lnTo>
                  <a:lnTo>
                    <a:pt x="57" y="175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8" name="Freeform 74"/>
            <p:cNvSpPr>
              <a:spLocks/>
            </p:cNvSpPr>
            <p:nvPr/>
          </p:nvSpPr>
          <p:spPr bwMode="auto">
            <a:xfrm>
              <a:off x="4373" y="1383"/>
              <a:ext cx="766" cy="472"/>
            </a:xfrm>
            <a:custGeom>
              <a:avLst/>
              <a:gdLst/>
              <a:ahLst/>
              <a:cxnLst>
                <a:cxn ang="0">
                  <a:pos x="17" y="58"/>
                </a:cxn>
                <a:cxn ang="0">
                  <a:pos x="36" y="63"/>
                </a:cxn>
                <a:cxn ang="0">
                  <a:pos x="63" y="71"/>
                </a:cxn>
                <a:cxn ang="0">
                  <a:pos x="93" y="80"/>
                </a:cxn>
                <a:cxn ang="0">
                  <a:pos x="127" y="90"/>
                </a:cxn>
                <a:cxn ang="0">
                  <a:pos x="163" y="101"/>
                </a:cxn>
                <a:cxn ang="0">
                  <a:pos x="201" y="113"/>
                </a:cxn>
                <a:cxn ang="0">
                  <a:pos x="239" y="124"/>
                </a:cxn>
                <a:cxn ang="0">
                  <a:pos x="277" y="135"/>
                </a:cxn>
                <a:cxn ang="0">
                  <a:pos x="312" y="145"/>
                </a:cxn>
                <a:cxn ang="0">
                  <a:pos x="344" y="156"/>
                </a:cxn>
                <a:cxn ang="0">
                  <a:pos x="372" y="166"/>
                </a:cxn>
                <a:cxn ang="0">
                  <a:pos x="393" y="173"/>
                </a:cxn>
                <a:cxn ang="0">
                  <a:pos x="418" y="183"/>
                </a:cxn>
                <a:cxn ang="0">
                  <a:pos x="433" y="193"/>
                </a:cxn>
                <a:cxn ang="0">
                  <a:pos x="468" y="219"/>
                </a:cxn>
                <a:cxn ang="0">
                  <a:pos x="523" y="257"/>
                </a:cxn>
                <a:cxn ang="0">
                  <a:pos x="591" y="308"/>
                </a:cxn>
                <a:cxn ang="0">
                  <a:pos x="671" y="366"/>
                </a:cxn>
                <a:cxn ang="0">
                  <a:pos x="760" y="430"/>
                </a:cxn>
                <a:cxn ang="0">
                  <a:pos x="857" y="497"/>
                </a:cxn>
                <a:cxn ang="0">
                  <a:pos x="956" y="569"/>
                </a:cxn>
                <a:cxn ang="0">
                  <a:pos x="1053" y="639"/>
                </a:cxn>
                <a:cxn ang="0">
                  <a:pos x="1148" y="706"/>
                </a:cxn>
                <a:cxn ang="0">
                  <a:pos x="1238" y="770"/>
                </a:cxn>
                <a:cxn ang="0">
                  <a:pos x="1317" y="828"/>
                </a:cxn>
                <a:cxn ang="0">
                  <a:pos x="1384" y="875"/>
                </a:cxn>
                <a:cxn ang="0">
                  <a:pos x="1437" y="911"/>
                </a:cxn>
                <a:cxn ang="0">
                  <a:pos x="1469" y="936"/>
                </a:cxn>
                <a:cxn ang="0">
                  <a:pos x="1483" y="945"/>
                </a:cxn>
                <a:cxn ang="0">
                  <a:pos x="1523" y="898"/>
                </a:cxn>
                <a:cxn ang="0">
                  <a:pos x="1492" y="877"/>
                </a:cxn>
                <a:cxn ang="0">
                  <a:pos x="1443" y="841"/>
                </a:cxn>
                <a:cxn ang="0">
                  <a:pos x="1378" y="795"/>
                </a:cxn>
                <a:cxn ang="0">
                  <a:pos x="1300" y="738"/>
                </a:cxn>
                <a:cxn ang="0">
                  <a:pos x="1211" y="675"/>
                </a:cxn>
                <a:cxn ang="0">
                  <a:pos x="1116" y="605"/>
                </a:cxn>
                <a:cxn ang="0">
                  <a:pos x="1015" y="535"/>
                </a:cxn>
                <a:cxn ang="0">
                  <a:pos x="914" y="461"/>
                </a:cxn>
                <a:cxn ang="0">
                  <a:pos x="815" y="392"/>
                </a:cxn>
                <a:cxn ang="0">
                  <a:pos x="722" y="324"/>
                </a:cxn>
                <a:cxn ang="0">
                  <a:pos x="637" y="263"/>
                </a:cxn>
                <a:cxn ang="0">
                  <a:pos x="563" y="210"/>
                </a:cxn>
                <a:cxn ang="0">
                  <a:pos x="504" y="170"/>
                </a:cxn>
                <a:cxn ang="0">
                  <a:pos x="462" y="141"/>
                </a:cxn>
                <a:cxn ang="0">
                  <a:pos x="443" y="128"/>
                </a:cxn>
                <a:cxn ang="0">
                  <a:pos x="420" y="120"/>
                </a:cxn>
                <a:cxn ang="0">
                  <a:pos x="399" y="113"/>
                </a:cxn>
                <a:cxn ang="0">
                  <a:pos x="371" y="105"/>
                </a:cxn>
                <a:cxn ang="0">
                  <a:pos x="340" y="96"/>
                </a:cxn>
                <a:cxn ang="0">
                  <a:pos x="304" y="86"/>
                </a:cxn>
                <a:cxn ang="0">
                  <a:pos x="268" y="73"/>
                </a:cxn>
                <a:cxn ang="0">
                  <a:pos x="232" y="61"/>
                </a:cxn>
                <a:cxn ang="0">
                  <a:pos x="192" y="50"/>
                </a:cxn>
                <a:cxn ang="0">
                  <a:pos x="156" y="39"/>
                </a:cxn>
                <a:cxn ang="0">
                  <a:pos x="122" y="27"/>
                </a:cxn>
                <a:cxn ang="0">
                  <a:pos x="93" y="20"/>
                </a:cxn>
                <a:cxn ang="0">
                  <a:pos x="66" y="10"/>
                </a:cxn>
                <a:cxn ang="0">
                  <a:pos x="47" y="4"/>
                </a:cxn>
                <a:cxn ang="0">
                  <a:pos x="0" y="54"/>
                </a:cxn>
              </a:cxnLst>
              <a:rect l="0" t="0" r="r" b="b"/>
              <a:pathLst>
                <a:path w="1530" h="945">
                  <a:moveTo>
                    <a:pt x="0" y="54"/>
                  </a:moveTo>
                  <a:lnTo>
                    <a:pt x="4" y="54"/>
                  </a:lnTo>
                  <a:lnTo>
                    <a:pt x="9" y="56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5" y="59"/>
                  </a:lnTo>
                  <a:lnTo>
                    <a:pt x="30" y="61"/>
                  </a:lnTo>
                  <a:lnTo>
                    <a:pt x="36" y="63"/>
                  </a:lnTo>
                  <a:lnTo>
                    <a:pt x="42" y="65"/>
                  </a:lnTo>
                  <a:lnTo>
                    <a:pt x="47" y="67"/>
                  </a:lnTo>
                  <a:lnTo>
                    <a:pt x="55" y="69"/>
                  </a:lnTo>
                  <a:lnTo>
                    <a:pt x="63" y="71"/>
                  </a:lnTo>
                  <a:lnTo>
                    <a:pt x="68" y="73"/>
                  </a:lnTo>
                  <a:lnTo>
                    <a:pt x="76" y="75"/>
                  </a:lnTo>
                  <a:lnTo>
                    <a:pt x="84" y="77"/>
                  </a:lnTo>
                  <a:lnTo>
                    <a:pt x="93" y="80"/>
                  </a:lnTo>
                  <a:lnTo>
                    <a:pt x="101" y="82"/>
                  </a:lnTo>
                  <a:lnTo>
                    <a:pt x="108" y="84"/>
                  </a:lnTo>
                  <a:lnTo>
                    <a:pt x="118" y="88"/>
                  </a:lnTo>
                  <a:lnTo>
                    <a:pt x="127" y="90"/>
                  </a:lnTo>
                  <a:lnTo>
                    <a:pt x="135" y="94"/>
                  </a:lnTo>
                  <a:lnTo>
                    <a:pt x="144" y="96"/>
                  </a:lnTo>
                  <a:lnTo>
                    <a:pt x="154" y="97"/>
                  </a:lnTo>
                  <a:lnTo>
                    <a:pt x="163" y="101"/>
                  </a:lnTo>
                  <a:lnTo>
                    <a:pt x="173" y="103"/>
                  </a:lnTo>
                  <a:lnTo>
                    <a:pt x="182" y="107"/>
                  </a:lnTo>
                  <a:lnTo>
                    <a:pt x="192" y="109"/>
                  </a:lnTo>
                  <a:lnTo>
                    <a:pt x="201" y="113"/>
                  </a:lnTo>
                  <a:lnTo>
                    <a:pt x="211" y="115"/>
                  </a:lnTo>
                  <a:lnTo>
                    <a:pt x="220" y="118"/>
                  </a:lnTo>
                  <a:lnTo>
                    <a:pt x="230" y="120"/>
                  </a:lnTo>
                  <a:lnTo>
                    <a:pt x="239" y="124"/>
                  </a:lnTo>
                  <a:lnTo>
                    <a:pt x="247" y="126"/>
                  </a:lnTo>
                  <a:lnTo>
                    <a:pt x="258" y="130"/>
                  </a:lnTo>
                  <a:lnTo>
                    <a:pt x="266" y="132"/>
                  </a:lnTo>
                  <a:lnTo>
                    <a:pt x="277" y="135"/>
                  </a:lnTo>
                  <a:lnTo>
                    <a:pt x="285" y="137"/>
                  </a:lnTo>
                  <a:lnTo>
                    <a:pt x="295" y="139"/>
                  </a:lnTo>
                  <a:lnTo>
                    <a:pt x="302" y="143"/>
                  </a:lnTo>
                  <a:lnTo>
                    <a:pt x="312" y="145"/>
                  </a:lnTo>
                  <a:lnTo>
                    <a:pt x="319" y="149"/>
                  </a:lnTo>
                  <a:lnTo>
                    <a:pt x="329" y="151"/>
                  </a:lnTo>
                  <a:lnTo>
                    <a:pt x="336" y="154"/>
                  </a:lnTo>
                  <a:lnTo>
                    <a:pt x="344" y="156"/>
                  </a:lnTo>
                  <a:lnTo>
                    <a:pt x="352" y="158"/>
                  </a:lnTo>
                  <a:lnTo>
                    <a:pt x="357" y="160"/>
                  </a:lnTo>
                  <a:lnTo>
                    <a:pt x="365" y="162"/>
                  </a:lnTo>
                  <a:lnTo>
                    <a:pt x="372" y="166"/>
                  </a:lnTo>
                  <a:lnTo>
                    <a:pt x="376" y="168"/>
                  </a:lnTo>
                  <a:lnTo>
                    <a:pt x="382" y="170"/>
                  </a:lnTo>
                  <a:lnTo>
                    <a:pt x="388" y="172"/>
                  </a:lnTo>
                  <a:lnTo>
                    <a:pt x="393" y="173"/>
                  </a:lnTo>
                  <a:lnTo>
                    <a:pt x="403" y="175"/>
                  </a:lnTo>
                  <a:lnTo>
                    <a:pt x="411" y="179"/>
                  </a:lnTo>
                  <a:lnTo>
                    <a:pt x="414" y="181"/>
                  </a:lnTo>
                  <a:lnTo>
                    <a:pt x="418" y="183"/>
                  </a:lnTo>
                  <a:lnTo>
                    <a:pt x="420" y="183"/>
                  </a:lnTo>
                  <a:lnTo>
                    <a:pt x="422" y="185"/>
                  </a:lnTo>
                  <a:lnTo>
                    <a:pt x="426" y="189"/>
                  </a:lnTo>
                  <a:lnTo>
                    <a:pt x="433" y="193"/>
                  </a:lnTo>
                  <a:lnTo>
                    <a:pt x="439" y="198"/>
                  </a:lnTo>
                  <a:lnTo>
                    <a:pt x="447" y="204"/>
                  </a:lnTo>
                  <a:lnTo>
                    <a:pt x="456" y="210"/>
                  </a:lnTo>
                  <a:lnTo>
                    <a:pt x="468" y="219"/>
                  </a:lnTo>
                  <a:lnTo>
                    <a:pt x="479" y="227"/>
                  </a:lnTo>
                  <a:lnTo>
                    <a:pt x="492" y="236"/>
                  </a:lnTo>
                  <a:lnTo>
                    <a:pt x="506" y="246"/>
                  </a:lnTo>
                  <a:lnTo>
                    <a:pt x="523" y="257"/>
                  </a:lnTo>
                  <a:lnTo>
                    <a:pt x="538" y="269"/>
                  </a:lnTo>
                  <a:lnTo>
                    <a:pt x="553" y="280"/>
                  </a:lnTo>
                  <a:lnTo>
                    <a:pt x="570" y="293"/>
                  </a:lnTo>
                  <a:lnTo>
                    <a:pt x="591" y="308"/>
                  </a:lnTo>
                  <a:lnTo>
                    <a:pt x="608" y="322"/>
                  </a:lnTo>
                  <a:lnTo>
                    <a:pt x="629" y="335"/>
                  </a:lnTo>
                  <a:lnTo>
                    <a:pt x="650" y="348"/>
                  </a:lnTo>
                  <a:lnTo>
                    <a:pt x="671" y="366"/>
                  </a:lnTo>
                  <a:lnTo>
                    <a:pt x="692" y="379"/>
                  </a:lnTo>
                  <a:lnTo>
                    <a:pt x="715" y="396"/>
                  </a:lnTo>
                  <a:lnTo>
                    <a:pt x="738" y="413"/>
                  </a:lnTo>
                  <a:lnTo>
                    <a:pt x="760" y="430"/>
                  </a:lnTo>
                  <a:lnTo>
                    <a:pt x="783" y="445"/>
                  </a:lnTo>
                  <a:lnTo>
                    <a:pt x="808" y="462"/>
                  </a:lnTo>
                  <a:lnTo>
                    <a:pt x="833" y="480"/>
                  </a:lnTo>
                  <a:lnTo>
                    <a:pt x="857" y="497"/>
                  </a:lnTo>
                  <a:lnTo>
                    <a:pt x="880" y="514"/>
                  </a:lnTo>
                  <a:lnTo>
                    <a:pt x="907" y="533"/>
                  </a:lnTo>
                  <a:lnTo>
                    <a:pt x="931" y="550"/>
                  </a:lnTo>
                  <a:lnTo>
                    <a:pt x="956" y="569"/>
                  </a:lnTo>
                  <a:lnTo>
                    <a:pt x="981" y="586"/>
                  </a:lnTo>
                  <a:lnTo>
                    <a:pt x="1006" y="603"/>
                  </a:lnTo>
                  <a:lnTo>
                    <a:pt x="1030" y="620"/>
                  </a:lnTo>
                  <a:lnTo>
                    <a:pt x="1053" y="639"/>
                  </a:lnTo>
                  <a:lnTo>
                    <a:pt x="1078" y="656"/>
                  </a:lnTo>
                  <a:lnTo>
                    <a:pt x="1101" y="674"/>
                  </a:lnTo>
                  <a:lnTo>
                    <a:pt x="1125" y="689"/>
                  </a:lnTo>
                  <a:lnTo>
                    <a:pt x="1148" y="706"/>
                  </a:lnTo>
                  <a:lnTo>
                    <a:pt x="1171" y="723"/>
                  </a:lnTo>
                  <a:lnTo>
                    <a:pt x="1194" y="738"/>
                  </a:lnTo>
                  <a:lnTo>
                    <a:pt x="1217" y="753"/>
                  </a:lnTo>
                  <a:lnTo>
                    <a:pt x="1238" y="770"/>
                  </a:lnTo>
                  <a:lnTo>
                    <a:pt x="1258" y="784"/>
                  </a:lnTo>
                  <a:lnTo>
                    <a:pt x="1279" y="799"/>
                  </a:lnTo>
                  <a:lnTo>
                    <a:pt x="1298" y="812"/>
                  </a:lnTo>
                  <a:lnTo>
                    <a:pt x="1317" y="828"/>
                  </a:lnTo>
                  <a:lnTo>
                    <a:pt x="1334" y="839"/>
                  </a:lnTo>
                  <a:lnTo>
                    <a:pt x="1352" y="852"/>
                  </a:lnTo>
                  <a:lnTo>
                    <a:pt x="1369" y="864"/>
                  </a:lnTo>
                  <a:lnTo>
                    <a:pt x="1384" y="875"/>
                  </a:lnTo>
                  <a:lnTo>
                    <a:pt x="1397" y="885"/>
                  </a:lnTo>
                  <a:lnTo>
                    <a:pt x="1412" y="894"/>
                  </a:lnTo>
                  <a:lnTo>
                    <a:pt x="1424" y="904"/>
                  </a:lnTo>
                  <a:lnTo>
                    <a:pt x="1437" y="911"/>
                  </a:lnTo>
                  <a:lnTo>
                    <a:pt x="1447" y="919"/>
                  </a:lnTo>
                  <a:lnTo>
                    <a:pt x="1454" y="924"/>
                  </a:lnTo>
                  <a:lnTo>
                    <a:pt x="1462" y="930"/>
                  </a:lnTo>
                  <a:lnTo>
                    <a:pt x="1469" y="936"/>
                  </a:lnTo>
                  <a:lnTo>
                    <a:pt x="1475" y="938"/>
                  </a:lnTo>
                  <a:lnTo>
                    <a:pt x="1479" y="942"/>
                  </a:lnTo>
                  <a:lnTo>
                    <a:pt x="1481" y="943"/>
                  </a:lnTo>
                  <a:lnTo>
                    <a:pt x="1483" y="945"/>
                  </a:lnTo>
                  <a:lnTo>
                    <a:pt x="1530" y="904"/>
                  </a:lnTo>
                  <a:lnTo>
                    <a:pt x="1528" y="904"/>
                  </a:lnTo>
                  <a:lnTo>
                    <a:pt x="1526" y="902"/>
                  </a:lnTo>
                  <a:lnTo>
                    <a:pt x="1523" y="898"/>
                  </a:lnTo>
                  <a:lnTo>
                    <a:pt x="1517" y="894"/>
                  </a:lnTo>
                  <a:lnTo>
                    <a:pt x="1509" y="888"/>
                  </a:lnTo>
                  <a:lnTo>
                    <a:pt x="1502" y="883"/>
                  </a:lnTo>
                  <a:lnTo>
                    <a:pt x="1492" y="877"/>
                  </a:lnTo>
                  <a:lnTo>
                    <a:pt x="1483" y="869"/>
                  </a:lnTo>
                  <a:lnTo>
                    <a:pt x="1469" y="860"/>
                  </a:lnTo>
                  <a:lnTo>
                    <a:pt x="1456" y="850"/>
                  </a:lnTo>
                  <a:lnTo>
                    <a:pt x="1443" y="841"/>
                  </a:lnTo>
                  <a:lnTo>
                    <a:pt x="1430" y="831"/>
                  </a:lnTo>
                  <a:lnTo>
                    <a:pt x="1412" y="818"/>
                  </a:lnTo>
                  <a:lnTo>
                    <a:pt x="1395" y="807"/>
                  </a:lnTo>
                  <a:lnTo>
                    <a:pt x="1378" y="795"/>
                  </a:lnTo>
                  <a:lnTo>
                    <a:pt x="1361" y="782"/>
                  </a:lnTo>
                  <a:lnTo>
                    <a:pt x="1342" y="769"/>
                  </a:lnTo>
                  <a:lnTo>
                    <a:pt x="1321" y="753"/>
                  </a:lnTo>
                  <a:lnTo>
                    <a:pt x="1300" y="738"/>
                  </a:lnTo>
                  <a:lnTo>
                    <a:pt x="1279" y="723"/>
                  </a:lnTo>
                  <a:lnTo>
                    <a:pt x="1257" y="708"/>
                  </a:lnTo>
                  <a:lnTo>
                    <a:pt x="1234" y="691"/>
                  </a:lnTo>
                  <a:lnTo>
                    <a:pt x="1211" y="675"/>
                  </a:lnTo>
                  <a:lnTo>
                    <a:pt x="1188" y="658"/>
                  </a:lnTo>
                  <a:lnTo>
                    <a:pt x="1163" y="641"/>
                  </a:lnTo>
                  <a:lnTo>
                    <a:pt x="1141" y="624"/>
                  </a:lnTo>
                  <a:lnTo>
                    <a:pt x="1116" y="605"/>
                  </a:lnTo>
                  <a:lnTo>
                    <a:pt x="1091" y="588"/>
                  </a:lnTo>
                  <a:lnTo>
                    <a:pt x="1065" y="569"/>
                  </a:lnTo>
                  <a:lnTo>
                    <a:pt x="1042" y="554"/>
                  </a:lnTo>
                  <a:lnTo>
                    <a:pt x="1015" y="535"/>
                  </a:lnTo>
                  <a:lnTo>
                    <a:pt x="990" y="518"/>
                  </a:lnTo>
                  <a:lnTo>
                    <a:pt x="966" y="499"/>
                  </a:lnTo>
                  <a:lnTo>
                    <a:pt x="941" y="480"/>
                  </a:lnTo>
                  <a:lnTo>
                    <a:pt x="914" y="461"/>
                  </a:lnTo>
                  <a:lnTo>
                    <a:pt x="890" y="445"/>
                  </a:lnTo>
                  <a:lnTo>
                    <a:pt x="863" y="426"/>
                  </a:lnTo>
                  <a:lnTo>
                    <a:pt x="840" y="409"/>
                  </a:lnTo>
                  <a:lnTo>
                    <a:pt x="815" y="392"/>
                  </a:lnTo>
                  <a:lnTo>
                    <a:pt x="791" y="375"/>
                  </a:lnTo>
                  <a:lnTo>
                    <a:pt x="766" y="358"/>
                  </a:lnTo>
                  <a:lnTo>
                    <a:pt x="745" y="341"/>
                  </a:lnTo>
                  <a:lnTo>
                    <a:pt x="722" y="324"/>
                  </a:lnTo>
                  <a:lnTo>
                    <a:pt x="699" y="308"/>
                  </a:lnTo>
                  <a:lnTo>
                    <a:pt x="677" y="293"/>
                  </a:lnTo>
                  <a:lnTo>
                    <a:pt x="658" y="278"/>
                  </a:lnTo>
                  <a:lnTo>
                    <a:pt x="637" y="263"/>
                  </a:lnTo>
                  <a:lnTo>
                    <a:pt x="618" y="250"/>
                  </a:lnTo>
                  <a:lnTo>
                    <a:pt x="599" y="236"/>
                  </a:lnTo>
                  <a:lnTo>
                    <a:pt x="580" y="223"/>
                  </a:lnTo>
                  <a:lnTo>
                    <a:pt x="563" y="210"/>
                  </a:lnTo>
                  <a:lnTo>
                    <a:pt x="547" y="200"/>
                  </a:lnTo>
                  <a:lnTo>
                    <a:pt x="530" y="189"/>
                  </a:lnTo>
                  <a:lnTo>
                    <a:pt x="517" y="179"/>
                  </a:lnTo>
                  <a:lnTo>
                    <a:pt x="504" y="170"/>
                  </a:lnTo>
                  <a:lnTo>
                    <a:pt x="492" y="162"/>
                  </a:lnTo>
                  <a:lnTo>
                    <a:pt x="481" y="154"/>
                  </a:lnTo>
                  <a:lnTo>
                    <a:pt x="471" y="147"/>
                  </a:lnTo>
                  <a:lnTo>
                    <a:pt x="462" y="141"/>
                  </a:lnTo>
                  <a:lnTo>
                    <a:pt x="456" y="137"/>
                  </a:lnTo>
                  <a:lnTo>
                    <a:pt x="449" y="132"/>
                  </a:lnTo>
                  <a:lnTo>
                    <a:pt x="445" y="130"/>
                  </a:lnTo>
                  <a:lnTo>
                    <a:pt x="443" y="128"/>
                  </a:lnTo>
                  <a:lnTo>
                    <a:pt x="439" y="126"/>
                  </a:lnTo>
                  <a:lnTo>
                    <a:pt x="435" y="126"/>
                  </a:lnTo>
                  <a:lnTo>
                    <a:pt x="428" y="122"/>
                  </a:lnTo>
                  <a:lnTo>
                    <a:pt x="420" y="120"/>
                  </a:lnTo>
                  <a:lnTo>
                    <a:pt x="414" y="118"/>
                  </a:lnTo>
                  <a:lnTo>
                    <a:pt x="409" y="116"/>
                  </a:lnTo>
                  <a:lnTo>
                    <a:pt x="403" y="115"/>
                  </a:lnTo>
                  <a:lnTo>
                    <a:pt x="399" y="113"/>
                  </a:lnTo>
                  <a:lnTo>
                    <a:pt x="391" y="111"/>
                  </a:lnTo>
                  <a:lnTo>
                    <a:pt x="384" y="109"/>
                  </a:lnTo>
                  <a:lnTo>
                    <a:pt x="378" y="109"/>
                  </a:lnTo>
                  <a:lnTo>
                    <a:pt x="371" y="105"/>
                  </a:lnTo>
                  <a:lnTo>
                    <a:pt x="363" y="103"/>
                  </a:lnTo>
                  <a:lnTo>
                    <a:pt x="355" y="101"/>
                  </a:lnTo>
                  <a:lnTo>
                    <a:pt x="346" y="97"/>
                  </a:lnTo>
                  <a:lnTo>
                    <a:pt x="340" y="96"/>
                  </a:lnTo>
                  <a:lnTo>
                    <a:pt x="331" y="94"/>
                  </a:lnTo>
                  <a:lnTo>
                    <a:pt x="321" y="90"/>
                  </a:lnTo>
                  <a:lnTo>
                    <a:pt x="314" y="88"/>
                  </a:lnTo>
                  <a:lnTo>
                    <a:pt x="304" y="86"/>
                  </a:lnTo>
                  <a:lnTo>
                    <a:pt x="295" y="82"/>
                  </a:lnTo>
                  <a:lnTo>
                    <a:pt x="285" y="78"/>
                  </a:lnTo>
                  <a:lnTo>
                    <a:pt x="276" y="77"/>
                  </a:lnTo>
                  <a:lnTo>
                    <a:pt x="268" y="73"/>
                  </a:lnTo>
                  <a:lnTo>
                    <a:pt x="258" y="71"/>
                  </a:lnTo>
                  <a:lnTo>
                    <a:pt x="249" y="67"/>
                  </a:lnTo>
                  <a:lnTo>
                    <a:pt x="239" y="65"/>
                  </a:lnTo>
                  <a:lnTo>
                    <a:pt x="232" y="61"/>
                  </a:lnTo>
                  <a:lnTo>
                    <a:pt x="220" y="58"/>
                  </a:lnTo>
                  <a:lnTo>
                    <a:pt x="211" y="56"/>
                  </a:lnTo>
                  <a:lnTo>
                    <a:pt x="201" y="52"/>
                  </a:lnTo>
                  <a:lnTo>
                    <a:pt x="192" y="50"/>
                  </a:lnTo>
                  <a:lnTo>
                    <a:pt x="182" y="46"/>
                  </a:lnTo>
                  <a:lnTo>
                    <a:pt x="173" y="44"/>
                  </a:lnTo>
                  <a:lnTo>
                    <a:pt x="163" y="40"/>
                  </a:lnTo>
                  <a:lnTo>
                    <a:pt x="156" y="39"/>
                  </a:lnTo>
                  <a:lnTo>
                    <a:pt x="146" y="35"/>
                  </a:lnTo>
                  <a:lnTo>
                    <a:pt x="139" y="33"/>
                  </a:lnTo>
                  <a:lnTo>
                    <a:pt x="129" y="29"/>
                  </a:lnTo>
                  <a:lnTo>
                    <a:pt x="122" y="27"/>
                  </a:lnTo>
                  <a:lnTo>
                    <a:pt x="114" y="25"/>
                  </a:lnTo>
                  <a:lnTo>
                    <a:pt x="106" y="23"/>
                  </a:lnTo>
                  <a:lnTo>
                    <a:pt x="99" y="21"/>
                  </a:lnTo>
                  <a:lnTo>
                    <a:pt x="93" y="20"/>
                  </a:lnTo>
                  <a:lnTo>
                    <a:pt x="85" y="16"/>
                  </a:lnTo>
                  <a:lnTo>
                    <a:pt x="78" y="14"/>
                  </a:lnTo>
                  <a:lnTo>
                    <a:pt x="72" y="12"/>
                  </a:lnTo>
                  <a:lnTo>
                    <a:pt x="66" y="10"/>
                  </a:lnTo>
                  <a:lnTo>
                    <a:pt x="61" y="8"/>
                  </a:lnTo>
                  <a:lnTo>
                    <a:pt x="55" y="8"/>
                  </a:lnTo>
                  <a:lnTo>
                    <a:pt x="49" y="6"/>
                  </a:lnTo>
                  <a:lnTo>
                    <a:pt x="47" y="4"/>
                  </a:lnTo>
                  <a:lnTo>
                    <a:pt x="38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299" name="Freeform 75"/>
            <p:cNvSpPr>
              <a:spLocks/>
            </p:cNvSpPr>
            <p:nvPr/>
          </p:nvSpPr>
          <p:spPr bwMode="auto">
            <a:xfrm>
              <a:off x="4442" y="1357"/>
              <a:ext cx="62" cy="74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59" y="0"/>
                </a:cxn>
                <a:cxn ang="0">
                  <a:pos x="57" y="4"/>
                </a:cxn>
                <a:cxn ang="0">
                  <a:pos x="57" y="6"/>
                </a:cxn>
                <a:cxn ang="0">
                  <a:pos x="55" y="12"/>
                </a:cxn>
                <a:cxn ang="0">
                  <a:pos x="53" y="17"/>
                </a:cxn>
                <a:cxn ang="0">
                  <a:pos x="49" y="25"/>
                </a:cxn>
                <a:cxn ang="0">
                  <a:pos x="47" y="32"/>
                </a:cxn>
                <a:cxn ang="0">
                  <a:pos x="43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2" y="69"/>
                </a:cxn>
                <a:cxn ang="0">
                  <a:pos x="30" y="74"/>
                </a:cxn>
                <a:cxn ang="0">
                  <a:pos x="26" y="80"/>
                </a:cxn>
                <a:cxn ang="0">
                  <a:pos x="24" y="86"/>
                </a:cxn>
                <a:cxn ang="0">
                  <a:pos x="21" y="91"/>
                </a:cxn>
                <a:cxn ang="0">
                  <a:pos x="19" y="99"/>
                </a:cxn>
                <a:cxn ang="0">
                  <a:pos x="15" y="105"/>
                </a:cxn>
                <a:cxn ang="0">
                  <a:pos x="13" y="112"/>
                </a:cxn>
                <a:cxn ang="0">
                  <a:pos x="9" y="118"/>
                </a:cxn>
                <a:cxn ang="0">
                  <a:pos x="5" y="124"/>
                </a:cxn>
                <a:cxn ang="0">
                  <a:pos x="2" y="131"/>
                </a:cxn>
                <a:cxn ang="0">
                  <a:pos x="0" y="139"/>
                </a:cxn>
                <a:cxn ang="0">
                  <a:pos x="68" y="148"/>
                </a:cxn>
                <a:cxn ang="0">
                  <a:pos x="70" y="147"/>
                </a:cxn>
                <a:cxn ang="0">
                  <a:pos x="76" y="139"/>
                </a:cxn>
                <a:cxn ang="0">
                  <a:pos x="78" y="133"/>
                </a:cxn>
                <a:cxn ang="0">
                  <a:pos x="81" y="128"/>
                </a:cxn>
                <a:cxn ang="0">
                  <a:pos x="85" y="120"/>
                </a:cxn>
                <a:cxn ang="0">
                  <a:pos x="91" y="112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0" y="86"/>
                </a:cxn>
                <a:cxn ang="0">
                  <a:pos x="104" y="80"/>
                </a:cxn>
                <a:cxn ang="0">
                  <a:pos x="104" y="74"/>
                </a:cxn>
                <a:cxn ang="0">
                  <a:pos x="108" y="69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50"/>
                </a:cxn>
                <a:cxn ang="0">
                  <a:pos x="116" y="44"/>
                </a:cxn>
                <a:cxn ang="0">
                  <a:pos x="118" y="38"/>
                </a:cxn>
                <a:cxn ang="0">
                  <a:pos x="120" y="31"/>
                </a:cxn>
                <a:cxn ang="0">
                  <a:pos x="121" y="25"/>
                </a:cxn>
                <a:cxn ang="0">
                  <a:pos x="123" y="17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123" h="148">
                  <a:moveTo>
                    <a:pt x="59" y="0"/>
                  </a:moveTo>
                  <a:lnTo>
                    <a:pt x="59" y="0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5" y="12"/>
                  </a:lnTo>
                  <a:lnTo>
                    <a:pt x="53" y="17"/>
                  </a:lnTo>
                  <a:lnTo>
                    <a:pt x="49" y="25"/>
                  </a:lnTo>
                  <a:lnTo>
                    <a:pt x="47" y="32"/>
                  </a:lnTo>
                  <a:lnTo>
                    <a:pt x="43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2" y="69"/>
                  </a:lnTo>
                  <a:lnTo>
                    <a:pt x="30" y="74"/>
                  </a:lnTo>
                  <a:lnTo>
                    <a:pt x="26" y="80"/>
                  </a:lnTo>
                  <a:lnTo>
                    <a:pt x="24" y="86"/>
                  </a:lnTo>
                  <a:lnTo>
                    <a:pt x="21" y="91"/>
                  </a:lnTo>
                  <a:lnTo>
                    <a:pt x="19" y="99"/>
                  </a:lnTo>
                  <a:lnTo>
                    <a:pt x="15" y="105"/>
                  </a:lnTo>
                  <a:lnTo>
                    <a:pt x="13" y="112"/>
                  </a:lnTo>
                  <a:lnTo>
                    <a:pt x="9" y="118"/>
                  </a:lnTo>
                  <a:lnTo>
                    <a:pt x="5" y="124"/>
                  </a:lnTo>
                  <a:lnTo>
                    <a:pt x="2" y="131"/>
                  </a:lnTo>
                  <a:lnTo>
                    <a:pt x="0" y="139"/>
                  </a:lnTo>
                  <a:lnTo>
                    <a:pt x="68" y="148"/>
                  </a:lnTo>
                  <a:lnTo>
                    <a:pt x="70" y="147"/>
                  </a:lnTo>
                  <a:lnTo>
                    <a:pt x="76" y="139"/>
                  </a:lnTo>
                  <a:lnTo>
                    <a:pt x="78" y="133"/>
                  </a:lnTo>
                  <a:lnTo>
                    <a:pt x="81" y="128"/>
                  </a:lnTo>
                  <a:lnTo>
                    <a:pt x="85" y="120"/>
                  </a:lnTo>
                  <a:lnTo>
                    <a:pt x="91" y="112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0" y="86"/>
                  </a:lnTo>
                  <a:lnTo>
                    <a:pt x="104" y="80"/>
                  </a:lnTo>
                  <a:lnTo>
                    <a:pt x="104" y="74"/>
                  </a:lnTo>
                  <a:lnTo>
                    <a:pt x="108" y="69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50"/>
                  </a:lnTo>
                  <a:lnTo>
                    <a:pt x="116" y="44"/>
                  </a:lnTo>
                  <a:lnTo>
                    <a:pt x="118" y="38"/>
                  </a:lnTo>
                  <a:lnTo>
                    <a:pt x="120" y="31"/>
                  </a:lnTo>
                  <a:lnTo>
                    <a:pt x="121" y="25"/>
                  </a:lnTo>
                  <a:lnTo>
                    <a:pt x="123" y="17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0" name="Freeform 76"/>
            <p:cNvSpPr>
              <a:spLocks/>
            </p:cNvSpPr>
            <p:nvPr/>
          </p:nvSpPr>
          <p:spPr bwMode="auto">
            <a:xfrm>
              <a:off x="4507" y="1378"/>
              <a:ext cx="62" cy="74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59" y="0"/>
                </a:cxn>
                <a:cxn ang="0">
                  <a:pos x="59" y="2"/>
                </a:cxn>
                <a:cxn ang="0">
                  <a:pos x="57" y="6"/>
                </a:cxn>
                <a:cxn ang="0">
                  <a:pos x="57" y="11"/>
                </a:cxn>
                <a:cxn ang="0">
                  <a:pos x="53" y="17"/>
                </a:cxn>
                <a:cxn ang="0">
                  <a:pos x="51" y="25"/>
                </a:cxn>
                <a:cxn ang="0">
                  <a:pos x="47" y="32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40" y="51"/>
                </a:cxn>
                <a:cxn ang="0">
                  <a:pos x="38" y="57"/>
                </a:cxn>
                <a:cxn ang="0">
                  <a:pos x="36" y="63"/>
                </a:cxn>
                <a:cxn ang="0">
                  <a:pos x="34" y="68"/>
                </a:cxn>
                <a:cxn ang="0">
                  <a:pos x="30" y="74"/>
                </a:cxn>
                <a:cxn ang="0">
                  <a:pos x="28" y="80"/>
                </a:cxn>
                <a:cxn ang="0">
                  <a:pos x="27" y="86"/>
                </a:cxn>
                <a:cxn ang="0">
                  <a:pos x="23" y="91"/>
                </a:cxn>
                <a:cxn ang="0">
                  <a:pos x="19" y="99"/>
                </a:cxn>
                <a:cxn ang="0">
                  <a:pos x="17" y="105"/>
                </a:cxn>
                <a:cxn ang="0">
                  <a:pos x="13" y="110"/>
                </a:cxn>
                <a:cxn ang="0">
                  <a:pos x="9" y="118"/>
                </a:cxn>
                <a:cxn ang="0">
                  <a:pos x="6" y="124"/>
                </a:cxn>
                <a:cxn ang="0">
                  <a:pos x="2" y="129"/>
                </a:cxn>
                <a:cxn ang="0">
                  <a:pos x="0" y="137"/>
                </a:cxn>
                <a:cxn ang="0">
                  <a:pos x="68" y="148"/>
                </a:cxn>
                <a:cxn ang="0">
                  <a:pos x="70" y="146"/>
                </a:cxn>
                <a:cxn ang="0">
                  <a:pos x="76" y="139"/>
                </a:cxn>
                <a:cxn ang="0">
                  <a:pos x="78" y="131"/>
                </a:cxn>
                <a:cxn ang="0">
                  <a:pos x="82" y="125"/>
                </a:cxn>
                <a:cxn ang="0">
                  <a:pos x="85" y="118"/>
                </a:cxn>
                <a:cxn ang="0">
                  <a:pos x="91" y="110"/>
                </a:cxn>
                <a:cxn ang="0">
                  <a:pos x="95" y="101"/>
                </a:cxn>
                <a:cxn ang="0">
                  <a:pos x="99" y="91"/>
                </a:cxn>
                <a:cxn ang="0">
                  <a:pos x="101" y="86"/>
                </a:cxn>
                <a:cxn ang="0">
                  <a:pos x="104" y="80"/>
                </a:cxn>
                <a:cxn ang="0">
                  <a:pos x="106" y="74"/>
                </a:cxn>
                <a:cxn ang="0">
                  <a:pos x="108" y="68"/>
                </a:cxn>
                <a:cxn ang="0">
                  <a:pos x="110" y="63"/>
                </a:cxn>
                <a:cxn ang="0">
                  <a:pos x="112" y="55"/>
                </a:cxn>
                <a:cxn ang="0">
                  <a:pos x="114" y="49"/>
                </a:cxn>
                <a:cxn ang="0">
                  <a:pos x="118" y="44"/>
                </a:cxn>
                <a:cxn ang="0">
                  <a:pos x="118" y="36"/>
                </a:cxn>
                <a:cxn ang="0">
                  <a:pos x="120" y="30"/>
                </a:cxn>
                <a:cxn ang="0">
                  <a:pos x="122" y="23"/>
                </a:cxn>
                <a:cxn ang="0">
                  <a:pos x="123" y="17"/>
                </a:cxn>
                <a:cxn ang="0">
                  <a:pos x="61" y="0"/>
                </a:cxn>
                <a:cxn ang="0">
                  <a:pos x="61" y="0"/>
                </a:cxn>
              </a:cxnLst>
              <a:rect l="0" t="0" r="r" b="b"/>
              <a:pathLst>
                <a:path w="123" h="148">
                  <a:moveTo>
                    <a:pt x="61" y="0"/>
                  </a:moveTo>
                  <a:lnTo>
                    <a:pt x="59" y="0"/>
                  </a:lnTo>
                  <a:lnTo>
                    <a:pt x="59" y="2"/>
                  </a:lnTo>
                  <a:lnTo>
                    <a:pt x="57" y="6"/>
                  </a:lnTo>
                  <a:lnTo>
                    <a:pt x="57" y="11"/>
                  </a:lnTo>
                  <a:lnTo>
                    <a:pt x="53" y="17"/>
                  </a:lnTo>
                  <a:lnTo>
                    <a:pt x="51" y="25"/>
                  </a:lnTo>
                  <a:lnTo>
                    <a:pt x="47" y="32"/>
                  </a:lnTo>
                  <a:lnTo>
                    <a:pt x="46" y="42"/>
                  </a:lnTo>
                  <a:lnTo>
                    <a:pt x="42" y="46"/>
                  </a:lnTo>
                  <a:lnTo>
                    <a:pt x="40" y="51"/>
                  </a:lnTo>
                  <a:lnTo>
                    <a:pt x="38" y="57"/>
                  </a:lnTo>
                  <a:lnTo>
                    <a:pt x="36" y="63"/>
                  </a:lnTo>
                  <a:lnTo>
                    <a:pt x="34" y="68"/>
                  </a:lnTo>
                  <a:lnTo>
                    <a:pt x="30" y="74"/>
                  </a:lnTo>
                  <a:lnTo>
                    <a:pt x="28" y="80"/>
                  </a:lnTo>
                  <a:lnTo>
                    <a:pt x="27" y="86"/>
                  </a:lnTo>
                  <a:lnTo>
                    <a:pt x="23" y="91"/>
                  </a:lnTo>
                  <a:lnTo>
                    <a:pt x="19" y="99"/>
                  </a:lnTo>
                  <a:lnTo>
                    <a:pt x="17" y="105"/>
                  </a:lnTo>
                  <a:lnTo>
                    <a:pt x="13" y="110"/>
                  </a:lnTo>
                  <a:lnTo>
                    <a:pt x="9" y="118"/>
                  </a:lnTo>
                  <a:lnTo>
                    <a:pt x="6" y="124"/>
                  </a:lnTo>
                  <a:lnTo>
                    <a:pt x="2" y="129"/>
                  </a:lnTo>
                  <a:lnTo>
                    <a:pt x="0" y="137"/>
                  </a:lnTo>
                  <a:lnTo>
                    <a:pt x="68" y="148"/>
                  </a:lnTo>
                  <a:lnTo>
                    <a:pt x="70" y="146"/>
                  </a:lnTo>
                  <a:lnTo>
                    <a:pt x="76" y="139"/>
                  </a:lnTo>
                  <a:lnTo>
                    <a:pt x="78" y="131"/>
                  </a:lnTo>
                  <a:lnTo>
                    <a:pt x="82" y="125"/>
                  </a:lnTo>
                  <a:lnTo>
                    <a:pt x="85" y="118"/>
                  </a:lnTo>
                  <a:lnTo>
                    <a:pt x="91" y="110"/>
                  </a:lnTo>
                  <a:lnTo>
                    <a:pt x="95" y="101"/>
                  </a:lnTo>
                  <a:lnTo>
                    <a:pt x="99" y="91"/>
                  </a:lnTo>
                  <a:lnTo>
                    <a:pt x="101" y="86"/>
                  </a:lnTo>
                  <a:lnTo>
                    <a:pt x="104" y="80"/>
                  </a:lnTo>
                  <a:lnTo>
                    <a:pt x="106" y="74"/>
                  </a:lnTo>
                  <a:lnTo>
                    <a:pt x="108" y="68"/>
                  </a:lnTo>
                  <a:lnTo>
                    <a:pt x="110" y="63"/>
                  </a:lnTo>
                  <a:lnTo>
                    <a:pt x="112" y="55"/>
                  </a:lnTo>
                  <a:lnTo>
                    <a:pt x="114" y="49"/>
                  </a:lnTo>
                  <a:lnTo>
                    <a:pt x="118" y="44"/>
                  </a:lnTo>
                  <a:lnTo>
                    <a:pt x="118" y="36"/>
                  </a:lnTo>
                  <a:lnTo>
                    <a:pt x="120" y="30"/>
                  </a:lnTo>
                  <a:lnTo>
                    <a:pt x="122" y="23"/>
                  </a:lnTo>
                  <a:lnTo>
                    <a:pt x="123" y="17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1" name="Freeform 77"/>
            <p:cNvSpPr>
              <a:spLocks/>
            </p:cNvSpPr>
            <p:nvPr/>
          </p:nvSpPr>
          <p:spPr bwMode="auto">
            <a:xfrm>
              <a:off x="4625" y="1421"/>
              <a:ext cx="85" cy="93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2" y="135"/>
                </a:cxn>
                <a:cxn ang="0">
                  <a:pos x="7" y="131"/>
                </a:cxn>
                <a:cxn ang="0">
                  <a:pos x="11" y="127"/>
                </a:cxn>
                <a:cxn ang="0">
                  <a:pos x="17" y="121"/>
                </a:cxn>
                <a:cxn ang="0">
                  <a:pos x="22" y="116"/>
                </a:cxn>
                <a:cxn ang="0">
                  <a:pos x="30" y="110"/>
                </a:cxn>
                <a:cxn ang="0">
                  <a:pos x="32" y="106"/>
                </a:cxn>
                <a:cxn ang="0">
                  <a:pos x="36" y="100"/>
                </a:cxn>
                <a:cxn ang="0">
                  <a:pos x="38" y="96"/>
                </a:cxn>
                <a:cxn ang="0">
                  <a:pos x="43" y="91"/>
                </a:cxn>
                <a:cxn ang="0">
                  <a:pos x="45" y="85"/>
                </a:cxn>
                <a:cxn ang="0">
                  <a:pos x="51" y="79"/>
                </a:cxn>
                <a:cxn ang="0">
                  <a:pos x="55" y="74"/>
                </a:cxn>
                <a:cxn ang="0">
                  <a:pos x="59" y="68"/>
                </a:cxn>
                <a:cxn ang="0">
                  <a:pos x="62" y="60"/>
                </a:cxn>
                <a:cxn ang="0">
                  <a:pos x="68" y="53"/>
                </a:cxn>
                <a:cxn ang="0">
                  <a:pos x="72" y="43"/>
                </a:cxn>
                <a:cxn ang="0">
                  <a:pos x="76" y="36"/>
                </a:cxn>
                <a:cxn ang="0">
                  <a:pos x="80" y="26"/>
                </a:cxn>
                <a:cxn ang="0">
                  <a:pos x="85" y="19"/>
                </a:cxn>
                <a:cxn ang="0">
                  <a:pos x="89" y="9"/>
                </a:cxn>
                <a:cxn ang="0">
                  <a:pos x="95" y="0"/>
                </a:cxn>
                <a:cxn ang="0">
                  <a:pos x="169" y="34"/>
                </a:cxn>
                <a:cxn ang="0">
                  <a:pos x="167" y="34"/>
                </a:cxn>
                <a:cxn ang="0">
                  <a:pos x="165" y="38"/>
                </a:cxn>
                <a:cxn ang="0">
                  <a:pos x="163" y="43"/>
                </a:cxn>
                <a:cxn ang="0">
                  <a:pos x="159" y="49"/>
                </a:cxn>
                <a:cxn ang="0">
                  <a:pos x="154" y="57"/>
                </a:cxn>
                <a:cxn ang="0">
                  <a:pos x="150" y="66"/>
                </a:cxn>
                <a:cxn ang="0">
                  <a:pos x="146" y="70"/>
                </a:cxn>
                <a:cxn ang="0">
                  <a:pos x="144" y="76"/>
                </a:cxn>
                <a:cxn ang="0">
                  <a:pos x="140" y="81"/>
                </a:cxn>
                <a:cxn ang="0">
                  <a:pos x="138" y="87"/>
                </a:cxn>
                <a:cxn ang="0">
                  <a:pos x="133" y="93"/>
                </a:cxn>
                <a:cxn ang="0">
                  <a:pos x="131" y="98"/>
                </a:cxn>
                <a:cxn ang="0">
                  <a:pos x="125" y="104"/>
                </a:cxn>
                <a:cxn ang="0">
                  <a:pos x="123" y="112"/>
                </a:cxn>
                <a:cxn ang="0">
                  <a:pos x="118" y="117"/>
                </a:cxn>
                <a:cxn ang="0">
                  <a:pos x="114" y="123"/>
                </a:cxn>
                <a:cxn ang="0">
                  <a:pos x="110" y="131"/>
                </a:cxn>
                <a:cxn ang="0">
                  <a:pos x="106" y="136"/>
                </a:cxn>
                <a:cxn ang="0">
                  <a:pos x="100" y="142"/>
                </a:cxn>
                <a:cxn ang="0">
                  <a:pos x="95" y="148"/>
                </a:cxn>
                <a:cxn ang="0">
                  <a:pos x="91" y="154"/>
                </a:cxn>
                <a:cxn ang="0">
                  <a:pos x="85" y="161"/>
                </a:cxn>
                <a:cxn ang="0">
                  <a:pos x="81" y="167"/>
                </a:cxn>
                <a:cxn ang="0">
                  <a:pos x="76" y="173"/>
                </a:cxn>
                <a:cxn ang="0">
                  <a:pos x="72" y="178"/>
                </a:cxn>
                <a:cxn ang="0">
                  <a:pos x="66" y="186"/>
                </a:cxn>
                <a:cxn ang="0">
                  <a:pos x="0" y="136"/>
                </a:cxn>
                <a:cxn ang="0">
                  <a:pos x="0" y="136"/>
                </a:cxn>
              </a:cxnLst>
              <a:rect l="0" t="0" r="r" b="b"/>
              <a:pathLst>
                <a:path w="169" h="186">
                  <a:moveTo>
                    <a:pt x="0" y="136"/>
                  </a:moveTo>
                  <a:lnTo>
                    <a:pt x="2" y="135"/>
                  </a:lnTo>
                  <a:lnTo>
                    <a:pt x="7" y="131"/>
                  </a:lnTo>
                  <a:lnTo>
                    <a:pt x="11" y="127"/>
                  </a:lnTo>
                  <a:lnTo>
                    <a:pt x="17" y="121"/>
                  </a:lnTo>
                  <a:lnTo>
                    <a:pt x="22" y="116"/>
                  </a:lnTo>
                  <a:lnTo>
                    <a:pt x="30" y="110"/>
                  </a:lnTo>
                  <a:lnTo>
                    <a:pt x="32" y="106"/>
                  </a:lnTo>
                  <a:lnTo>
                    <a:pt x="36" y="100"/>
                  </a:lnTo>
                  <a:lnTo>
                    <a:pt x="38" y="96"/>
                  </a:lnTo>
                  <a:lnTo>
                    <a:pt x="43" y="91"/>
                  </a:lnTo>
                  <a:lnTo>
                    <a:pt x="45" y="85"/>
                  </a:lnTo>
                  <a:lnTo>
                    <a:pt x="51" y="79"/>
                  </a:lnTo>
                  <a:lnTo>
                    <a:pt x="55" y="74"/>
                  </a:lnTo>
                  <a:lnTo>
                    <a:pt x="59" y="68"/>
                  </a:lnTo>
                  <a:lnTo>
                    <a:pt x="62" y="60"/>
                  </a:lnTo>
                  <a:lnTo>
                    <a:pt x="68" y="53"/>
                  </a:lnTo>
                  <a:lnTo>
                    <a:pt x="72" y="43"/>
                  </a:lnTo>
                  <a:lnTo>
                    <a:pt x="76" y="36"/>
                  </a:lnTo>
                  <a:lnTo>
                    <a:pt x="80" y="26"/>
                  </a:lnTo>
                  <a:lnTo>
                    <a:pt x="85" y="19"/>
                  </a:lnTo>
                  <a:lnTo>
                    <a:pt x="89" y="9"/>
                  </a:lnTo>
                  <a:lnTo>
                    <a:pt x="95" y="0"/>
                  </a:lnTo>
                  <a:lnTo>
                    <a:pt x="169" y="34"/>
                  </a:lnTo>
                  <a:lnTo>
                    <a:pt x="167" y="34"/>
                  </a:lnTo>
                  <a:lnTo>
                    <a:pt x="165" y="38"/>
                  </a:lnTo>
                  <a:lnTo>
                    <a:pt x="163" y="43"/>
                  </a:lnTo>
                  <a:lnTo>
                    <a:pt x="159" y="49"/>
                  </a:lnTo>
                  <a:lnTo>
                    <a:pt x="154" y="57"/>
                  </a:lnTo>
                  <a:lnTo>
                    <a:pt x="150" y="66"/>
                  </a:lnTo>
                  <a:lnTo>
                    <a:pt x="146" y="70"/>
                  </a:lnTo>
                  <a:lnTo>
                    <a:pt x="144" y="76"/>
                  </a:lnTo>
                  <a:lnTo>
                    <a:pt x="140" y="81"/>
                  </a:lnTo>
                  <a:lnTo>
                    <a:pt x="138" y="87"/>
                  </a:lnTo>
                  <a:lnTo>
                    <a:pt x="133" y="93"/>
                  </a:lnTo>
                  <a:lnTo>
                    <a:pt x="131" y="98"/>
                  </a:lnTo>
                  <a:lnTo>
                    <a:pt x="125" y="104"/>
                  </a:lnTo>
                  <a:lnTo>
                    <a:pt x="123" y="112"/>
                  </a:lnTo>
                  <a:lnTo>
                    <a:pt x="118" y="117"/>
                  </a:lnTo>
                  <a:lnTo>
                    <a:pt x="114" y="123"/>
                  </a:lnTo>
                  <a:lnTo>
                    <a:pt x="110" y="131"/>
                  </a:lnTo>
                  <a:lnTo>
                    <a:pt x="106" y="136"/>
                  </a:lnTo>
                  <a:lnTo>
                    <a:pt x="100" y="142"/>
                  </a:lnTo>
                  <a:lnTo>
                    <a:pt x="95" y="148"/>
                  </a:lnTo>
                  <a:lnTo>
                    <a:pt x="91" y="154"/>
                  </a:lnTo>
                  <a:lnTo>
                    <a:pt x="85" y="161"/>
                  </a:lnTo>
                  <a:lnTo>
                    <a:pt x="81" y="167"/>
                  </a:lnTo>
                  <a:lnTo>
                    <a:pt x="76" y="173"/>
                  </a:lnTo>
                  <a:lnTo>
                    <a:pt x="72" y="178"/>
                  </a:lnTo>
                  <a:lnTo>
                    <a:pt x="66" y="186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2" name="Freeform 78"/>
            <p:cNvSpPr>
              <a:spLocks/>
            </p:cNvSpPr>
            <p:nvPr/>
          </p:nvSpPr>
          <p:spPr bwMode="auto">
            <a:xfrm>
              <a:off x="4683" y="1457"/>
              <a:ext cx="91" cy="88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" y="140"/>
                </a:cxn>
                <a:cxn ang="0">
                  <a:pos x="7" y="137"/>
                </a:cxn>
                <a:cxn ang="0">
                  <a:pos x="11" y="133"/>
                </a:cxn>
                <a:cxn ang="0">
                  <a:pos x="17" y="127"/>
                </a:cxn>
                <a:cxn ang="0">
                  <a:pos x="22" y="121"/>
                </a:cxn>
                <a:cxn ang="0">
                  <a:pos x="30" y="116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3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4" y="57"/>
                </a:cxn>
                <a:cxn ang="0">
                  <a:pos x="79" y="47"/>
                </a:cxn>
                <a:cxn ang="0">
                  <a:pos x="87" y="40"/>
                </a:cxn>
                <a:cxn ang="0">
                  <a:pos x="93" y="30"/>
                </a:cxn>
                <a:cxn ang="0">
                  <a:pos x="98" y="21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80" y="36"/>
                </a:cxn>
                <a:cxn ang="0">
                  <a:pos x="178" y="40"/>
                </a:cxn>
                <a:cxn ang="0">
                  <a:pos x="175" y="44"/>
                </a:cxn>
                <a:cxn ang="0">
                  <a:pos x="173" y="49"/>
                </a:cxn>
                <a:cxn ang="0">
                  <a:pos x="167" y="57"/>
                </a:cxn>
                <a:cxn ang="0">
                  <a:pos x="163" y="66"/>
                </a:cxn>
                <a:cxn ang="0">
                  <a:pos x="159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8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8"/>
                </a:cxn>
                <a:cxn ang="0">
                  <a:pos x="119" y="123"/>
                </a:cxn>
                <a:cxn ang="0">
                  <a:pos x="116" y="131"/>
                </a:cxn>
                <a:cxn ang="0">
                  <a:pos x="110" y="137"/>
                </a:cxn>
                <a:cxn ang="0">
                  <a:pos x="104" y="142"/>
                </a:cxn>
                <a:cxn ang="0">
                  <a:pos x="98" y="148"/>
                </a:cxn>
                <a:cxn ang="0">
                  <a:pos x="95" y="154"/>
                </a:cxn>
                <a:cxn ang="0">
                  <a:pos x="87" y="159"/>
                </a:cxn>
                <a:cxn ang="0">
                  <a:pos x="81" y="165"/>
                </a:cxn>
                <a:cxn ang="0">
                  <a:pos x="76" y="171"/>
                </a:cxn>
                <a:cxn ang="0">
                  <a:pos x="70" y="177"/>
                </a:cxn>
                <a:cxn ang="0">
                  <a:pos x="0" y="142"/>
                </a:cxn>
                <a:cxn ang="0">
                  <a:pos x="0" y="142"/>
                </a:cxn>
              </a:cxnLst>
              <a:rect l="0" t="0" r="r" b="b"/>
              <a:pathLst>
                <a:path w="180" h="177">
                  <a:moveTo>
                    <a:pt x="0" y="142"/>
                  </a:moveTo>
                  <a:lnTo>
                    <a:pt x="2" y="140"/>
                  </a:lnTo>
                  <a:lnTo>
                    <a:pt x="7" y="137"/>
                  </a:lnTo>
                  <a:lnTo>
                    <a:pt x="11" y="133"/>
                  </a:lnTo>
                  <a:lnTo>
                    <a:pt x="17" y="127"/>
                  </a:lnTo>
                  <a:lnTo>
                    <a:pt x="22" y="121"/>
                  </a:lnTo>
                  <a:lnTo>
                    <a:pt x="30" y="116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3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4" y="57"/>
                  </a:lnTo>
                  <a:lnTo>
                    <a:pt x="79" y="47"/>
                  </a:lnTo>
                  <a:lnTo>
                    <a:pt x="87" y="40"/>
                  </a:lnTo>
                  <a:lnTo>
                    <a:pt x="93" y="30"/>
                  </a:lnTo>
                  <a:lnTo>
                    <a:pt x="98" y="21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78" y="40"/>
                  </a:lnTo>
                  <a:lnTo>
                    <a:pt x="175" y="44"/>
                  </a:lnTo>
                  <a:lnTo>
                    <a:pt x="173" y="49"/>
                  </a:lnTo>
                  <a:lnTo>
                    <a:pt x="167" y="57"/>
                  </a:lnTo>
                  <a:lnTo>
                    <a:pt x="163" y="66"/>
                  </a:lnTo>
                  <a:lnTo>
                    <a:pt x="159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8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8"/>
                  </a:lnTo>
                  <a:lnTo>
                    <a:pt x="119" y="123"/>
                  </a:lnTo>
                  <a:lnTo>
                    <a:pt x="116" y="131"/>
                  </a:lnTo>
                  <a:lnTo>
                    <a:pt x="110" y="137"/>
                  </a:lnTo>
                  <a:lnTo>
                    <a:pt x="104" y="142"/>
                  </a:lnTo>
                  <a:lnTo>
                    <a:pt x="98" y="148"/>
                  </a:lnTo>
                  <a:lnTo>
                    <a:pt x="95" y="154"/>
                  </a:lnTo>
                  <a:lnTo>
                    <a:pt x="87" y="159"/>
                  </a:lnTo>
                  <a:lnTo>
                    <a:pt x="81" y="165"/>
                  </a:lnTo>
                  <a:lnTo>
                    <a:pt x="76" y="171"/>
                  </a:lnTo>
                  <a:lnTo>
                    <a:pt x="70" y="177"/>
                  </a:lnTo>
                  <a:lnTo>
                    <a:pt x="0" y="14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3" name="Freeform 79"/>
            <p:cNvSpPr>
              <a:spLocks/>
            </p:cNvSpPr>
            <p:nvPr/>
          </p:nvSpPr>
          <p:spPr bwMode="auto">
            <a:xfrm>
              <a:off x="4749" y="1495"/>
              <a:ext cx="90" cy="86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139"/>
                </a:cxn>
                <a:cxn ang="0">
                  <a:pos x="6" y="135"/>
                </a:cxn>
                <a:cxn ang="0">
                  <a:pos x="9" y="131"/>
                </a:cxn>
                <a:cxn ang="0">
                  <a:pos x="15" y="127"/>
                </a:cxn>
                <a:cxn ang="0">
                  <a:pos x="21" y="122"/>
                </a:cxn>
                <a:cxn ang="0">
                  <a:pos x="30" y="114"/>
                </a:cxn>
                <a:cxn ang="0">
                  <a:pos x="32" y="110"/>
                </a:cxn>
                <a:cxn ang="0">
                  <a:pos x="36" y="106"/>
                </a:cxn>
                <a:cxn ang="0">
                  <a:pos x="40" y="101"/>
                </a:cxn>
                <a:cxn ang="0">
                  <a:pos x="45" y="97"/>
                </a:cxn>
                <a:cxn ang="0">
                  <a:pos x="49" y="89"/>
                </a:cxn>
                <a:cxn ang="0">
                  <a:pos x="55" y="83"/>
                </a:cxn>
                <a:cxn ang="0">
                  <a:pos x="59" y="78"/>
                </a:cxn>
                <a:cxn ang="0">
                  <a:pos x="64" y="72"/>
                </a:cxn>
                <a:cxn ang="0">
                  <a:pos x="70" y="63"/>
                </a:cxn>
                <a:cxn ang="0">
                  <a:pos x="76" y="55"/>
                </a:cxn>
                <a:cxn ang="0">
                  <a:pos x="82" y="47"/>
                </a:cxn>
                <a:cxn ang="0">
                  <a:pos x="87" y="40"/>
                </a:cxn>
                <a:cxn ang="0">
                  <a:pos x="93" y="28"/>
                </a:cxn>
                <a:cxn ang="0">
                  <a:pos x="99" y="19"/>
                </a:cxn>
                <a:cxn ang="0">
                  <a:pos x="104" y="9"/>
                </a:cxn>
                <a:cxn ang="0">
                  <a:pos x="112" y="0"/>
                </a:cxn>
                <a:cxn ang="0">
                  <a:pos x="180" y="36"/>
                </a:cxn>
                <a:cxn ang="0">
                  <a:pos x="179" y="36"/>
                </a:cxn>
                <a:cxn ang="0">
                  <a:pos x="177" y="38"/>
                </a:cxn>
                <a:cxn ang="0">
                  <a:pos x="175" y="42"/>
                </a:cxn>
                <a:cxn ang="0">
                  <a:pos x="173" y="49"/>
                </a:cxn>
                <a:cxn ang="0">
                  <a:pos x="167" y="55"/>
                </a:cxn>
                <a:cxn ang="0">
                  <a:pos x="163" y="64"/>
                </a:cxn>
                <a:cxn ang="0">
                  <a:pos x="160" y="68"/>
                </a:cxn>
                <a:cxn ang="0">
                  <a:pos x="156" y="74"/>
                </a:cxn>
                <a:cxn ang="0">
                  <a:pos x="154" y="80"/>
                </a:cxn>
                <a:cxn ang="0">
                  <a:pos x="150" y="85"/>
                </a:cxn>
                <a:cxn ang="0">
                  <a:pos x="146" y="89"/>
                </a:cxn>
                <a:cxn ang="0">
                  <a:pos x="142" y="95"/>
                </a:cxn>
                <a:cxn ang="0">
                  <a:pos x="139" y="101"/>
                </a:cxn>
                <a:cxn ang="0">
                  <a:pos x="135" y="106"/>
                </a:cxn>
                <a:cxn ang="0">
                  <a:pos x="129" y="112"/>
                </a:cxn>
                <a:cxn ang="0">
                  <a:pos x="125" y="116"/>
                </a:cxn>
                <a:cxn ang="0">
                  <a:pos x="120" y="122"/>
                </a:cxn>
                <a:cxn ang="0">
                  <a:pos x="116" y="129"/>
                </a:cxn>
                <a:cxn ang="0">
                  <a:pos x="110" y="135"/>
                </a:cxn>
                <a:cxn ang="0">
                  <a:pos x="104" y="141"/>
                </a:cxn>
                <a:cxn ang="0">
                  <a:pos x="99" y="146"/>
                </a:cxn>
                <a:cxn ang="0">
                  <a:pos x="95" y="152"/>
                </a:cxn>
                <a:cxn ang="0">
                  <a:pos x="89" y="156"/>
                </a:cxn>
                <a:cxn ang="0">
                  <a:pos x="83" y="161"/>
                </a:cxn>
                <a:cxn ang="0">
                  <a:pos x="76" y="167"/>
                </a:cxn>
                <a:cxn ang="0">
                  <a:pos x="70" y="173"/>
                </a:cxn>
                <a:cxn ang="0">
                  <a:pos x="0" y="141"/>
                </a:cxn>
                <a:cxn ang="0">
                  <a:pos x="0" y="141"/>
                </a:cxn>
              </a:cxnLst>
              <a:rect l="0" t="0" r="r" b="b"/>
              <a:pathLst>
                <a:path w="180" h="173">
                  <a:moveTo>
                    <a:pt x="0" y="141"/>
                  </a:moveTo>
                  <a:lnTo>
                    <a:pt x="0" y="139"/>
                  </a:lnTo>
                  <a:lnTo>
                    <a:pt x="6" y="135"/>
                  </a:lnTo>
                  <a:lnTo>
                    <a:pt x="9" y="131"/>
                  </a:lnTo>
                  <a:lnTo>
                    <a:pt x="15" y="127"/>
                  </a:lnTo>
                  <a:lnTo>
                    <a:pt x="21" y="122"/>
                  </a:lnTo>
                  <a:lnTo>
                    <a:pt x="30" y="114"/>
                  </a:lnTo>
                  <a:lnTo>
                    <a:pt x="32" y="110"/>
                  </a:lnTo>
                  <a:lnTo>
                    <a:pt x="36" y="106"/>
                  </a:lnTo>
                  <a:lnTo>
                    <a:pt x="40" y="101"/>
                  </a:lnTo>
                  <a:lnTo>
                    <a:pt x="45" y="97"/>
                  </a:lnTo>
                  <a:lnTo>
                    <a:pt x="49" y="89"/>
                  </a:lnTo>
                  <a:lnTo>
                    <a:pt x="55" y="83"/>
                  </a:lnTo>
                  <a:lnTo>
                    <a:pt x="59" y="78"/>
                  </a:lnTo>
                  <a:lnTo>
                    <a:pt x="64" y="72"/>
                  </a:lnTo>
                  <a:lnTo>
                    <a:pt x="70" y="63"/>
                  </a:lnTo>
                  <a:lnTo>
                    <a:pt x="76" y="55"/>
                  </a:lnTo>
                  <a:lnTo>
                    <a:pt x="82" y="47"/>
                  </a:lnTo>
                  <a:lnTo>
                    <a:pt x="87" y="40"/>
                  </a:lnTo>
                  <a:lnTo>
                    <a:pt x="93" y="28"/>
                  </a:lnTo>
                  <a:lnTo>
                    <a:pt x="99" y="19"/>
                  </a:lnTo>
                  <a:lnTo>
                    <a:pt x="104" y="9"/>
                  </a:lnTo>
                  <a:lnTo>
                    <a:pt x="112" y="0"/>
                  </a:lnTo>
                  <a:lnTo>
                    <a:pt x="180" y="36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5" y="42"/>
                  </a:lnTo>
                  <a:lnTo>
                    <a:pt x="173" y="49"/>
                  </a:lnTo>
                  <a:lnTo>
                    <a:pt x="167" y="55"/>
                  </a:lnTo>
                  <a:lnTo>
                    <a:pt x="163" y="64"/>
                  </a:lnTo>
                  <a:lnTo>
                    <a:pt x="160" y="68"/>
                  </a:lnTo>
                  <a:lnTo>
                    <a:pt x="156" y="74"/>
                  </a:lnTo>
                  <a:lnTo>
                    <a:pt x="154" y="80"/>
                  </a:lnTo>
                  <a:lnTo>
                    <a:pt x="150" y="85"/>
                  </a:lnTo>
                  <a:lnTo>
                    <a:pt x="146" y="89"/>
                  </a:lnTo>
                  <a:lnTo>
                    <a:pt x="142" y="95"/>
                  </a:lnTo>
                  <a:lnTo>
                    <a:pt x="139" y="101"/>
                  </a:lnTo>
                  <a:lnTo>
                    <a:pt x="135" y="106"/>
                  </a:lnTo>
                  <a:lnTo>
                    <a:pt x="129" y="112"/>
                  </a:lnTo>
                  <a:lnTo>
                    <a:pt x="125" y="116"/>
                  </a:lnTo>
                  <a:lnTo>
                    <a:pt x="120" y="122"/>
                  </a:lnTo>
                  <a:lnTo>
                    <a:pt x="116" y="129"/>
                  </a:lnTo>
                  <a:lnTo>
                    <a:pt x="110" y="135"/>
                  </a:lnTo>
                  <a:lnTo>
                    <a:pt x="104" y="141"/>
                  </a:lnTo>
                  <a:lnTo>
                    <a:pt x="99" y="146"/>
                  </a:lnTo>
                  <a:lnTo>
                    <a:pt x="95" y="152"/>
                  </a:lnTo>
                  <a:lnTo>
                    <a:pt x="89" y="156"/>
                  </a:lnTo>
                  <a:lnTo>
                    <a:pt x="83" y="161"/>
                  </a:lnTo>
                  <a:lnTo>
                    <a:pt x="76" y="167"/>
                  </a:lnTo>
                  <a:lnTo>
                    <a:pt x="70" y="173"/>
                  </a:lnTo>
                  <a:lnTo>
                    <a:pt x="0" y="141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4" name="Freeform 80"/>
            <p:cNvSpPr>
              <a:spLocks/>
            </p:cNvSpPr>
            <p:nvPr/>
          </p:nvSpPr>
          <p:spPr bwMode="auto">
            <a:xfrm>
              <a:off x="4809" y="1532"/>
              <a:ext cx="97" cy="101"/>
            </a:xfrm>
            <a:custGeom>
              <a:avLst/>
              <a:gdLst/>
              <a:ahLst/>
              <a:cxnLst>
                <a:cxn ang="0">
                  <a:pos x="0" y="154"/>
                </a:cxn>
                <a:cxn ang="0">
                  <a:pos x="1" y="152"/>
                </a:cxn>
                <a:cxn ang="0">
                  <a:pos x="9" y="146"/>
                </a:cxn>
                <a:cxn ang="0">
                  <a:pos x="13" y="141"/>
                </a:cxn>
                <a:cxn ang="0">
                  <a:pos x="20" y="135"/>
                </a:cxn>
                <a:cxn ang="0">
                  <a:pos x="28" y="127"/>
                </a:cxn>
                <a:cxn ang="0">
                  <a:pos x="36" y="120"/>
                </a:cxn>
                <a:cxn ang="0">
                  <a:pos x="40" y="114"/>
                </a:cxn>
                <a:cxn ang="0">
                  <a:pos x="45" y="110"/>
                </a:cxn>
                <a:cxn ang="0">
                  <a:pos x="49" y="105"/>
                </a:cxn>
                <a:cxn ang="0">
                  <a:pos x="55" y="99"/>
                </a:cxn>
                <a:cxn ang="0">
                  <a:pos x="59" y="91"/>
                </a:cxn>
                <a:cxn ang="0">
                  <a:pos x="64" y="86"/>
                </a:cxn>
                <a:cxn ang="0">
                  <a:pos x="70" y="78"/>
                </a:cxn>
                <a:cxn ang="0">
                  <a:pos x="76" y="72"/>
                </a:cxn>
                <a:cxn ang="0">
                  <a:pos x="79" y="63"/>
                </a:cxn>
                <a:cxn ang="0">
                  <a:pos x="85" y="55"/>
                </a:cxn>
                <a:cxn ang="0">
                  <a:pos x="91" y="48"/>
                </a:cxn>
                <a:cxn ang="0">
                  <a:pos x="98" y="38"/>
                </a:cxn>
                <a:cxn ang="0">
                  <a:pos x="104" y="28"/>
                </a:cxn>
                <a:cxn ang="0">
                  <a:pos x="110" y="19"/>
                </a:cxn>
                <a:cxn ang="0">
                  <a:pos x="117" y="9"/>
                </a:cxn>
                <a:cxn ang="0">
                  <a:pos x="123" y="0"/>
                </a:cxn>
                <a:cxn ang="0">
                  <a:pos x="194" y="32"/>
                </a:cxn>
                <a:cxn ang="0">
                  <a:pos x="192" y="32"/>
                </a:cxn>
                <a:cxn ang="0">
                  <a:pos x="190" y="38"/>
                </a:cxn>
                <a:cxn ang="0">
                  <a:pos x="188" y="42"/>
                </a:cxn>
                <a:cxn ang="0">
                  <a:pos x="184" y="48"/>
                </a:cxn>
                <a:cxn ang="0">
                  <a:pos x="180" y="55"/>
                </a:cxn>
                <a:cxn ang="0">
                  <a:pos x="174" y="65"/>
                </a:cxn>
                <a:cxn ang="0">
                  <a:pos x="171" y="70"/>
                </a:cxn>
                <a:cxn ang="0">
                  <a:pos x="167" y="76"/>
                </a:cxn>
                <a:cxn ang="0">
                  <a:pos x="163" y="82"/>
                </a:cxn>
                <a:cxn ang="0">
                  <a:pos x="161" y="89"/>
                </a:cxn>
                <a:cxn ang="0">
                  <a:pos x="155" y="95"/>
                </a:cxn>
                <a:cxn ang="0">
                  <a:pos x="152" y="101"/>
                </a:cxn>
                <a:cxn ang="0">
                  <a:pos x="146" y="106"/>
                </a:cxn>
                <a:cxn ang="0">
                  <a:pos x="140" y="114"/>
                </a:cxn>
                <a:cxn ang="0">
                  <a:pos x="135" y="120"/>
                </a:cxn>
                <a:cxn ang="0">
                  <a:pos x="129" y="127"/>
                </a:cxn>
                <a:cxn ang="0">
                  <a:pos x="123" y="135"/>
                </a:cxn>
                <a:cxn ang="0">
                  <a:pos x="117" y="143"/>
                </a:cxn>
                <a:cxn ang="0">
                  <a:pos x="110" y="148"/>
                </a:cxn>
                <a:cxn ang="0">
                  <a:pos x="104" y="156"/>
                </a:cxn>
                <a:cxn ang="0">
                  <a:pos x="97" y="163"/>
                </a:cxn>
                <a:cxn ang="0">
                  <a:pos x="91" y="171"/>
                </a:cxn>
                <a:cxn ang="0">
                  <a:pos x="83" y="179"/>
                </a:cxn>
                <a:cxn ang="0">
                  <a:pos x="76" y="186"/>
                </a:cxn>
                <a:cxn ang="0">
                  <a:pos x="68" y="194"/>
                </a:cxn>
                <a:cxn ang="0">
                  <a:pos x="60" y="202"/>
                </a:cxn>
                <a:cxn ang="0">
                  <a:pos x="0" y="154"/>
                </a:cxn>
                <a:cxn ang="0">
                  <a:pos x="0" y="154"/>
                </a:cxn>
              </a:cxnLst>
              <a:rect l="0" t="0" r="r" b="b"/>
              <a:pathLst>
                <a:path w="194" h="202">
                  <a:moveTo>
                    <a:pt x="0" y="154"/>
                  </a:moveTo>
                  <a:lnTo>
                    <a:pt x="1" y="152"/>
                  </a:lnTo>
                  <a:lnTo>
                    <a:pt x="9" y="146"/>
                  </a:lnTo>
                  <a:lnTo>
                    <a:pt x="13" y="141"/>
                  </a:lnTo>
                  <a:lnTo>
                    <a:pt x="20" y="135"/>
                  </a:lnTo>
                  <a:lnTo>
                    <a:pt x="28" y="127"/>
                  </a:lnTo>
                  <a:lnTo>
                    <a:pt x="36" y="120"/>
                  </a:lnTo>
                  <a:lnTo>
                    <a:pt x="40" y="114"/>
                  </a:lnTo>
                  <a:lnTo>
                    <a:pt x="45" y="110"/>
                  </a:lnTo>
                  <a:lnTo>
                    <a:pt x="49" y="105"/>
                  </a:lnTo>
                  <a:lnTo>
                    <a:pt x="55" y="99"/>
                  </a:lnTo>
                  <a:lnTo>
                    <a:pt x="59" y="91"/>
                  </a:lnTo>
                  <a:lnTo>
                    <a:pt x="64" y="86"/>
                  </a:lnTo>
                  <a:lnTo>
                    <a:pt x="70" y="78"/>
                  </a:lnTo>
                  <a:lnTo>
                    <a:pt x="76" y="72"/>
                  </a:lnTo>
                  <a:lnTo>
                    <a:pt x="79" y="63"/>
                  </a:lnTo>
                  <a:lnTo>
                    <a:pt x="85" y="55"/>
                  </a:lnTo>
                  <a:lnTo>
                    <a:pt x="91" y="48"/>
                  </a:lnTo>
                  <a:lnTo>
                    <a:pt x="98" y="38"/>
                  </a:lnTo>
                  <a:lnTo>
                    <a:pt x="104" y="28"/>
                  </a:lnTo>
                  <a:lnTo>
                    <a:pt x="110" y="19"/>
                  </a:lnTo>
                  <a:lnTo>
                    <a:pt x="117" y="9"/>
                  </a:lnTo>
                  <a:lnTo>
                    <a:pt x="123" y="0"/>
                  </a:lnTo>
                  <a:lnTo>
                    <a:pt x="194" y="32"/>
                  </a:lnTo>
                  <a:lnTo>
                    <a:pt x="192" y="32"/>
                  </a:lnTo>
                  <a:lnTo>
                    <a:pt x="190" y="38"/>
                  </a:lnTo>
                  <a:lnTo>
                    <a:pt x="188" y="42"/>
                  </a:lnTo>
                  <a:lnTo>
                    <a:pt x="184" y="48"/>
                  </a:lnTo>
                  <a:lnTo>
                    <a:pt x="180" y="55"/>
                  </a:lnTo>
                  <a:lnTo>
                    <a:pt x="174" y="65"/>
                  </a:lnTo>
                  <a:lnTo>
                    <a:pt x="171" y="70"/>
                  </a:lnTo>
                  <a:lnTo>
                    <a:pt x="167" y="76"/>
                  </a:lnTo>
                  <a:lnTo>
                    <a:pt x="163" y="82"/>
                  </a:lnTo>
                  <a:lnTo>
                    <a:pt x="161" y="89"/>
                  </a:lnTo>
                  <a:lnTo>
                    <a:pt x="155" y="95"/>
                  </a:lnTo>
                  <a:lnTo>
                    <a:pt x="152" y="101"/>
                  </a:lnTo>
                  <a:lnTo>
                    <a:pt x="146" y="106"/>
                  </a:lnTo>
                  <a:lnTo>
                    <a:pt x="140" y="114"/>
                  </a:lnTo>
                  <a:lnTo>
                    <a:pt x="135" y="120"/>
                  </a:lnTo>
                  <a:lnTo>
                    <a:pt x="129" y="127"/>
                  </a:lnTo>
                  <a:lnTo>
                    <a:pt x="123" y="135"/>
                  </a:lnTo>
                  <a:lnTo>
                    <a:pt x="117" y="143"/>
                  </a:lnTo>
                  <a:lnTo>
                    <a:pt x="110" y="148"/>
                  </a:lnTo>
                  <a:lnTo>
                    <a:pt x="104" y="156"/>
                  </a:lnTo>
                  <a:lnTo>
                    <a:pt x="97" y="163"/>
                  </a:lnTo>
                  <a:lnTo>
                    <a:pt x="91" y="171"/>
                  </a:lnTo>
                  <a:lnTo>
                    <a:pt x="83" y="179"/>
                  </a:lnTo>
                  <a:lnTo>
                    <a:pt x="76" y="186"/>
                  </a:lnTo>
                  <a:lnTo>
                    <a:pt x="68" y="194"/>
                  </a:lnTo>
                  <a:lnTo>
                    <a:pt x="60" y="202"/>
                  </a:lnTo>
                  <a:lnTo>
                    <a:pt x="0" y="15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5" name="Freeform 81"/>
            <p:cNvSpPr>
              <a:spLocks/>
            </p:cNvSpPr>
            <p:nvPr/>
          </p:nvSpPr>
          <p:spPr bwMode="auto">
            <a:xfrm>
              <a:off x="4867" y="1566"/>
              <a:ext cx="103" cy="10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0" y="164"/>
                </a:cxn>
                <a:cxn ang="0">
                  <a:pos x="3" y="162"/>
                </a:cxn>
                <a:cxn ang="0">
                  <a:pos x="7" y="160"/>
                </a:cxn>
                <a:cxn ang="0">
                  <a:pos x="13" y="156"/>
                </a:cxn>
                <a:cxn ang="0">
                  <a:pos x="19" y="151"/>
                </a:cxn>
                <a:cxn ang="0">
                  <a:pos x="26" y="145"/>
                </a:cxn>
                <a:cxn ang="0">
                  <a:pos x="36" y="135"/>
                </a:cxn>
                <a:cxn ang="0">
                  <a:pos x="45" y="128"/>
                </a:cxn>
                <a:cxn ang="0">
                  <a:pos x="51" y="122"/>
                </a:cxn>
                <a:cxn ang="0">
                  <a:pos x="55" y="116"/>
                </a:cxn>
                <a:cxn ang="0">
                  <a:pos x="60" y="111"/>
                </a:cxn>
                <a:cxn ang="0">
                  <a:pos x="66" y="105"/>
                </a:cxn>
                <a:cxn ang="0">
                  <a:pos x="72" y="97"/>
                </a:cxn>
                <a:cxn ang="0">
                  <a:pos x="78" y="90"/>
                </a:cxn>
                <a:cxn ang="0">
                  <a:pos x="83" y="84"/>
                </a:cxn>
                <a:cxn ang="0">
                  <a:pos x="91" y="76"/>
                </a:cxn>
                <a:cxn ang="0">
                  <a:pos x="97" y="69"/>
                </a:cxn>
                <a:cxn ang="0">
                  <a:pos x="102" y="59"/>
                </a:cxn>
                <a:cxn ang="0">
                  <a:pos x="110" y="50"/>
                </a:cxn>
                <a:cxn ang="0">
                  <a:pos x="116" y="42"/>
                </a:cxn>
                <a:cxn ang="0">
                  <a:pos x="121" y="31"/>
                </a:cxn>
                <a:cxn ang="0">
                  <a:pos x="129" y="21"/>
                </a:cxn>
                <a:cxn ang="0">
                  <a:pos x="131" y="16"/>
                </a:cxn>
                <a:cxn ang="0">
                  <a:pos x="135" y="12"/>
                </a:cxn>
                <a:cxn ang="0">
                  <a:pos x="138" y="6"/>
                </a:cxn>
                <a:cxn ang="0">
                  <a:pos x="142" y="0"/>
                </a:cxn>
                <a:cxn ang="0">
                  <a:pos x="207" y="35"/>
                </a:cxn>
                <a:cxn ang="0">
                  <a:pos x="207" y="37"/>
                </a:cxn>
                <a:cxn ang="0">
                  <a:pos x="205" y="40"/>
                </a:cxn>
                <a:cxn ang="0">
                  <a:pos x="201" y="44"/>
                </a:cxn>
                <a:cxn ang="0">
                  <a:pos x="197" y="54"/>
                </a:cxn>
                <a:cxn ang="0">
                  <a:pos x="193" y="57"/>
                </a:cxn>
                <a:cxn ang="0">
                  <a:pos x="190" y="63"/>
                </a:cxn>
                <a:cxn ang="0">
                  <a:pos x="186" y="69"/>
                </a:cxn>
                <a:cxn ang="0">
                  <a:pos x="184" y="73"/>
                </a:cxn>
                <a:cxn ang="0">
                  <a:pos x="178" y="78"/>
                </a:cxn>
                <a:cxn ang="0">
                  <a:pos x="174" y="84"/>
                </a:cxn>
                <a:cxn ang="0">
                  <a:pos x="171" y="92"/>
                </a:cxn>
                <a:cxn ang="0">
                  <a:pos x="167" y="99"/>
                </a:cxn>
                <a:cxn ang="0">
                  <a:pos x="161" y="105"/>
                </a:cxn>
                <a:cxn ang="0">
                  <a:pos x="155" y="113"/>
                </a:cxn>
                <a:cxn ang="0">
                  <a:pos x="150" y="118"/>
                </a:cxn>
                <a:cxn ang="0">
                  <a:pos x="144" y="126"/>
                </a:cxn>
                <a:cxn ang="0">
                  <a:pos x="138" y="134"/>
                </a:cxn>
                <a:cxn ang="0">
                  <a:pos x="133" y="141"/>
                </a:cxn>
                <a:cxn ang="0">
                  <a:pos x="125" y="147"/>
                </a:cxn>
                <a:cxn ang="0">
                  <a:pos x="119" y="154"/>
                </a:cxn>
                <a:cxn ang="0">
                  <a:pos x="112" y="162"/>
                </a:cxn>
                <a:cxn ang="0">
                  <a:pos x="104" y="168"/>
                </a:cxn>
                <a:cxn ang="0">
                  <a:pos x="95" y="175"/>
                </a:cxn>
                <a:cxn ang="0">
                  <a:pos x="87" y="181"/>
                </a:cxn>
                <a:cxn ang="0">
                  <a:pos x="79" y="187"/>
                </a:cxn>
                <a:cxn ang="0">
                  <a:pos x="70" y="192"/>
                </a:cxn>
                <a:cxn ang="0">
                  <a:pos x="62" y="198"/>
                </a:cxn>
                <a:cxn ang="0">
                  <a:pos x="55" y="204"/>
                </a:cxn>
                <a:cxn ang="0">
                  <a:pos x="0" y="166"/>
                </a:cxn>
                <a:cxn ang="0">
                  <a:pos x="0" y="166"/>
                </a:cxn>
              </a:cxnLst>
              <a:rect l="0" t="0" r="r" b="b"/>
              <a:pathLst>
                <a:path w="207" h="204">
                  <a:moveTo>
                    <a:pt x="0" y="166"/>
                  </a:moveTo>
                  <a:lnTo>
                    <a:pt x="0" y="164"/>
                  </a:lnTo>
                  <a:lnTo>
                    <a:pt x="3" y="162"/>
                  </a:lnTo>
                  <a:lnTo>
                    <a:pt x="7" y="160"/>
                  </a:lnTo>
                  <a:lnTo>
                    <a:pt x="13" y="156"/>
                  </a:lnTo>
                  <a:lnTo>
                    <a:pt x="19" y="151"/>
                  </a:lnTo>
                  <a:lnTo>
                    <a:pt x="26" y="145"/>
                  </a:lnTo>
                  <a:lnTo>
                    <a:pt x="36" y="135"/>
                  </a:lnTo>
                  <a:lnTo>
                    <a:pt x="45" y="128"/>
                  </a:lnTo>
                  <a:lnTo>
                    <a:pt x="51" y="122"/>
                  </a:lnTo>
                  <a:lnTo>
                    <a:pt x="55" y="116"/>
                  </a:lnTo>
                  <a:lnTo>
                    <a:pt x="60" y="111"/>
                  </a:lnTo>
                  <a:lnTo>
                    <a:pt x="66" y="105"/>
                  </a:lnTo>
                  <a:lnTo>
                    <a:pt x="72" y="97"/>
                  </a:lnTo>
                  <a:lnTo>
                    <a:pt x="78" y="90"/>
                  </a:lnTo>
                  <a:lnTo>
                    <a:pt x="83" y="84"/>
                  </a:lnTo>
                  <a:lnTo>
                    <a:pt x="91" y="76"/>
                  </a:lnTo>
                  <a:lnTo>
                    <a:pt x="97" y="69"/>
                  </a:lnTo>
                  <a:lnTo>
                    <a:pt x="102" y="59"/>
                  </a:lnTo>
                  <a:lnTo>
                    <a:pt x="110" y="50"/>
                  </a:lnTo>
                  <a:lnTo>
                    <a:pt x="116" y="42"/>
                  </a:lnTo>
                  <a:lnTo>
                    <a:pt x="121" y="31"/>
                  </a:lnTo>
                  <a:lnTo>
                    <a:pt x="129" y="21"/>
                  </a:lnTo>
                  <a:lnTo>
                    <a:pt x="131" y="16"/>
                  </a:lnTo>
                  <a:lnTo>
                    <a:pt x="135" y="12"/>
                  </a:lnTo>
                  <a:lnTo>
                    <a:pt x="138" y="6"/>
                  </a:lnTo>
                  <a:lnTo>
                    <a:pt x="142" y="0"/>
                  </a:lnTo>
                  <a:lnTo>
                    <a:pt x="207" y="35"/>
                  </a:lnTo>
                  <a:lnTo>
                    <a:pt x="207" y="37"/>
                  </a:lnTo>
                  <a:lnTo>
                    <a:pt x="205" y="40"/>
                  </a:lnTo>
                  <a:lnTo>
                    <a:pt x="201" y="44"/>
                  </a:lnTo>
                  <a:lnTo>
                    <a:pt x="197" y="54"/>
                  </a:lnTo>
                  <a:lnTo>
                    <a:pt x="193" y="57"/>
                  </a:lnTo>
                  <a:lnTo>
                    <a:pt x="190" y="63"/>
                  </a:lnTo>
                  <a:lnTo>
                    <a:pt x="186" y="69"/>
                  </a:lnTo>
                  <a:lnTo>
                    <a:pt x="184" y="73"/>
                  </a:lnTo>
                  <a:lnTo>
                    <a:pt x="178" y="78"/>
                  </a:lnTo>
                  <a:lnTo>
                    <a:pt x="174" y="84"/>
                  </a:lnTo>
                  <a:lnTo>
                    <a:pt x="171" y="92"/>
                  </a:lnTo>
                  <a:lnTo>
                    <a:pt x="167" y="99"/>
                  </a:lnTo>
                  <a:lnTo>
                    <a:pt x="161" y="105"/>
                  </a:lnTo>
                  <a:lnTo>
                    <a:pt x="155" y="113"/>
                  </a:lnTo>
                  <a:lnTo>
                    <a:pt x="150" y="118"/>
                  </a:lnTo>
                  <a:lnTo>
                    <a:pt x="144" y="126"/>
                  </a:lnTo>
                  <a:lnTo>
                    <a:pt x="138" y="134"/>
                  </a:lnTo>
                  <a:lnTo>
                    <a:pt x="133" y="141"/>
                  </a:lnTo>
                  <a:lnTo>
                    <a:pt x="125" y="147"/>
                  </a:lnTo>
                  <a:lnTo>
                    <a:pt x="119" y="154"/>
                  </a:lnTo>
                  <a:lnTo>
                    <a:pt x="112" y="162"/>
                  </a:lnTo>
                  <a:lnTo>
                    <a:pt x="104" y="168"/>
                  </a:lnTo>
                  <a:lnTo>
                    <a:pt x="95" y="175"/>
                  </a:lnTo>
                  <a:lnTo>
                    <a:pt x="87" y="181"/>
                  </a:lnTo>
                  <a:lnTo>
                    <a:pt x="79" y="187"/>
                  </a:lnTo>
                  <a:lnTo>
                    <a:pt x="70" y="192"/>
                  </a:lnTo>
                  <a:lnTo>
                    <a:pt x="62" y="198"/>
                  </a:lnTo>
                  <a:lnTo>
                    <a:pt x="55" y="204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6" name="Freeform 82"/>
            <p:cNvSpPr>
              <a:spLocks/>
            </p:cNvSpPr>
            <p:nvPr/>
          </p:nvSpPr>
          <p:spPr bwMode="auto">
            <a:xfrm>
              <a:off x="4924" y="1599"/>
              <a:ext cx="112" cy="112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75"/>
                </a:cxn>
                <a:cxn ang="0">
                  <a:pos x="2" y="173"/>
                </a:cxn>
                <a:cxn ang="0">
                  <a:pos x="7" y="169"/>
                </a:cxn>
                <a:cxn ang="0">
                  <a:pos x="13" y="165"/>
                </a:cxn>
                <a:cxn ang="0">
                  <a:pos x="21" y="158"/>
                </a:cxn>
                <a:cxn ang="0">
                  <a:pos x="30" y="152"/>
                </a:cxn>
                <a:cxn ang="0">
                  <a:pos x="34" y="146"/>
                </a:cxn>
                <a:cxn ang="0">
                  <a:pos x="40" y="143"/>
                </a:cxn>
                <a:cxn ang="0">
                  <a:pos x="45" y="139"/>
                </a:cxn>
                <a:cxn ang="0">
                  <a:pos x="51" y="133"/>
                </a:cxn>
                <a:cxn ang="0">
                  <a:pos x="57" y="127"/>
                </a:cxn>
                <a:cxn ang="0">
                  <a:pos x="62" y="122"/>
                </a:cxn>
                <a:cxn ang="0">
                  <a:pos x="68" y="116"/>
                </a:cxn>
                <a:cxn ang="0">
                  <a:pos x="74" y="110"/>
                </a:cxn>
                <a:cxn ang="0">
                  <a:pos x="79" y="103"/>
                </a:cxn>
                <a:cxn ang="0">
                  <a:pos x="87" y="95"/>
                </a:cxn>
                <a:cxn ang="0">
                  <a:pos x="93" y="87"/>
                </a:cxn>
                <a:cxn ang="0">
                  <a:pos x="100" y="80"/>
                </a:cxn>
                <a:cxn ang="0">
                  <a:pos x="106" y="70"/>
                </a:cxn>
                <a:cxn ang="0">
                  <a:pos x="114" y="61"/>
                </a:cxn>
                <a:cxn ang="0">
                  <a:pos x="119" y="51"/>
                </a:cxn>
                <a:cxn ang="0">
                  <a:pos x="127" y="42"/>
                </a:cxn>
                <a:cxn ang="0">
                  <a:pos x="131" y="36"/>
                </a:cxn>
                <a:cxn ang="0">
                  <a:pos x="133" y="32"/>
                </a:cxn>
                <a:cxn ang="0">
                  <a:pos x="137" y="27"/>
                </a:cxn>
                <a:cxn ang="0">
                  <a:pos x="140" y="21"/>
                </a:cxn>
                <a:cxn ang="0">
                  <a:pos x="144" y="17"/>
                </a:cxn>
                <a:cxn ang="0">
                  <a:pos x="146" y="11"/>
                </a:cxn>
                <a:cxn ang="0">
                  <a:pos x="150" y="6"/>
                </a:cxn>
                <a:cxn ang="0">
                  <a:pos x="154" y="0"/>
                </a:cxn>
                <a:cxn ang="0">
                  <a:pos x="224" y="36"/>
                </a:cxn>
                <a:cxn ang="0">
                  <a:pos x="222" y="36"/>
                </a:cxn>
                <a:cxn ang="0">
                  <a:pos x="220" y="40"/>
                </a:cxn>
                <a:cxn ang="0">
                  <a:pos x="216" y="46"/>
                </a:cxn>
                <a:cxn ang="0">
                  <a:pos x="211" y="55"/>
                </a:cxn>
                <a:cxn ang="0">
                  <a:pos x="207" y="61"/>
                </a:cxn>
                <a:cxn ang="0">
                  <a:pos x="203" y="67"/>
                </a:cxn>
                <a:cxn ang="0">
                  <a:pos x="199" y="72"/>
                </a:cxn>
                <a:cxn ang="0">
                  <a:pos x="195" y="78"/>
                </a:cxn>
                <a:cxn ang="0">
                  <a:pos x="192" y="84"/>
                </a:cxn>
                <a:cxn ang="0">
                  <a:pos x="186" y="91"/>
                </a:cxn>
                <a:cxn ang="0">
                  <a:pos x="182" y="99"/>
                </a:cxn>
                <a:cxn ang="0">
                  <a:pos x="176" y="106"/>
                </a:cxn>
                <a:cxn ang="0">
                  <a:pos x="171" y="114"/>
                </a:cxn>
                <a:cxn ang="0">
                  <a:pos x="165" y="122"/>
                </a:cxn>
                <a:cxn ang="0">
                  <a:pos x="157" y="127"/>
                </a:cxn>
                <a:cxn ang="0">
                  <a:pos x="152" y="135"/>
                </a:cxn>
                <a:cxn ang="0">
                  <a:pos x="144" y="143"/>
                </a:cxn>
                <a:cxn ang="0">
                  <a:pos x="137" y="150"/>
                </a:cxn>
                <a:cxn ang="0">
                  <a:pos x="129" y="158"/>
                </a:cxn>
                <a:cxn ang="0">
                  <a:pos x="123" y="167"/>
                </a:cxn>
                <a:cxn ang="0">
                  <a:pos x="114" y="173"/>
                </a:cxn>
                <a:cxn ang="0">
                  <a:pos x="106" y="181"/>
                </a:cxn>
                <a:cxn ang="0">
                  <a:pos x="97" y="188"/>
                </a:cxn>
                <a:cxn ang="0">
                  <a:pos x="89" y="196"/>
                </a:cxn>
                <a:cxn ang="0">
                  <a:pos x="79" y="203"/>
                </a:cxn>
                <a:cxn ang="0">
                  <a:pos x="70" y="209"/>
                </a:cxn>
                <a:cxn ang="0">
                  <a:pos x="60" y="217"/>
                </a:cxn>
                <a:cxn ang="0">
                  <a:pos x="53" y="222"/>
                </a:cxn>
                <a:cxn ang="0">
                  <a:pos x="0" y="175"/>
                </a:cxn>
                <a:cxn ang="0">
                  <a:pos x="0" y="175"/>
                </a:cxn>
              </a:cxnLst>
              <a:rect l="0" t="0" r="r" b="b"/>
              <a:pathLst>
                <a:path w="224" h="222">
                  <a:moveTo>
                    <a:pt x="0" y="175"/>
                  </a:moveTo>
                  <a:lnTo>
                    <a:pt x="0" y="175"/>
                  </a:lnTo>
                  <a:lnTo>
                    <a:pt x="2" y="173"/>
                  </a:lnTo>
                  <a:lnTo>
                    <a:pt x="7" y="169"/>
                  </a:lnTo>
                  <a:lnTo>
                    <a:pt x="13" y="165"/>
                  </a:lnTo>
                  <a:lnTo>
                    <a:pt x="21" y="158"/>
                  </a:lnTo>
                  <a:lnTo>
                    <a:pt x="30" y="152"/>
                  </a:lnTo>
                  <a:lnTo>
                    <a:pt x="34" y="146"/>
                  </a:lnTo>
                  <a:lnTo>
                    <a:pt x="40" y="143"/>
                  </a:lnTo>
                  <a:lnTo>
                    <a:pt x="45" y="139"/>
                  </a:lnTo>
                  <a:lnTo>
                    <a:pt x="51" y="133"/>
                  </a:lnTo>
                  <a:lnTo>
                    <a:pt x="57" y="127"/>
                  </a:lnTo>
                  <a:lnTo>
                    <a:pt x="62" y="122"/>
                  </a:lnTo>
                  <a:lnTo>
                    <a:pt x="68" y="116"/>
                  </a:lnTo>
                  <a:lnTo>
                    <a:pt x="74" y="110"/>
                  </a:lnTo>
                  <a:lnTo>
                    <a:pt x="79" y="103"/>
                  </a:lnTo>
                  <a:lnTo>
                    <a:pt x="87" y="95"/>
                  </a:lnTo>
                  <a:lnTo>
                    <a:pt x="93" y="87"/>
                  </a:lnTo>
                  <a:lnTo>
                    <a:pt x="100" y="80"/>
                  </a:lnTo>
                  <a:lnTo>
                    <a:pt x="106" y="70"/>
                  </a:lnTo>
                  <a:lnTo>
                    <a:pt x="114" y="61"/>
                  </a:lnTo>
                  <a:lnTo>
                    <a:pt x="119" y="51"/>
                  </a:lnTo>
                  <a:lnTo>
                    <a:pt x="127" y="42"/>
                  </a:lnTo>
                  <a:lnTo>
                    <a:pt x="131" y="36"/>
                  </a:lnTo>
                  <a:lnTo>
                    <a:pt x="133" y="32"/>
                  </a:lnTo>
                  <a:lnTo>
                    <a:pt x="137" y="27"/>
                  </a:lnTo>
                  <a:lnTo>
                    <a:pt x="140" y="21"/>
                  </a:lnTo>
                  <a:lnTo>
                    <a:pt x="144" y="17"/>
                  </a:lnTo>
                  <a:lnTo>
                    <a:pt x="146" y="11"/>
                  </a:lnTo>
                  <a:lnTo>
                    <a:pt x="150" y="6"/>
                  </a:lnTo>
                  <a:lnTo>
                    <a:pt x="154" y="0"/>
                  </a:lnTo>
                  <a:lnTo>
                    <a:pt x="224" y="36"/>
                  </a:lnTo>
                  <a:lnTo>
                    <a:pt x="222" y="36"/>
                  </a:lnTo>
                  <a:lnTo>
                    <a:pt x="220" y="40"/>
                  </a:lnTo>
                  <a:lnTo>
                    <a:pt x="216" y="46"/>
                  </a:lnTo>
                  <a:lnTo>
                    <a:pt x="211" y="55"/>
                  </a:lnTo>
                  <a:lnTo>
                    <a:pt x="207" y="61"/>
                  </a:lnTo>
                  <a:lnTo>
                    <a:pt x="203" y="67"/>
                  </a:lnTo>
                  <a:lnTo>
                    <a:pt x="199" y="72"/>
                  </a:lnTo>
                  <a:lnTo>
                    <a:pt x="195" y="78"/>
                  </a:lnTo>
                  <a:lnTo>
                    <a:pt x="192" y="84"/>
                  </a:lnTo>
                  <a:lnTo>
                    <a:pt x="186" y="91"/>
                  </a:lnTo>
                  <a:lnTo>
                    <a:pt x="182" y="99"/>
                  </a:lnTo>
                  <a:lnTo>
                    <a:pt x="176" y="106"/>
                  </a:lnTo>
                  <a:lnTo>
                    <a:pt x="171" y="114"/>
                  </a:lnTo>
                  <a:lnTo>
                    <a:pt x="165" y="122"/>
                  </a:lnTo>
                  <a:lnTo>
                    <a:pt x="157" y="127"/>
                  </a:lnTo>
                  <a:lnTo>
                    <a:pt x="152" y="135"/>
                  </a:lnTo>
                  <a:lnTo>
                    <a:pt x="144" y="143"/>
                  </a:lnTo>
                  <a:lnTo>
                    <a:pt x="137" y="150"/>
                  </a:lnTo>
                  <a:lnTo>
                    <a:pt x="129" y="158"/>
                  </a:lnTo>
                  <a:lnTo>
                    <a:pt x="123" y="167"/>
                  </a:lnTo>
                  <a:lnTo>
                    <a:pt x="114" y="173"/>
                  </a:lnTo>
                  <a:lnTo>
                    <a:pt x="106" y="181"/>
                  </a:lnTo>
                  <a:lnTo>
                    <a:pt x="97" y="188"/>
                  </a:lnTo>
                  <a:lnTo>
                    <a:pt x="89" y="196"/>
                  </a:lnTo>
                  <a:lnTo>
                    <a:pt x="79" y="203"/>
                  </a:lnTo>
                  <a:lnTo>
                    <a:pt x="70" y="209"/>
                  </a:lnTo>
                  <a:lnTo>
                    <a:pt x="60" y="217"/>
                  </a:lnTo>
                  <a:lnTo>
                    <a:pt x="53" y="222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7" name="Freeform 83"/>
            <p:cNvSpPr>
              <a:spLocks/>
            </p:cNvSpPr>
            <p:nvPr/>
          </p:nvSpPr>
          <p:spPr bwMode="auto">
            <a:xfrm>
              <a:off x="4983" y="1634"/>
              <a:ext cx="118" cy="12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10" y="185"/>
                </a:cxn>
                <a:cxn ang="0">
                  <a:pos x="25" y="172"/>
                </a:cxn>
                <a:cxn ang="0">
                  <a:pos x="39" y="158"/>
                </a:cxn>
                <a:cxn ang="0">
                  <a:pos x="52" y="147"/>
                </a:cxn>
                <a:cxn ang="0">
                  <a:pos x="63" y="133"/>
                </a:cxn>
                <a:cxn ang="0">
                  <a:pos x="77" y="120"/>
                </a:cxn>
                <a:cxn ang="0">
                  <a:pos x="90" y="105"/>
                </a:cxn>
                <a:cxn ang="0">
                  <a:pos x="105" y="88"/>
                </a:cxn>
                <a:cxn ang="0">
                  <a:pos x="118" y="71"/>
                </a:cxn>
                <a:cxn ang="0">
                  <a:pos x="132" y="52"/>
                </a:cxn>
                <a:cxn ang="0">
                  <a:pos x="141" y="37"/>
                </a:cxn>
                <a:cxn ang="0">
                  <a:pos x="149" y="25"/>
                </a:cxn>
                <a:cxn ang="0">
                  <a:pos x="154" y="16"/>
                </a:cxn>
                <a:cxn ang="0">
                  <a:pos x="162" y="4"/>
                </a:cxn>
                <a:cxn ang="0">
                  <a:pos x="236" y="37"/>
                </a:cxn>
                <a:cxn ang="0">
                  <a:pos x="234" y="40"/>
                </a:cxn>
                <a:cxn ang="0">
                  <a:pos x="229" y="48"/>
                </a:cxn>
                <a:cxn ang="0">
                  <a:pos x="227" y="57"/>
                </a:cxn>
                <a:cxn ang="0">
                  <a:pos x="219" y="67"/>
                </a:cxn>
                <a:cxn ang="0">
                  <a:pos x="212" y="80"/>
                </a:cxn>
                <a:cxn ang="0">
                  <a:pos x="202" y="94"/>
                </a:cxn>
                <a:cxn ang="0">
                  <a:pos x="193" y="111"/>
                </a:cxn>
                <a:cxn ang="0">
                  <a:pos x="181" y="126"/>
                </a:cxn>
                <a:cxn ang="0">
                  <a:pos x="168" y="143"/>
                </a:cxn>
                <a:cxn ang="0">
                  <a:pos x="153" y="160"/>
                </a:cxn>
                <a:cxn ang="0">
                  <a:pos x="135" y="179"/>
                </a:cxn>
                <a:cxn ang="0">
                  <a:pos x="118" y="194"/>
                </a:cxn>
                <a:cxn ang="0">
                  <a:pos x="97" y="211"/>
                </a:cxn>
                <a:cxn ang="0">
                  <a:pos x="86" y="219"/>
                </a:cxn>
                <a:cxn ang="0">
                  <a:pos x="77" y="229"/>
                </a:cxn>
                <a:cxn ang="0">
                  <a:pos x="65" y="236"/>
                </a:cxn>
                <a:cxn ang="0">
                  <a:pos x="54" y="244"/>
                </a:cxn>
                <a:cxn ang="0">
                  <a:pos x="0" y="194"/>
                </a:cxn>
              </a:cxnLst>
              <a:rect l="0" t="0" r="r" b="b"/>
              <a:pathLst>
                <a:path w="236" h="244">
                  <a:moveTo>
                    <a:pt x="0" y="194"/>
                  </a:moveTo>
                  <a:lnTo>
                    <a:pt x="0" y="192"/>
                  </a:lnTo>
                  <a:lnTo>
                    <a:pt x="4" y="191"/>
                  </a:lnTo>
                  <a:lnTo>
                    <a:pt x="10" y="185"/>
                  </a:lnTo>
                  <a:lnTo>
                    <a:pt x="18" y="179"/>
                  </a:lnTo>
                  <a:lnTo>
                    <a:pt x="25" y="172"/>
                  </a:lnTo>
                  <a:lnTo>
                    <a:pt x="35" y="164"/>
                  </a:lnTo>
                  <a:lnTo>
                    <a:pt x="39" y="158"/>
                  </a:lnTo>
                  <a:lnTo>
                    <a:pt x="44" y="152"/>
                  </a:lnTo>
                  <a:lnTo>
                    <a:pt x="52" y="147"/>
                  </a:lnTo>
                  <a:lnTo>
                    <a:pt x="58" y="141"/>
                  </a:lnTo>
                  <a:lnTo>
                    <a:pt x="63" y="133"/>
                  </a:lnTo>
                  <a:lnTo>
                    <a:pt x="71" y="128"/>
                  </a:lnTo>
                  <a:lnTo>
                    <a:pt x="77" y="120"/>
                  </a:lnTo>
                  <a:lnTo>
                    <a:pt x="84" y="113"/>
                  </a:lnTo>
                  <a:lnTo>
                    <a:pt x="90" y="105"/>
                  </a:lnTo>
                  <a:lnTo>
                    <a:pt x="97" y="95"/>
                  </a:lnTo>
                  <a:lnTo>
                    <a:pt x="105" y="88"/>
                  </a:lnTo>
                  <a:lnTo>
                    <a:pt x="113" y="80"/>
                  </a:lnTo>
                  <a:lnTo>
                    <a:pt x="118" y="71"/>
                  </a:lnTo>
                  <a:lnTo>
                    <a:pt x="126" y="61"/>
                  </a:lnTo>
                  <a:lnTo>
                    <a:pt x="132" y="52"/>
                  </a:lnTo>
                  <a:lnTo>
                    <a:pt x="139" y="42"/>
                  </a:lnTo>
                  <a:lnTo>
                    <a:pt x="141" y="37"/>
                  </a:lnTo>
                  <a:lnTo>
                    <a:pt x="145" y="31"/>
                  </a:lnTo>
                  <a:lnTo>
                    <a:pt x="149" y="25"/>
                  </a:lnTo>
                  <a:lnTo>
                    <a:pt x="153" y="21"/>
                  </a:lnTo>
                  <a:lnTo>
                    <a:pt x="154" y="16"/>
                  </a:lnTo>
                  <a:lnTo>
                    <a:pt x="158" y="10"/>
                  </a:lnTo>
                  <a:lnTo>
                    <a:pt x="162" y="4"/>
                  </a:lnTo>
                  <a:lnTo>
                    <a:pt x="166" y="0"/>
                  </a:lnTo>
                  <a:lnTo>
                    <a:pt x="236" y="37"/>
                  </a:lnTo>
                  <a:lnTo>
                    <a:pt x="234" y="37"/>
                  </a:lnTo>
                  <a:lnTo>
                    <a:pt x="234" y="40"/>
                  </a:lnTo>
                  <a:lnTo>
                    <a:pt x="232" y="44"/>
                  </a:lnTo>
                  <a:lnTo>
                    <a:pt x="229" y="48"/>
                  </a:lnTo>
                  <a:lnTo>
                    <a:pt x="229" y="52"/>
                  </a:lnTo>
                  <a:lnTo>
                    <a:pt x="227" y="57"/>
                  </a:lnTo>
                  <a:lnTo>
                    <a:pt x="223" y="63"/>
                  </a:lnTo>
                  <a:lnTo>
                    <a:pt x="219" y="67"/>
                  </a:lnTo>
                  <a:lnTo>
                    <a:pt x="215" y="73"/>
                  </a:lnTo>
                  <a:lnTo>
                    <a:pt x="212" y="80"/>
                  </a:lnTo>
                  <a:lnTo>
                    <a:pt x="208" y="86"/>
                  </a:lnTo>
                  <a:lnTo>
                    <a:pt x="202" y="94"/>
                  </a:lnTo>
                  <a:lnTo>
                    <a:pt x="198" y="103"/>
                  </a:lnTo>
                  <a:lnTo>
                    <a:pt x="193" y="111"/>
                  </a:lnTo>
                  <a:lnTo>
                    <a:pt x="187" y="118"/>
                  </a:lnTo>
                  <a:lnTo>
                    <a:pt x="181" y="126"/>
                  </a:lnTo>
                  <a:lnTo>
                    <a:pt x="173" y="135"/>
                  </a:lnTo>
                  <a:lnTo>
                    <a:pt x="168" y="143"/>
                  </a:lnTo>
                  <a:lnTo>
                    <a:pt x="160" y="152"/>
                  </a:lnTo>
                  <a:lnTo>
                    <a:pt x="153" y="160"/>
                  </a:lnTo>
                  <a:lnTo>
                    <a:pt x="143" y="170"/>
                  </a:lnTo>
                  <a:lnTo>
                    <a:pt x="135" y="179"/>
                  </a:lnTo>
                  <a:lnTo>
                    <a:pt x="126" y="187"/>
                  </a:lnTo>
                  <a:lnTo>
                    <a:pt x="118" y="194"/>
                  </a:lnTo>
                  <a:lnTo>
                    <a:pt x="107" y="204"/>
                  </a:lnTo>
                  <a:lnTo>
                    <a:pt x="97" y="211"/>
                  </a:lnTo>
                  <a:lnTo>
                    <a:pt x="92" y="215"/>
                  </a:lnTo>
                  <a:lnTo>
                    <a:pt x="86" y="219"/>
                  </a:lnTo>
                  <a:lnTo>
                    <a:pt x="80" y="223"/>
                  </a:lnTo>
                  <a:lnTo>
                    <a:pt x="77" y="229"/>
                  </a:lnTo>
                  <a:lnTo>
                    <a:pt x="71" y="230"/>
                  </a:lnTo>
                  <a:lnTo>
                    <a:pt x="65" y="236"/>
                  </a:lnTo>
                  <a:lnTo>
                    <a:pt x="59" y="238"/>
                  </a:lnTo>
                  <a:lnTo>
                    <a:pt x="54" y="244"/>
                  </a:lnTo>
                  <a:lnTo>
                    <a:pt x="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8" name="Freeform 84"/>
            <p:cNvSpPr>
              <a:spLocks/>
            </p:cNvSpPr>
            <p:nvPr/>
          </p:nvSpPr>
          <p:spPr bwMode="auto">
            <a:xfrm>
              <a:off x="5037" y="1669"/>
              <a:ext cx="133" cy="133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7" y="211"/>
                </a:cxn>
                <a:cxn ang="0">
                  <a:pos x="21" y="203"/>
                </a:cxn>
                <a:cxn ang="0">
                  <a:pos x="30" y="196"/>
                </a:cxn>
                <a:cxn ang="0">
                  <a:pos x="42" y="186"/>
                </a:cxn>
                <a:cxn ang="0">
                  <a:pos x="53" y="177"/>
                </a:cxn>
                <a:cxn ang="0">
                  <a:pos x="68" y="163"/>
                </a:cxn>
                <a:cxn ang="0">
                  <a:pos x="82" y="148"/>
                </a:cxn>
                <a:cxn ang="0">
                  <a:pos x="99" y="131"/>
                </a:cxn>
                <a:cxn ang="0">
                  <a:pos x="116" y="112"/>
                </a:cxn>
                <a:cxn ang="0">
                  <a:pos x="127" y="99"/>
                </a:cxn>
                <a:cxn ang="0">
                  <a:pos x="135" y="87"/>
                </a:cxn>
                <a:cxn ang="0">
                  <a:pos x="144" y="74"/>
                </a:cxn>
                <a:cxn ang="0">
                  <a:pos x="152" y="62"/>
                </a:cxn>
                <a:cxn ang="0">
                  <a:pos x="161" y="49"/>
                </a:cxn>
                <a:cxn ang="0">
                  <a:pos x="169" y="36"/>
                </a:cxn>
                <a:cxn ang="0">
                  <a:pos x="179" y="21"/>
                </a:cxn>
                <a:cxn ang="0">
                  <a:pos x="186" y="7"/>
                </a:cxn>
                <a:cxn ang="0">
                  <a:pos x="266" y="40"/>
                </a:cxn>
                <a:cxn ang="0">
                  <a:pos x="260" y="47"/>
                </a:cxn>
                <a:cxn ang="0">
                  <a:pos x="255" y="57"/>
                </a:cxn>
                <a:cxn ang="0">
                  <a:pos x="247" y="70"/>
                </a:cxn>
                <a:cxn ang="0">
                  <a:pos x="238" y="83"/>
                </a:cxn>
                <a:cxn ang="0">
                  <a:pos x="228" y="101"/>
                </a:cxn>
                <a:cxn ang="0">
                  <a:pos x="215" y="118"/>
                </a:cxn>
                <a:cxn ang="0">
                  <a:pos x="201" y="137"/>
                </a:cxn>
                <a:cxn ang="0">
                  <a:pos x="184" y="156"/>
                </a:cxn>
                <a:cxn ang="0">
                  <a:pos x="167" y="177"/>
                </a:cxn>
                <a:cxn ang="0">
                  <a:pos x="150" y="194"/>
                </a:cxn>
                <a:cxn ang="0">
                  <a:pos x="133" y="213"/>
                </a:cxn>
                <a:cxn ang="0">
                  <a:pos x="114" y="228"/>
                </a:cxn>
                <a:cxn ang="0">
                  <a:pos x="95" y="243"/>
                </a:cxn>
                <a:cxn ang="0">
                  <a:pos x="76" y="256"/>
                </a:cxn>
                <a:cxn ang="0">
                  <a:pos x="57" y="266"/>
                </a:cxn>
                <a:cxn ang="0">
                  <a:pos x="0" y="216"/>
                </a:cxn>
              </a:cxnLst>
              <a:rect l="0" t="0" r="r" b="b"/>
              <a:pathLst>
                <a:path w="266" h="266">
                  <a:moveTo>
                    <a:pt x="0" y="216"/>
                  </a:moveTo>
                  <a:lnTo>
                    <a:pt x="0" y="216"/>
                  </a:lnTo>
                  <a:lnTo>
                    <a:pt x="4" y="215"/>
                  </a:lnTo>
                  <a:lnTo>
                    <a:pt x="7" y="211"/>
                  </a:lnTo>
                  <a:lnTo>
                    <a:pt x="17" y="207"/>
                  </a:lnTo>
                  <a:lnTo>
                    <a:pt x="21" y="203"/>
                  </a:lnTo>
                  <a:lnTo>
                    <a:pt x="25" y="199"/>
                  </a:lnTo>
                  <a:lnTo>
                    <a:pt x="30" y="196"/>
                  </a:lnTo>
                  <a:lnTo>
                    <a:pt x="36" y="192"/>
                  </a:lnTo>
                  <a:lnTo>
                    <a:pt x="42" y="186"/>
                  </a:lnTo>
                  <a:lnTo>
                    <a:pt x="47" y="182"/>
                  </a:lnTo>
                  <a:lnTo>
                    <a:pt x="53" y="177"/>
                  </a:lnTo>
                  <a:lnTo>
                    <a:pt x="61" y="171"/>
                  </a:lnTo>
                  <a:lnTo>
                    <a:pt x="68" y="163"/>
                  </a:lnTo>
                  <a:lnTo>
                    <a:pt x="76" y="156"/>
                  </a:lnTo>
                  <a:lnTo>
                    <a:pt x="82" y="148"/>
                  </a:lnTo>
                  <a:lnTo>
                    <a:pt x="91" y="140"/>
                  </a:lnTo>
                  <a:lnTo>
                    <a:pt x="99" y="131"/>
                  </a:lnTo>
                  <a:lnTo>
                    <a:pt x="106" y="121"/>
                  </a:lnTo>
                  <a:lnTo>
                    <a:pt x="116" y="112"/>
                  </a:lnTo>
                  <a:lnTo>
                    <a:pt x="123" y="102"/>
                  </a:lnTo>
                  <a:lnTo>
                    <a:pt x="127" y="99"/>
                  </a:lnTo>
                  <a:lnTo>
                    <a:pt x="131" y="93"/>
                  </a:lnTo>
                  <a:lnTo>
                    <a:pt x="135" y="87"/>
                  </a:lnTo>
                  <a:lnTo>
                    <a:pt x="141" y="81"/>
                  </a:lnTo>
                  <a:lnTo>
                    <a:pt x="144" y="74"/>
                  </a:lnTo>
                  <a:lnTo>
                    <a:pt x="148" y="68"/>
                  </a:lnTo>
                  <a:lnTo>
                    <a:pt x="152" y="62"/>
                  </a:lnTo>
                  <a:lnTo>
                    <a:pt x="158" y="57"/>
                  </a:lnTo>
                  <a:lnTo>
                    <a:pt x="161" y="49"/>
                  </a:lnTo>
                  <a:lnTo>
                    <a:pt x="165" y="42"/>
                  </a:lnTo>
                  <a:lnTo>
                    <a:pt x="169" y="36"/>
                  </a:lnTo>
                  <a:lnTo>
                    <a:pt x="175" y="28"/>
                  </a:lnTo>
                  <a:lnTo>
                    <a:pt x="179" y="21"/>
                  </a:lnTo>
                  <a:lnTo>
                    <a:pt x="182" y="15"/>
                  </a:lnTo>
                  <a:lnTo>
                    <a:pt x="186" y="7"/>
                  </a:lnTo>
                  <a:lnTo>
                    <a:pt x="192" y="0"/>
                  </a:lnTo>
                  <a:lnTo>
                    <a:pt x="266" y="40"/>
                  </a:lnTo>
                  <a:lnTo>
                    <a:pt x="264" y="42"/>
                  </a:lnTo>
                  <a:lnTo>
                    <a:pt x="260" y="47"/>
                  </a:lnTo>
                  <a:lnTo>
                    <a:pt x="258" y="51"/>
                  </a:lnTo>
                  <a:lnTo>
                    <a:pt x="255" y="57"/>
                  </a:lnTo>
                  <a:lnTo>
                    <a:pt x="251" y="62"/>
                  </a:lnTo>
                  <a:lnTo>
                    <a:pt x="247" y="70"/>
                  </a:lnTo>
                  <a:lnTo>
                    <a:pt x="241" y="76"/>
                  </a:lnTo>
                  <a:lnTo>
                    <a:pt x="238" y="83"/>
                  </a:lnTo>
                  <a:lnTo>
                    <a:pt x="232" y="91"/>
                  </a:lnTo>
                  <a:lnTo>
                    <a:pt x="228" y="101"/>
                  </a:lnTo>
                  <a:lnTo>
                    <a:pt x="220" y="108"/>
                  </a:lnTo>
                  <a:lnTo>
                    <a:pt x="215" y="118"/>
                  </a:lnTo>
                  <a:lnTo>
                    <a:pt x="207" y="127"/>
                  </a:lnTo>
                  <a:lnTo>
                    <a:pt x="201" y="137"/>
                  </a:lnTo>
                  <a:lnTo>
                    <a:pt x="192" y="146"/>
                  </a:lnTo>
                  <a:lnTo>
                    <a:pt x="184" y="156"/>
                  </a:lnTo>
                  <a:lnTo>
                    <a:pt x="177" y="165"/>
                  </a:lnTo>
                  <a:lnTo>
                    <a:pt x="167" y="177"/>
                  </a:lnTo>
                  <a:lnTo>
                    <a:pt x="158" y="184"/>
                  </a:lnTo>
                  <a:lnTo>
                    <a:pt x="150" y="194"/>
                  </a:lnTo>
                  <a:lnTo>
                    <a:pt x="141" y="203"/>
                  </a:lnTo>
                  <a:lnTo>
                    <a:pt x="133" y="213"/>
                  </a:lnTo>
                  <a:lnTo>
                    <a:pt x="123" y="220"/>
                  </a:lnTo>
                  <a:lnTo>
                    <a:pt x="114" y="228"/>
                  </a:lnTo>
                  <a:lnTo>
                    <a:pt x="104" y="235"/>
                  </a:lnTo>
                  <a:lnTo>
                    <a:pt x="95" y="243"/>
                  </a:lnTo>
                  <a:lnTo>
                    <a:pt x="85" y="249"/>
                  </a:lnTo>
                  <a:lnTo>
                    <a:pt x="76" y="256"/>
                  </a:lnTo>
                  <a:lnTo>
                    <a:pt x="66" y="260"/>
                  </a:lnTo>
                  <a:lnTo>
                    <a:pt x="57" y="26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09" name="Freeform 85"/>
            <p:cNvSpPr>
              <a:spLocks/>
            </p:cNvSpPr>
            <p:nvPr/>
          </p:nvSpPr>
          <p:spPr bwMode="auto">
            <a:xfrm>
              <a:off x="5090" y="1706"/>
              <a:ext cx="144" cy="150"/>
            </a:xfrm>
            <a:custGeom>
              <a:avLst/>
              <a:gdLst/>
              <a:ahLst/>
              <a:cxnLst>
                <a:cxn ang="0">
                  <a:pos x="2" y="251"/>
                </a:cxn>
                <a:cxn ang="0">
                  <a:pos x="12" y="243"/>
                </a:cxn>
                <a:cxn ang="0">
                  <a:pos x="25" y="234"/>
                </a:cxn>
                <a:cxn ang="0">
                  <a:pos x="36" y="222"/>
                </a:cxn>
                <a:cxn ang="0">
                  <a:pos x="50" y="211"/>
                </a:cxn>
                <a:cxn ang="0">
                  <a:pos x="65" y="198"/>
                </a:cxn>
                <a:cxn ang="0">
                  <a:pos x="82" y="182"/>
                </a:cxn>
                <a:cxn ang="0">
                  <a:pos x="99" y="165"/>
                </a:cxn>
                <a:cxn ang="0">
                  <a:pos x="111" y="150"/>
                </a:cxn>
                <a:cxn ang="0">
                  <a:pos x="118" y="141"/>
                </a:cxn>
                <a:cxn ang="0">
                  <a:pos x="128" y="129"/>
                </a:cxn>
                <a:cxn ang="0">
                  <a:pos x="137" y="118"/>
                </a:cxn>
                <a:cxn ang="0">
                  <a:pos x="147" y="106"/>
                </a:cxn>
                <a:cxn ang="0">
                  <a:pos x="156" y="93"/>
                </a:cxn>
                <a:cxn ang="0">
                  <a:pos x="164" y="80"/>
                </a:cxn>
                <a:cxn ang="0">
                  <a:pos x="173" y="66"/>
                </a:cxn>
                <a:cxn ang="0">
                  <a:pos x="183" y="53"/>
                </a:cxn>
                <a:cxn ang="0">
                  <a:pos x="192" y="38"/>
                </a:cxn>
                <a:cxn ang="0">
                  <a:pos x="202" y="23"/>
                </a:cxn>
                <a:cxn ang="0">
                  <a:pos x="211" y="7"/>
                </a:cxn>
                <a:cxn ang="0">
                  <a:pos x="287" y="34"/>
                </a:cxn>
                <a:cxn ang="0">
                  <a:pos x="282" y="42"/>
                </a:cxn>
                <a:cxn ang="0">
                  <a:pos x="274" y="53"/>
                </a:cxn>
                <a:cxn ang="0">
                  <a:pos x="266" y="68"/>
                </a:cxn>
                <a:cxn ang="0">
                  <a:pos x="255" y="85"/>
                </a:cxn>
                <a:cxn ang="0">
                  <a:pos x="242" y="106"/>
                </a:cxn>
                <a:cxn ang="0">
                  <a:pos x="234" y="116"/>
                </a:cxn>
                <a:cxn ang="0">
                  <a:pos x="227" y="127"/>
                </a:cxn>
                <a:cxn ang="0">
                  <a:pos x="219" y="139"/>
                </a:cxn>
                <a:cxn ang="0">
                  <a:pos x="211" y="150"/>
                </a:cxn>
                <a:cxn ang="0">
                  <a:pos x="204" y="161"/>
                </a:cxn>
                <a:cxn ang="0">
                  <a:pos x="194" y="173"/>
                </a:cxn>
                <a:cxn ang="0">
                  <a:pos x="185" y="184"/>
                </a:cxn>
                <a:cxn ang="0">
                  <a:pos x="175" y="196"/>
                </a:cxn>
                <a:cxn ang="0">
                  <a:pos x="166" y="207"/>
                </a:cxn>
                <a:cxn ang="0">
                  <a:pos x="156" y="219"/>
                </a:cxn>
                <a:cxn ang="0">
                  <a:pos x="145" y="230"/>
                </a:cxn>
                <a:cxn ang="0">
                  <a:pos x="135" y="241"/>
                </a:cxn>
                <a:cxn ang="0">
                  <a:pos x="124" y="251"/>
                </a:cxn>
                <a:cxn ang="0">
                  <a:pos x="114" y="260"/>
                </a:cxn>
                <a:cxn ang="0">
                  <a:pos x="103" y="266"/>
                </a:cxn>
                <a:cxn ang="0">
                  <a:pos x="93" y="276"/>
                </a:cxn>
                <a:cxn ang="0">
                  <a:pos x="82" y="281"/>
                </a:cxn>
                <a:cxn ang="0">
                  <a:pos x="71" y="289"/>
                </a:cxn>
                <a:cxn ang="0">
                  <a:pos x="59" y="295"/>
                </a:cxn>
                <a:cxn ang="0">
                  <a:pos x="50" y="300"/>
                </a:cxn>
                <a:cxn ang="0">
                  <a:pos x="0" y="253"/>
                </a:cxn>
              </a:cxnLst>
              <a:rect l="0" t="0" r="r" b="b"/>
              <a:pathLst>
                <a:path w="287" h="300">
                  <a:moveTo>
                    <a:pt x="0" y="253"/>
                  </a:moveTo>
                  <a:lnTo>
                    <a:pt x="2" y="251"/>
                  </a:lnTo>
                  <a:lnTo>
                    <a:pt x="6" y="249"/>
                  </a:lnTo>
                  <a:lnTo>
                    <a:pt x="12" y="243"/>
                  </a:lnTo>
                  <a:lnTo>
                    <a:pt x="21" y="238"/>
                  </a:lnTo>
                  <a:lnTo>
                    <a:pt x="25" y="234"/>
                  </a:lnTo>
                  <a:lnTo>
                    <a:pt x="31" y="228"/>
                  </a:lnTo>
                  <a:lnTo>
                    <a:pt x="36" y="222"/>
                  </a:lnTo>
                  <a:lnTo>
                    <a:pt x="44" y="219"/>
                  </a:lnTo>
                  <a:lnTo>
                    <a:pt x="50" y="211"/>
                  </a:lnTo>
                  <a:lnTo>
                    <a:pt x="57" y="205"/>
                  </a:lnTo>
                  <a:lnTo>
                    <a:pt x="65" y="198"/>
                  </a:lnTo>
                  <a:lnTo>
                    <a:pt x="74" y="192"/>
                  </a:lnTo>
                  <a:lnTo>
                    <a:pt x="82" y="182"/>
                  </a:lnTo>
                  <a:lnTo>
                    <a:pt x="90" y="175"/>
                  </a:lnTo>
                  <a:lnTo>
                    <a:pt x="99" y="165"/>
                  </a:lnTo>
                  <a:lnTo>
                    <a:pt x="107" y="156"/>
                  </a:lnTo>
                  <a:lnTo>
                    <a:pt x="111" y="150"/>
                  </a:lnTo>
                  <a:lnTo>
                    <a:pt x="116" y="146"/>
                  </a:lnTo>
                  <a:lnTo>
                    <a:pt x="118" y="141"/>
                  </a:lnTo>
                  <a:lnTo>
                    <a:pt x="124" y="135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3" y="112"/>
                  </a:lnTo>
                  <a:lnTo>
                    <a:pt x="147" y="106"/>
                  </a:lnTo>
                  <a:lnTo>
                    <a:pt x="151" y="99"/>
                  </a:lnTo>
                  <a:lnTo>
                    <a:pt x="156" y="93"/>
                  </a:lnTo>
                  <a:lnTo>
                    <a:pt x="160" y="87"/>
                  </a:lnTo>
                  <a:lnTo>
                    <a:pt x="164" y="80"/>
                  </a:lnTo>
                  <a:lnTo>
                    <a:pt x="170" y="74"/>
                  </a:lnTo>
                  <a:lnTo>
                    <a:pt x="173" y="66"/>
                  </a:lnTo>
                  <a:lnTo>
                    <a:pt x="179" y="61"/>
                  </a:lnTo>
                  <a:lnTo>
                    <a:pt x="183" y="53"/>
                  </a:lnTo>
                  <a:lnTo>
                    <a:pt x="189" y="46"/>
                  </a:lnTo>
                  <a:lnTo>
                    <a:pt x="192" y="38"/>
                  </a:lnTo>
                  <a:lnTo>
                    <a:pt x="198" y="32"/>
                  </a:lnTo>
                  <a:lnTo>
                    <a:pt x="202" y="23"/>
                  </a:lnTo>
                  <a:lnTo>
                    <a:pt x="206" y="15"/>
                  </a:lnTo>
                  <a:lnTo>
                    <a:pt x="211" y="7"/>
                  </a:lnTo>
                  <a:lnTo>
                    <a:pt x="215" y="0"/>
                  </a:lnTo>
                  <a:lnTo>
                    <a:pt x="287" y="34"/>
                  </a:lnTo>
                  <a:lnTo>
                    <a:pt x="285" y="36"/>
                  </a:lnTo>
                  <a:lnTo>
                    <a:pt x="282" y="42"/>
                  </a:lnTo>
                  <a:lnTo>
                    <a:pt x="278" y="47"/>
                  </a:lnTo>
                  <a:lnTo>
                    <a:pt x="274" y="53"/>
                  </a:lnTo>
                  <a:lnTo>
                    <a:pt x="270" y="61"/>
                  </a:lnTo>
                  <a:lnTo>
                    <a:pt x="266" y="68"/>
                  </a:lnTo>
                  <a:lnTo>
                    <a:pt x="261" y="76"/>
                  </a:lnTo>
                  <a:lnTo>
                    <a:pt x="255" y="85"/>
                  </a:lnTo>
                  <a:lnTo>
                    <a:pt x="247" y="95"/>
                  </a:lnTo>
                  <a:lnTo>
                    <a:pt x="242" y="106"/>
                  </a:lnTo>
                  <a:lnTo>
                    <a:pt x="238" y="110"/>
                  </a:lnTo>
                  <a:lnTo>
                    <a:pt x="234" y="116"/>
                  </a:lnTo>
                  <a:lnTo>
                    <a:pt x="230" y="122"/>
                  </a:lnTo>
                  <a:lnTo>
                    <a:pt x="227" y="127"/>
                  </a:lnTo>
                  <a:lnTo>
                    <a:pt x="223" y="133"/>
                  </a:lnTo>
                  <a:lnTo>
                    <a:pt x="219" y="139"/>
                  </a:lnTo>
                  <a:lnTo>
                    <a:pt x="215" y="144"/>
                  </a:lnTo>
                  <a:lnTo>
                    <a:pt x="211" y="150"/>
                  </a:lnTo>
                  <a:lnTo>
                    <a:pt x="208" y="156"/>
                  </a:lnTo>
                  <a:lnTo>
                    <a:pt x="204" y="161"/>
                  </a:lnTo>
                  <a:lnTo>
                    <a:pt x="198" y="167"/>
                  </a:lnTo>
                  <a:lnTo>
                    <a:pt x="194" y="173"/>
                  </a:lnTo>
                  <a:lnTo>
                    <a:pt x="189" y="179"/>
                  </a:lnTo>
                  <a:lnTo>
                    <a:pt x="185" y="184"/>
                  </a:lnTo>
                  <a:lnTo>
                    <a:pt x="179" y="190"/>
                  </a:lnTo>
                  <a:lnTo>
                    <a:pt x="175" y="196"/>
                  </a:lnTo>
                  <a:lnTo>
                    <a:pt x="170" y="201"/>
                  </a:lnTo>
                  <a:lnTo>
                    <a:pt x="166" y="207"/>
                  </a:lnTo>
                  <a:lnTo>
                    <a:pt x="160" y="213"/>
                  </a:lnTo>
                  <a:lnTo>
                    <a:pt x="156" y="219"/>
                  </a:lnTo>
                  <a:lnTo>
                    <a:pt x="151" y="224"/>
                  </a:lnTo>
                  <a:lnTo>
                    <a:pt x="145" y="230"/>
                  </a:lnTo>
                  <a:lnTo>
                    <a:pt x="141" y="236"/>
                  </a:lnTo>
                  <a:lnTo>
                    <a:pt x="135" y="241"/>
                  </a:lnTo>
                  <a:lnTo>
                    <a:pt x="130" y="245"/>
                  </a:lnTo>
                  <a:lnTo>
                    <a:pt x="124" y="251"/>
                  </a:lnTo>
                  <a:lnTo>
                    <a:pt x="118" y="255"/>
                  </a:lnTo>
                  <a:lnTo>
                    <a:pt x="114" y="260"/>
                  </a:lnTo>
                  <a:lnTo>
                    <a:pt x="109" y="262"/>
                  </a:lnTo>
                  <a:lnTo>
                    <a:pt x="103" y="266"/>
                  </a:lnTo>
                  <a:lnTo>
                    <a:pt x="97" y="270"/>
                  </a:lnTo>
                  <a:lnTo>
                    <a:pt x="93" y="276"/>
                  </a:lnTo>
                  <a:lnTo>
                    <a:pt x="88" y="277"/>
                  </a:lnTo>
                  <a:lnTo>
                    <a:pt x="82" y="281"/>
                  </a:lnTo>
                  <a:lnTo>
                    <a:pt x="76" y="285"/>
                  </a:lnTo>
                  <a:lnTo>
                    <a:pt x="71" y="289"/>
                  </a:lnTo>
                  <a:lnTo>
                    <a:pt x="65" y="291"/>
                  </a:lnTo>
                  <a:lnTo>
                    <a:pt x="59" y="295"/>
                  </a:lnTo>
                  <a:lnTo>
                    <a:pt x="54" y="296"/>
                  </a:lnTo>
                  <a:lnTo>
                    <a:pt x="50" y="300"/>
                  </a:lnTo>
                  <a:lnTo>
                    <a:pt x="0" y="253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0" name="Freeform 86"/>
            <p:cNvSpPr>
              <a:spLocks/>
            </p:cNvSpPr>
            <p:nvPr/>
          </p:nvSpPr>
          <p:spPr bwMode="auto">
            <a:xfrm>
              <a:off x="4145" y="1363"/>
              <a:ext cx="109" cy="81"/>
            </a:xfrm>
            <a:custGeom>
              <a:avLst/>
              <a:gdLst/>
              <a:ahLst/>
              <a:cxnLst>
                <a:cxn ang="0">
                  <a:pos x="209" y="0"/>
                </a:cxn>
                <a:cxn ang="0">
                  <a:pos x="216" y="78"/>
                </a:cxn>
                <a:cxn ang="0">
                  <a:pos x="214" y="78"/>
                </a:cxn>
                <a:cxn ang="0">
                  <a:pos x="213" y="78"/>
                </a:cxn>
                <a:cxn ang="0">
                  <a:pos x="207" y="78"/>
                </a:cxn>
                <a:cxn ang="0">
                  <a:pos x="201" y="81"/>
                </a:cxn>
                <a:cxn ang="0">
                  <a:pos x="195" y="81"/>
                </a:cxn>
                <a:cxn ang="0">
                  <a:pos x="192" y="83"/>
                </a:cxn>
                <a:cxn ang="0">
                  <a:pos x="188" y="85"/>
                </a:cxn>
                <a:cxn ang="0">
                  <a:pos x="182" y="87"/>
                </a:cxn>
                <a:cxn ang="0">
                  <a:pos x="176" y="89"/>
                </a:cxn>
                <a:cxn ang="0">
                  <a:pos x="171" y="91"/>
                </a:cxn>
                <a:cxn ang="0">
                  <a:pos x="165" y="95"/>
                </a:cxn>
                <a:cxn ang="0">
                  <a:pos x="161" y="97"/>
                </a:cxn>
                <a:cxn ang="0">
                  <a:pos x="154" y="98"/>
                </a:cxn>
                <a:cxn ang="0">
                  <a:pos x="148" y="102"/>
                </a:cxn>
                <a:cxn ang="0">
                  <a:pos x="140" y="104"/>
                </a:cxn>
                <a:cxn ang="0">
                  <a:pos x="135" y="108"/>
                </a:cxn>
                <a:cxn ang="0">
                  <a:pos x="127" y="112"/>
                </a:cxn>
                <a:cxn ang="0">
                  <a:pos x="121" y="114"/>
                </a:cxn>
                <a:cxn ang="0">
                  <a:pos x="114" y="117"/>
                </a:cxn>
                <a:cxn ang="0">
                  <a:pos x="108" y="123"/>
                </a:cxn>
                <a:cxn ang="0">
                  <a:pos x="100" y="127"/>
                </a:cxn>
                <a:cxn ang="0">
                  <a:pos x="93" y="131"/>
                </a:cxn>
                <a:cxn ang="0">
                  <a:pos x="87" y="135"/>
                </a:cxn>
                <a:cxn ang="0">
                  <a:pos x="79" y="140"/>
                </a:cxn>
                <a:cxn ang="0">
                  <a:pos x="72" y="144"/>
                </a:cxn>
                <a:cxn ang="0">
                  <a:pos x="66" y="150"/>
                </a:cxn>
                <a:cxn ang="0">
                  <a:pos x="59" y="155"/>
                </a:cxn>
                <a:cxn ang="0">
                  <a:pos x="53" y="161"/>
                </a:cxn>
                <a:cxn ang="0">
                  <a:pos x="0" y="108"/>
                </a:cxn>
                <a:cxn ang="0">
                  <a:pos x="1" y="104"/>
                </a:cxn>
                <a:cxn ang="0">
                  <a:pos x="7" y="100"/>
                </a:cxn>
                <a:cxn ang="0">
                  <a:pos x="9" y="97"/>
                </a:cxn>
                <a:cxn ang="0">
                  <a:pos x="15" y="93"/>
                </a:cxn>
                <a:cxn ang="0">
                  <a:pos x="20" y="87"/>
                </a:cxn>
                <a:cxn ang="0">
                  <a:pos x="28" y="83"/>
                </a:cxn>
                <a:cxn ang="0">
                  <a:pos x="34" y="78"/>
                </a:cxn>
                <a:cxn ang="0">
                  <a:pos x="41" y="72"/>
                </a:cxn>
                <a:cxn ang="0">
                  <a:pos x="49" y="66"/>
                </a:cxn>
                <a:cxn ang="0">
                  <a:pos x="59" y="60"/>
                </a:cxn>
                <a:cxn ang="0">
                  <a:pos x="68" y="55"/>
                </a:cxn>
                <a:cxn ang="0">
                  <a:pos x="78" y="49"/>
                </a:cxn>
                <a:cxn ang="0">
                  <a:pos x="83" y="47"/>
                </a:cxn>
                <a:cxn ang="0">
                  <a:pos x="87" y="43"/>
                </a:cxn>
                <a:cxn ang="0">
                  <a:pos x="93" y="41"/>
                </a:cxn>
                <a:cxn ang="0">
                  <a:pos x="98" y="39"/>
                </a:cxn>
                <a:cxn ang="0">
                  <a:pos x="108" y="34"/>
                </a:cxn>
                <a:cxn ang="0">
                  <a:pos x="117" y="28"/>
                </a:cxn>
                <a:cxn ang="0">
                  <a:pos x="127" y="24"/>
                </a:cxn>
                <a:cxn ang="0">
                  <a:pos x="138" y="20"/>
                </a:cxn>
                <a:cxn ang="0">
                  <a:pos x="148" y="17"/>
                </a:cxn>
                <a:cxn ang="0">
                  <a:pos x="157" y="13"/>
                </a:cxn>
                <a:cxn ang="0">
                  <a:pos x="165" y="11"/>
                </a:cxn>
                <a:cxn ang="0">
                  <a:pos x="174" y="9"/>
                </a:cxn>
                <a:cxn ang="0">
                  <a:pos x="180" y="5"/>
                </a:cxn>
                <a:cxn ang="0">
                  <a:pos x="188" y="3"/>
                </a:cxn>
                <a:cxn ang="0">
                  <a:pos x="193" y="1"/>
                </a:cxn>
                <a:cxn ang="0">
                  <a:pos x="199" y="1"/>
                </a:cxn>
                <a:cxn ang="0">
                  <a:pos x="207" y="0"/>
                </a:cxn>
                <a:cxn ang="0">
                  <a:pos x="209" y="0"/>
                </a:cxn>
                <a:cxn ang="0">
                  <a:pos x="209" y="0"/>
                </a:cxn>
              </a:cxnLst>
              <a:rect l="0" t="0" r="r" b="b"/>
              <a:pathLst>
                <a:path w="216" h="161">
                  <a:moveTo>
                    <a:pt x="209" y="0"/>
                  </a:moveTo>
                  <a:lnTo>
                    <a:pt x="216" y="78"/>
                  </a:lnTo>
                  <a:lnTo>
                    <a:pt x="214" y="78"/>
                  </a:lnTo>
                  <a:lnTo>
                    <a:pt x="213" y="78"/>
                  </a:lnTo>
                  <a:lnTo>
                    <a:pt x="207" y="78"/>
                  </a:lnTo>
                  <a:lnTo>
                    <a:pt x="201" y="81"/>
                  </a:lnTo>
                  <a:lnTo>
                    <a:pt x="195" y="81"/>
                  </a:lnTo>
                  <a:lnTo>
                    <a:pt x="192" y="83"/>
                  </a:lnTo>
                  <a:lnTo>
                    <a:pt x="188" y="85"/>
                  </a:lnTo>
                  <a:lnTo>
                    <a:pt x="182" y="87"/>
                  </a:lnTo>
                  <a:lnTo>
                    <a:pt x="176" y="89"/>
                  </a:lnTo>
                  <a:lnTo>
                    <a:pt x="171" y="91"/>
                  </a:lnTo>
                  <a:lnTo>
                    <a:pt x="165" y="95"/>
                  </a:lnTo>
                  <a:lnTo>
                    <a:pt x="161" y="97"/>
                  </a:lnTo>
                  <a:lnTo>
                    <a:pt x="154" y="98"/>
                  </a:lnTo>
                  <a:lnTo>
                    <a:pt x="148" y="102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27" y="112"/>
                  </a:lnTo>
                  <a:lnTo>
                    <a:pt x="121" y="114"/>
                  </a:lnTo>
                  <a:lnTo>
                    <a:pt x="114" y="117"/>
                  </a:lnTo>
                  <a:lnTo>
                    <a:pt x="108" y="123"/>
                  </a:lnTo>
                  <a:lnTo>
                    <a:pt x="100" y="127"/>
                  </a:lnTo>
                  <a:lnTo>
                    <a:pt x="93" y="131"/>
                  </a:lnTo>
                  <a:lnTo>
                    <a:pt x="87" y="135"/>
                  </a:lnTo>
                  <a:lnTo>
                    <a:pt x="79" y="140"/>
                  </a:lnTo>
                  <a:lnTo>
                    <a:pt x="72" y="144"/>
                  </a:lnTo>
                  <a:lnTo>
                    <a:pt x="66" y="150"/>
                  </a:lnTo>
                  <a:lnTo>
                    <a:pt x="59" y="155"/>
                  </a:lnTo>
                  <a:lnTo>
                    <a:pt x="53" y="161"/>
                  </a:lnTo>
                  <a:lnTo>
                    <a:pt x="0" y="108"/>
                  </a:lnTo>
                  <a:lnTo>
                    <a:pt x="1" y="104"/>
                  </a:lnTo>
                  <a:lnTo>
                    <a:pt x="7" y="100"/>
                  </a:lnTo>
                  <a:lnTo>
                    <a:pt x="9" y="97"/>
                  </a:lnTo>
                  <a:lnTo>
                    <a:pt x="15" y="93"/>
                  </a:lnTo>
                  <a:lnTo>
                    <a:pt x="20" y="87"/>
                  </a:lnTo>
                  <a:lnTo>
                    <a:pt x="28" y="83"/>
                  </a:lnTo>
                  <a:lnTo>
                    <a:pt x="34" y="78"/>
                  </a:lnTo>
                  <a:lnTo>
                    <a:pt x="41" y="72"/>
                  </a:lnTo>
                  <a:lnTo>
                    <a:pt x="49" y="66"/>
                  </a:lnTo>
                  <a:lnTo>
                    <a:pt x="59" y="60"/>
                  </a:lnTo>
                  <a:lnTo>
                    <a:pt x="68" y="55"/>
                  </a:lnTo>
                  <a:lnTo>
                    <a:pt x="78" y="49"/>
                  </a:lnTo>
                  <a:lnTo>
                    <a:pt x="83" y="47"/>
                  </a:lnTo>
                  <a:lnTo>
                    <a:pt x="87" y="43"/>
                  </a:lnTo>
                  <a:lnTo>
                    <a:pt x="93" y="41"/>
                  </a:lnTo>
                  <a:lnTo>
                    <a:pt x="98" y="39"/>
                  </a:lnTo>
                  <a:lnTo>
                    <a:pt x="108" y="34"/>
                  </a:lnTo>
                  <a:lnTo>
                    <a:pt x="117" y="28"/>
                  </a:lnTo>
                  <a:lnTo>
                    <a:pt x="127" y="24"/>
                  </a:lnTo>
                  <a:lnTo>
                    <a:pt x="138" y="20"/>
                  </a:lnTo>
                  <a:lnTo>
                    <a:pt x="148" y="17"/>
                  </a:lnTo>
                  <a:lnTo>
                    <a:pt x="157" y="13"/>
                  </a:lnTo>
                  <a:lnTo>
                    <a:pt x="165" y="11"/>
                  </a:lnTo>
                  <a:lnTo>
                    <a:pt x="174" y="9"/>
                  </a:lnTo>
                  <a:lnTo>
                    <a:pt x="180" y="5"/>
                  </a:lnTo>
                  <a:lnTo>
                    <a:pt x="188" y="3"/>
                  </a:lnTo>
                  <a:lnTo>
                    <a:pt x="193" y="1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09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1" name="Freeform 87"/>
            <p:cNvSpPr>
              <a:spLocks/>
            </p:cNvSpPr>
            <p:nvPr/>
          </p:nvSpPr>
          <p:spPr bwMode="auto">
            <a:xfrm>
              <a:off x="4033" y="1469"/>
              <a:ext cx="93" cy="127"/>
            </a:xfrm>
            <a:custGeom>
              <a:avLst/>
              <a:gdLst/>
              <a:ahLst/>
              <a:cxnLst>
                <a:cxn ang="0">
                  <a:pos x="187" y="46"/>
                </a:cxn>
                <a:cxn ang="0">
                  <a:pos x="183" y="50"/>
                </a:cxn>
                <a:cxn ang="0">
                  <a:pos x="173" y="61"/>
                </a:cxn>
                <a:cxn ang="0">
                  <a:pos x="166" y="69"/>
                </a:cxn>
                <a:cxn ang="0">
                  <a:pos x="158" y="80"/>
                </a:cxn>
                <a:cxn ang="0">
                  <a:pos x="150" y="92"/>
                </a:cxn>
                <a:cxn ang="0">
                  <a:pos x="143" y="105"/>
                </a:cxn>
                <a:cxn ang="0">
                  <a:pos x="131" y="120"/>
                </a:cxn>
                <a:cxn ang="0">
                  <a:pos x="124" y="135"/>
                </a:cxn>
                <a:cxn ang="0">
                  <a:pos x="112" y="153"/>
                </a:cxn>
                <a:cxn ang="0">
                  <a:pos x="105" y="172"/>
                </a:cxn>
                <a:cxn ang="0">
                  <a:pos x="95" y="191"/>
                </a:cxn>
                <a:cxn ang="0">
                  <a:pos x="86" y="210"/>
                </a:cxn>
                <a:cxn ang="0">
                  <a:pos x="82" y="221"/>
                </a:cxn>
                <a:cxn ang="0">
                  <a:pos x="78" y="231"/>
                </a:cxn>
                <a:cxn ang="0">
                  <a:pos x="74" y="242"/>
                </a:cxn>
                <a:cxn ang="0">
                  <a:pos x="71" y="253"/>
                </a:cxn>
                <a:cxn ang="0">
                  <a:pos x="0" y="223"/>
                </a:cxn>
                <a:cxn ang="0">
                  <a:pos x="0" y="217"/>
                </a:cxn>
                <a:cxn ang="0">
                  <a:pos x="4" y="206"/>
                </a:cxn>
                <a:cxn ang="0">
                  <a:pos x="10" y="191"/>
                </a:cxn>
                <a:cxn ang="0">
                  <a:pos x="15" y="175"/>
                </a:cxn>
                <a:cxn ang="0">
                  <a:pos x="19" y="164"/>
                </a:cxn>
                <a:cxn ang="0">
                  <a:pos x="25" y="154"/>
                </a:cxn>
                <a:cxn ang="0">
                  <a:pos x="31" y="143"/>
                </a:cxn>
                <a:cxn ang="0">
                  <a:pos x="36" y="132"/>
                </a:cxn>
                <a:cxn ang="0">
                  <a:pos x="42" y="120"/>
                </a:cxn>
                <a:cxn ang="0">
                  <a:pos x="48" y="107"/>
                </a:cxn>
                <a:cxn ang="0">
                  <a:pos x="55" y="96"/>
                </a:cxn>
                <a:cxn ang="0">
                  <a:pos x="63" y="82"/>
                </a:cxn>
                <a:cxn ang="0">
                  <a:pos x="69" y="71"/>
                </a:cxn>
                <a:cxn ang="0">
                  <a:pos x="76" y="61"/>
                </a:cxn>
                <a:cxn ang="0">
                  <a:pos x="82" y="52"/>
                </a:cxn>
                <a:cxn ang="0">
                  <a:pos x="90" y="39"/>
                </a:cxn>
                <a:cxn ang="0">
                  <a:pos x="101" y="25"/>
                </a:cxn>
                <a:cxn ang="0">
                  <a:pos x="109" y="16"/>
                </a:cxn>
                <a:cxn ang="0">
                  <a:pos x="114" y="8"/>
                </a:cxn>
                <a:cxn ang="0">
                  <a:pos x="120" y="0"/>
                </a:cxn>
                <a:cxn ang="0">
                  <a:pos x="122" y="0"/>
                </a:cxn>
              </a:cxnLst>
              <a:rect l="0" t="0" r="r" b="b"/>
              <a:pathLst>
                <a:path w="187" h="253">
                  <a:moveTo>
                    <a:pt x="122" y="0"/>
                  </a:moveTo>
                  <a:lnTo>
                    <a:pt x="187" y="46"/>
                  </a:lnTo>
                  <a:lnTo>
                    <a:pt x="185" y="46"/>
                  </a:lnTo>
                  <a:lnTo>
                    <a:pt x="183" y="50"/>
                  </a:lnTo>
                  <a:lnTo>
                    <a:pt x="177" y="54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6" y="69"/>
                  </a:lnTo>
                  <a:lnTo>
                    <a:pt x="162" y="75"/>
                  </a:lnTo>
                  <a:lnTo>
                    <a:pt x="158" y="80"/>
                  </a:lnTo>
                  <a:lnTo>
                    <a:pt x="154" y="86"/>
                  </a:lnTo>
                  <a:lnTo>
                    <a:pt x="150" y="92"/>
                  </a:lnTo>
                  <a:lnTo>
                    <a:pt x="147" y="97"/>
                  </a:lnTo>
                  <a:lnTo>
                    <a:pt x="143" y="105"/>
                  </a:lnTo>
                  <a:lnTo>
                    <a:pt x="137" y="113"/>
                  </a:lnTo>
                  <a:lnTo>
                    <a:pt x="131" y="120"/>
                  </a:lnTo>
                  <a:lnTo>
                    <a:pt x="128" y="128"/>
                  </a:lnTo>
                  <a:lnTo>
                    <a:pt x="124" y="135"/>
                  </a:lnTo>
                  <a:lnTo>
                    <a:pt x="118" y="145"/>
                  </a:lnTo>
                  <a:lnTo>
                    <a:pt x="112" y="153"/>
                  </a:lnTo>
                  <a:lnTo>
                    <a:pt x="109" y="160"/>
                  </a:lnTo>
                  <a:lnTo>
                    <a:pt x="105" y="172"/>
                  </a:lnTo>
                  <a:lnTo>
                    <a:pt x="99" y="179"/>
                  </a:lnTo>
                  <a:lnTo>
                    <a:pt x="95" y="191"/>
                  </a:lnTo>
                  <a:lnTo>
                    <a:pt x="90" y="200"/>
                  </a:lnTo>
                  <a:lnTo>
                    <a:pt x="86" y="210"/>
                  </a:lnTo>
                  <a:lnTo>
                    <a:pt x="84" y="215"/>
                  </a:lnTo>
                  <a:lnTo>
                    <a:pt x="82" y="221"/>
                  </a:lnTo>
                  <a:lnTo>
                    <a:pt x="80" y="225"/>
                  </a:lnTo>
                  <a:lnTo>
                    <a:pt x="78" y="231"/>
                  </a:lnTo>
                  <a:lnTo>
                    <a:pt x="76" y="236"/>
                  </a:lnTo>
                  <a:lnTo>
                    <a:pt x="74" y="242"/>
                  </a:lnTo>
                  <a:lnTo>
                    <a:pt x="72" y="248"/>
                  </a:lnTo>
                  <a:lnTo>
                    <a:pt x="71" y="253"/>
                  </a:lnTo>
                  <a:lnTo>
                    <a:pt x="0" y="225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0" y="217"/>
                  </a:lnTo>
                  <a:lnTo>
                    <a:pt x="2" y="213"/>
                  </a:lnTo>
                  <a:lnTo>
                    <a:pt x="4" y="206"/>
                  </a:lnTo>
                  <a:lnTo>
                    <a:pt x="8" y="198"/>
                  </a:lnTo>
                  <a:lnTo>
                    <a:pt x="10" y="191"/>
                  </a:lnTo>
                  <a:lnTo>
                    <a:pt x="15" y="181"/>
                  </a:lnTo>
                  <a:lnTo>
                    <a:pt x="15" y="175"/>
                  </a:lnTo>
                  <a:lnTo>
                    <a:pt x="17" y="170"/>
                  </a:lnTo>
                  <a:lnTo>
                    <a:pt x="19" y="164"/>
                  </a:lnTo>
                  <a:lnTo>
                    <a:pt x="23" y="160"/>
                  </a:lnTo>
                  <a:lnTo>
                    <a:pt x="25" y="154"/>
                  </a:lnTo>
                  <a:lnTo>
                    <a:pt x="27" y="149"/>
                  </a:lnTo>
                  <a:lnTo>
                    <a:pt x="31" y="143"/>
                  </a:lnTo>
                  <a:lnTo>
                    <a:pt x="33" y="139"/>
                  </a:lnTo>
                  <a:lnTo>
                    <a:pt x="36" y="132"/>
                  </a:lnTo>
                  <a:lnTo>
                    <a:pt x="38" y="126"/>
                  </a:lnTo>
                  <a:lnTo>
                    <a:pt x="42" y="120"/>
                  </a:lnTo>
                  <a:lnTo>
                    <a:pt x="44" y="115"/>
                  </a:lnTo>
                  <a:lnTo>
                    <a:pt x="48" y="107"/>
                  </a:lnTo>
                  <a:lnTo>
                    <a:pt x="52" y="101"/>
                  </a:lnTo>
                  <a:lnTo>
                    <a:pt x="55" y="96"/>
                  </a:lnTo>
                  <a:lnTo>
                    <a:pt x="59" y="90"/>
                  </a:lnTo>
                  <a:lnTo>
                    <a:pt x="63" y="82"/>
                  </a:lnTo>
                  <a:lnTo>
                    <a:pt x="67" y="77"/>
                  </a:lnTo>
                  <a:lnTo>
                    <a:pt x="69" y="71"/>
                  </a:lnTo>
                  <a:lnTo>
                    <a:pt x="72" y="67"/>
                  </a:lnTo>
                  <a:lnTo>
                    <a:pt x="76" y="61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90" y="39"/>
                  </a:lnTo>
                  <a:lnTo>
                    <a:pt x="95" y="33"/>
                  </a:lnTo>
                  <a:lnTo>
                    <a:pt x="101" y="25"/>
                  </a:lnTo>
                  <a:lnTo>
                    <a:pt x="105" y="21"/>
                  </a:lnTo>
                  <a:lnTo>
                    <a:pt x="109" y="16"/>
                  </a:lnTo>
                  <a:lnTo>
                    <a:pt x="112" y="12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2" name="Freeform 88"/>
            <p:cNvSpPr>
              <a:spLocks/>
            </p:cNvSpPr>
            <p:nvPr/>
          </p:nvSpPr>
          <p:spPr bwMode="auto">
            <a:xfrm>
              <a:off x="3997" y="1656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6" name="Freeform 92"/>
            <p:cNvSpPr>
              <a:spLocks/>
            </p:cNvSpPr>
            <p:nvPr/>
          </p:nvSpPr>
          <p:spPr bwMode="auto">
            <a:xfrm>
              <a:off x="3785" y="1769"/>
              <a:ext cx="410" cy="368"/>
            </a:xfrm>
            <a:custGeom>
              <a:avLst/>
              <a:gdLst/>
              <a:ahLst/>
              <a:cxnLst>
                <a:cxn ang="0">
                  <a:pos x="342" y="0"/>
                </a:cxn>
                <a:cxn ang="0">
                  <a:pos x="65" y="2"/>
                </a:cxn>
                <a:cxn ang="0">
                  <a:pos x="29" y="2"/>
                </a:cxn>
                <a:cxn ang="0">
                  <a:pos x="15" y="11"/>
                </a:cxn>
                <a:cxn ang="0">
                  <a:pos x="3" y="18"/>
                </a:cxn>
                <a:cxn ang="0">
                  <a:pos x="0" y="33"/>
                </a:cxn>
                <a:cxn ang="0">
                  <a:pos x="9" y="54"/>
                </a:cxn>
                <a:cxn ang="0">
                  <a:pos x="148" y="280"/>
                </a:cxn>
                <a:cxn ang="0">
                  <a:pos x="148" y="344"/>
                </a:cxn>
                <a:cxn ang="0">
                  <a:pos x="149" y="349"/>
                </a:cxn>
                <a:cxn ang="0">
                  <a:pos x="150" y="353"/>
                </a:cxn>
                <a:cxn ang="0">
                  <a:pos x="151" y="357"/>
                </a:cxn>
                <a:cxn ang="0">
                  <a:pos x="153" y="361"/>
                </a:cxn>
                <a:cxn ang="0">
                  <a:pos x="155" y="364"/>
                </a:cxn>
                <a:cxn ang="0">
                  <a:pos x="158" y="366"/>
                </a:cxn>
                <a:cxn ang="0">
                  <a:pos x="161" y="367"/>
                </a:cxn>
                <a:cxn ang="0">
                  <a:pos x="164" y="368"/>
                </a:cxn>
                <a:cxn ang="0">
                  <a:pos x="201" y="368"/>
                </a:cxn>
                <a:cxn ang="0">
                  <a:pos x="204" y="367"/>
                </a:cxn>
                <a:cxn ang="0">
                  <a:pos x="207" y="366"/>
                </a:cxn>
                <a:cxn ang="0">
                  <a:pos x="210" y="364"/>
                </a:cxn>
                <a:cxn ang="0">
                  <a:pos x="212" y="361"/>
                </a:cxn>
                <a:cxn ang="0">
                  <a:pos x="214" y="357"/>
                </a:cxn>
                <a:cxn ang="0">
                  <a:pos x="215" y="353"/>
                </a:cxn>
                <a:cxn ang="0">
                  <a:pos x="216" y="349"/>
                </a:cxn>
                <a:cxn ang="0">
                  <a:pos x="216" y="344"/>
                </a:cxn>
                <a:cxn ang="0">
                  <a:pos x="216" y="288"/>
                </a:cxn>
                <a:cxn ang="0">
                  <a:pos x="216" y="287"/>
                </a:cxn>
                <a:cxn ang="0">
                  <a:pos x="217" y="285"/>
                </a:cxn>
                <a:cxn ang="0">
                  <a:pos x="217" y="283"/>
                </a:cxn>
                <a:cxn ang="0">
                  <a:pos x="217" y="282"/>
                </a:cxn>
                <a:cxn ang="0">
                  <a:pos x="374" y="38"/>
                </a:cxn>
                <a:cxn ang="0">
                  <a:pos x="366" y="14"/>
                </a:cxn>
                <a:cxn ang="0">
                  <a:pos x="353" y="6"/>
                </a:cxn>
                <a:cxn ang="0">
                  <a:pos x="342" y="0"/>
                </a:cxn>
              </a:cxnLst>
              <a:rect l="0" t="0" r="r" b="b"/>
              <a:pathLst>
                <a:path w="374" h="368">
                  <a:moveTo>
                    <a:pt x="342" y="0"/>
                  </a:moveTo>
                  <a:lnTo>
                    <a:pt x="65" y="2"/>
                  </a:lnTo>
                  <a:lnTo>
                    <a:pt x="29" y="2"/>
                  </a:lnTo>
                  <a:lnTo>
                    <a:pt x="15" y="11"/>
                  </a:lnTo>
                  <a:lnTo>
                    <a:pt x="3" y="18"/>
                  </a:lnTo>
                  <a:lnTo>
                    <a:pt x="0" y="33"/>
                  </a:lnTo>
                  <a:lnTo>
                    <a:pt x="9" y="54"/>
                  </a:lnTo>
                  <a:lnTo>
                    <a:pt x="148" y="280"/>
                  </a:lnTo>
                  <a:lnTo>
                    <a:pt x="148" y="344"/>
                  </a:lnTo>
                  <a:lnTo>
                    <a:pt x="149" y="349"/>
                  </a:lnTo>
                  <a:lnTo>
                    <a:pt x="150" y="353"/>
                  </a:lnTo>
                  <a:lnTo>
                    <a:pt x="151" y="357"/>
                  </a:lnTo>
                  <a:lnTo>
                    <a:pt x="153" y="361"/>
                  </a:lnTo>
                  <a:lnTo>
                    <a:pt x="155" y="364"/>
                  </a:lnTo>
                  <a:lnTo>
                    <a:pt x="158" y="366"/>
                  </a:lnTo>
                  <a:lnTo>
                    <a:pt x="161" y="367"/>
                  </a:lnTo>
                  <a:lnTo>
                    <a:pt x="164" y="368"/>
                  </a:lnTo>
                  <a:lnTo>
                    <a:pt x="201" y="368"/>
                  </a:lnTo>
                  <a:lnTo>
                    <a:pt x="204" y="367"/>
                  </a:lnTo>
                  <a:lnTo>
                    <a:pt x="207" y="366"/>
                  </a:lnTo>
                  <a:lnTo>
                    <a:pt x="210" y="364"/>
                  </a:lnTo>
                  <a:lnTo>
                    <a:pt x="212" y="361"/>
                  </a:lnTo>
                  <a:lnTo>
                    <a:pt x="214" y="357"/>
                  </a:lnTo>
                  <a:lnTo>
                    <a:pt x="215" y="353"/>
                  </a:lnTo>
                  <a:lnTo>
                    <a:pt x="216" y="349"/>
                  </a:lnTo>
                  <a:lnTo>
                    <a:pt x="216" y="344"/>
                  </a:lnTo>
                  <a:lnTo>
                    <a:pt x="216" y="288"/>
                  </a:lnTo>
                  <a:lnTo>
                    <a:pt x="216" y="287"/>
                  </a:lnTo>
                  <a:lnTo>
                    <a:pt x="217" y="285"/>
                  </a:lnTo>
                  <a:lnTo>
                    <a:pt x="217" y="283"/>
                  </a:lnTo>
                  <a:lnTo>
                    <a:pt x="217" y="282"/>
                  </a:lnTo>
                  <a:lnTo>
                    <a:pt x="374" y="38"/>
                  </a:lnTo>
                  <a:lnTo>
                    <a:pt x="366" y="14"/>
                  </a:lnTo>
                  <a:lnTo>
                    <a:pt x="353" y="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7" name="AutoShape 93"/>
            <p:cNvSpPr>
              <a:spLocks noChangeAspect="1" noChangeArrowheads="1" noTextEdit="1"/>
            </p:cNvSpPr>
            <p:nvPr/>
          </p:nvSpPr>
          <p:spPr bwMode="auto">
            <a:xfrm>
              <a:off x="3765" y="1708"/>
              <a:ext cx="534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8" name="Freeform 94"/>
            <p:cNvSpPr>
              <a:spLocks/>
            </p:cNvSpPr>
            <p:nvPr/>
          </p:nvSpPr>
          <p:spPr bwMode="auto">
            <a:xfrm>
              <a:off x="3836" y="1795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19" name="Line 95"/>
            <p:cNvSpPr>
              <a:spLocks noChangeShapeType="1"/>
            </p:cNvSpPr>
            <p:nvPr/>
          </p:nvSpPr>
          <p:spPr bwMode="auto">
            <a:xfrm flipH="1">
              <a:off x="3984" y="1851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0" name="Line 96"/>
            <p:cNvSpPr>
              <a:spLocks noChangeShapeType="1"/>
            </p:cNvSpPr>
            <p:nvPr/>
          </p:nvSpPr>
          <p:spPr bwMode="auto">
            <a:xfrm flipH="1">
              <a:off x="3982" y="2119"/>
              <a:ext cx="0" cy="45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1" name="Freeform 97"/>
            <p:cNvSpPr>
              <a:spLocks/>
            </p:cNvSpPr>
            <p:nvPr/>
          </p:nvSpPr>
          <p:spPr bwMode="auto">
            <a:xfrm>
              <a:off x="3864" y="1856"/>
              <a:ext cx="246" cy="2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7" y="158"/>
                </a:cxn>
                <a:cxn ang="0">
                  <a:pos x="108" y="278"/>
                </a:cxn>
                <a:cxn ang="0">
                  <a:pos x="123" y="279"/>
                </a:cxn>
                <a:cxn ang="0">
                  <a:pos x="135" y="275"/>
                </a:cxn>
                <a:cxn ang="0">
                  <a:pos x="139" y="156"/>
                </a:cxn>
                <a:cxn ang="0">
                  <a:pos x="246" y="0"/>
                </a:cxn>
                <a:cxn ang="0">
                  <a:pos x="0" y="0"/>
                </a:cxn>
              </a:cxnLst>
              <a:rect l="0" t="0" r="r" b="b"/>
              <a:pathLst>
                <a:path w="246" h="279">
                  <a:moveTo>
                    <a:pt x="0" y="0"/>
                  </a:moveTo>
                  <a:lnTo>
                    <a:pt x="107" y="158"/>
                  </a:lnTo>
                  <a:lnTo>
                    <a:pt x="108" y="278"/>
                  </a:lnTo>
                  <a:lnTo>
                    <a:pt x="123" y="279"/>
                  </a:lnTo>
                  <a:lnTo>
                    <a:pt x="135" y="275"/>
                  </a:lnTo>
                  <a:lnTo>
                    <a:pt x="139" y="156"/>
                  </a:lnTo>
                  <a:lnTo>
                    <a:pt x="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4" name="Freeform 100"/>
            <p:cNvSpPr>
              <a:spLocks/>
            </p:cNvSpPr>
            <p:nvPr/>
          </p:nvSpPr>
          <p:spPr bwMode="auto">
            <a:xfrm>
              <a:off x="4544" y="1674"/>
              <a:ext cx="51" cy="204"/>
            </a:xfrm>
            <a:custGeom>
              <a:avLst/>
              <a:gdLst/>
              <a:ahLst/>
              <a:cxnLst>
                <a:cxn ang="0">
                  <a:pos x="103" y="17"/>
                </a:cxn>
                <a:cxn ang="0">
                  <a:pos x="99" y="23"/>
                </a:cxn>
                <a:cxn ang="0">
                  <a:pos x="97" y="32"/>
                </a:cxn>
                <a:cxn ang="0">
                  <a:pos x="95" y="42"/>
                </a:cxn>
                <a:cxn ang="0">
                  <a:pos x="93" y="55"/>
                </a:cxn>
                <a:cxn ang="0">
                  <a:pos x="89" y="70"/>
                </a:cxn>
                <a:cxn ang="0">
                  <a:pos x="87" y="88"/>
                </a:cxn>
                <a:cxn ang="0">
                  <a:pos x="84" y="105"/>
                </a:cxn>
                <a:cxn ang="0">
                  <a:pos x="80" y="124"/>
                </a:cxn>
                <a:cxn ang="0">
                  <a:pos x="78" y="139"/>
                </a:cxn>
                <a:cxn ang="0">
                  <a:pos x="76" y="150"/>
                </a:cxn>
                <a:cxn ang="0">
                  <a:pos x="76" y="162"/>
                </a:cxn>
                <a:cxn ang="0">
                  <a:pos x="74" y="173"/>
                </a:cxn>
                <a:cxn ang="0">
                  <a:pos x="72" y="185"/>
                </a:cxn>
                <a:cxn ang="0">
                  <a:pos x="70" y="196"/>
                </a:cxn>
                <a:cxn ang="0">
                  <a:pos x="70" y="207"/>
                </a:cxn>
                <a:cxn ang="0">
                  <a:pos x="68" y="219"/>
                </a:cxn>
                <a:cxn ang="0">
                  <a:pos x="67" y="230"/>
                </a:cxn>
                <a:cxn ang="0">
                  <a:pos x="67" y="242"/>
                </a:cxn>
                <a:cxn ang="0">
                  <a:pos x="67" y="253"/>
                </a:cxn>
                <a:cxn ang="0">
                  <a:pos x="67" y="266"/>
                </a:cxn>
                <a:cxn ang="0">
                  <a:pos x="0" y="282"/>
                </a:cxn>
                <a:cxn ang="0">
                  <a:pos x="0" y="274"/>
                </a:cxn>
                <a:cxn ang="0">
                  <a:pos x="0" y="266"/>
                </a:cxn>
                <a:cxn ang="0">
                  <a:pos x="0" y="255"/>
                </a:cxn>
                <a:cxn ang="0">
                  <a:pos x="0" y="242"/>
                </a:cxn>
                <a:cxn ang="0">
                  <a:pos x="0" y="224"/>
                </a:cxn>
                <a:cxn ang="0">
                  <a:pos x="0" y="205"/>
                </a:cxn>
                <a:cxn ang="0">
                  <a:pos x="0" y="186"/>
                </a:cxn>
                <a:cxn ang="0">
                  <a:pos x="0" y="175"/>
                </a:cxn>
                <a:cxn ang="0">
                  <a:pos x="0" y="164"/>
                </a:cxn>
                <a:cxn ang="0">
                  <a:pos x="0" y="152"/>
                </a:cxn>
                <a:cxn ang="0">
                  <a:pos x="0" y="143"/>
                </a:cxn>
                <a:cxn ang="0">
                  <a:pos x="0" y="129"/>
                </a:cxn>
                <a:cxn ang="0">
                  <a:pos x="0" y="120"/>
                </a:cxn>
                <a:cxn ang="0">
                  <a:pos x="2" y="107"/>
                </a:cxn>
                <a:cxn ang="0">
                  <a:pos x="4" y="95"/>
                </a:cxn>
                <a:cxn ang="0">
                  <a:pos x="4" y="82"/>
                </a:cxn>
                <a:cxn ang="0">
                  <a:pos x="6" y="70"/>
                </a:cxn>
                <a:cxn ang="0">
                  <a:pos x="10" y="57"/>
                </a:cxn>
                <a:cxn ang="0">
                  <a:pos x="11" y="46"/>
                </a:cxn>
                <a:cxn ang="0">
                  <a:pos x="13" y="34"/>
                </a:cxn>
                <a:cxn ang="0">
                  <a:pos x="17" y="21"/>
                </a:cxn>
                <a:cxn ang="0">
                  <a:pos x="21" y="12"/>
                </a:cxn>
                <a:cxn ang="0">
                  <a:pos x="25" y="0"/>
                </a:cxn>
                <a:cxn ang="0">
                  <a:pos x="103" y="15"/>
                </a:cxn>
              </a:cxnLst>
              <a:rect l="0" t="0" r="r" b="b"/>
              <a:pathLst>
                <a:path w="103" h="282">
                  <a:moveTo>
                    <a:pt x="103" y="15"/>
                  </a:moveTo>
                  <a:lnTo>
                    <a:pt x="103" y="17"/>
                  </a:lnTo>
                  <a:lnTo>
                    <a:pt x="101" y="21"/>
                  </a:lnTo>
                  <a:lnTo>
                    <a:pt x="99" y="23"/>
                  </a:lnTo>
                  <a:lnTo>
                    <a:pt x="99" y="27"/>
                  </a:lnTo>
                  <a:lnTo>
                    <a:pt x="97" y="32"/>
                  </a:lnTo>
                  <a:lnTo>
                    <a:pt x="97" y="3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3" y="55"/>
                  </a:lnTo>
                  <a:lnTo>
                    <a:pt x="91" y="63"/>
                  </a:lnTo>
                  <a:lnTo>
                    <a:pt x="89" y="70"/>
                  </a:lnTo>
                  <a:lnTo>
                    <a:pt x="89" y="78"/>
                  </a:lnTo>
                  <a:lnTo>
                    <a:pt x="87" y="88"/>
                  </a:lnTo>
                  <a:lnTo>
                    <a:pt x="87" y="97"/>
                  </a:lnTo>
                  <a:lnTo>
                    <a:pt x="84" y="105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78" y="139"/>
                  </a:lnTo>
                  <a:lnTo>
                    <a:pt x="78" y="145"/>
                  </a:lnTo>
                  <a:lnTo>
                    <a:pt x="76" y="150"/>
                  </a:lnTo>
                  <a:lnTo>
                    <a:pt x="76" y="156"/>
                  </a:lnTo>
                  <a:lnTo>
                    <a:pt x="76" y="162"/>
                  </a:lnTo>
                  <a:lnTo>
                    <a:pt x="74" y="167"/>
                  </a:lnTo>
                  <a:lnTo>
                    <a:pt x="74" y="173"/>
                  </a:lnTo>
                  <a:lnTo>
                    <a:pt x="74" y="179"/>
                  </a:lnTo>
                  <a:lnTo>
                    <a:pt x="72" y="185"/>
                  </a:lnTo>
                  <a:lnTo>
                    <a:pt x="72" y="190"/>
                  </a:lnTo>
                  <a:lnTo>
                    <a:pt x="70" y="196"/>
                  </a:lnTo>
                  <a:lnTo>
                    <a:pt x="70" y="202"/>
                  </a:lnTo>
                  <a:lnTo>
                    <a:pt x="70" y="207"/>
                  </a:lnTo>
                  <a:lnTo>
                    <a:pt x="68" y="213"/>
                  </a:lnTo>
                  <a:lnTo>
                    <a:pt x="68" y="219"/>
                  </a:lnTo>
                  <a:lnTo>
                    <a:pt x="68" y="224"/>
                  </a:lnTo>
                  <a:lnTo>
                    <a:pt x="67" y="230"/>
                  </a:lnTo>
                  <a:lnTo>
                    <a:pt x="67" y="236"/>
                  </a:lnTo>
                  <a:lnTo>
                    <a:pt x="67" y="242"/>
                  </a:lnTo>
                  <a:lnTo>
                    <a:pt x="67" y="249"/>
                  </a:lnTo>
                  <a:lnTo>
                    <a:pt x="67" y="253"/>
                  </a:lnTo>
                  <a:lnTo>
                    <a:pt x="67" y="261"/>
                  </a:lnTo>
                  <a:lnTo>
                    <a:pt x="67" y="266"/>
                  </a:lnTo>
                  <a:lnTo>
                    <a:pt x="67" y="272"/>
                  </a:lnTo>
                  <a:lnTo>
                    <a:pt x="0" y="282"/>
                  </a:lnTo>
                  <a:lnTo>
                    <a:pt x="0" y="280"/>
                  </a:lnTo>
                  <a:lnTo>
                    <a:pt x="0" y="274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1"/>
                  </a:lnTo>
                  <a:lnTo>
                    <a:pt x="0" y="255"/>
                  </a:lnTo>
                  <a:lnTo>
                    <a:pt x="0" y="247"/>
                  </a:lnTo>
                  <a:lnTo>
                    <a:pt x="0" y="242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0" y="215"/>
                  </a:lnTo>
                  <a:lnTo>
                    <a:pt x="0" y="205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0" y="181"/>
                  </a:lnTo>
                  <a:lnTo>
                    <a:pt x="0" y="175"/>
                  </a:lnTo>
                  <a:lnTo>
                    <a:pt x="0" y="169"/>
                  </a:lnTo>
                  <a:lnTo>
                    <a:pt x="0" y="164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0" y="147"/>
                  </a:lnTo>
                  <a:lnTo>
                    <a:pt x="0" y="143"/>
                  </a:lnTo>
                  <a:lnTo>
                    <a:pt x="0" y="135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0"/>
                  </a:lnTo>
                  <a:lnTo>
                    <a:pt x="0" y="112"/>
                  </a:lnTo>
                  <a:lnTo>
                    <a:pt x="2" y="107"/>
                  </a:lnTo>
                  <a:lnTo>
                    <a:pt x="2" y="101"/>
                  </a:lnTo>
                  <a:lnTo>
                    <a:pt x="4" y="95"/>
                  </a:lnTo>
                  <a:lnTo>
                    <a:pt x="4" y="89"/>
                  </a:lnTo>
                  <a:lnTo>
                    <a:pt x="4" y="82"/>
                  </a:lnTo>
                  <a:lnTo>
                    <a:pt x="6" y="76"/>
                  </a:lnTo>
                  <a:lnTo>
                    <a:pt x="6" y="70"/>
                  </a:lnTo>
                  <a:lnTo>
                    <a:pt x="8" y="65"/>
                  </a:lnTo>
                  <a:lnTo>
                    <a:pt x="10" y="57"/>
                  </a:lnTo>
                  <a:lnTo>
                    <a:pt x="10" y="51"/>
                  </a:lnTo>
                  <a:lnTo>
                    <a:pt x="11" y="46"/>
                  </a:lnTo>
                  <a:lnTo>
                    <a:pt x="11" y="40"/>
                  </a:lnTo>
                  <a:lnTo>
                    <a:pt x="13" y="34"/>
                  </a:lnTo>
                  <a:lnTo>
                    <a:pt x="15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21" y="12"/>
                  </a:lnTo>
                  <a:lnTo>
                    <a:pt x="21" y="6"/>
                  </a:lnTo>
                  <a:lnTo>
                    <a:pt x="25" y="0"/>
                  </a:lnTo>
                  <a:lnTo>
                    <a:pt x="103" y="15"/>
                  </a:lnTo>
                  <a:lnTo>
                    <a:pt x="103" y="15"/>
                  </a:lnTo>
                  <a:close/>
                </a:path>
              </a:pathLst>
            </a:custGeom>
            <a:solidFill>
              <a:srgbClr val="F0242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6" name="Freeform 102"/>
            <p:cNvSpPr>
              <a:spLocks/>
            </p:cNvSpPr>
            <p:nvPr/>
          </p:nvSpPr>
          <p:spPr bwMode="auto">
            <a:xfrm>
              <a:off x="4332" y="1787"/>
              <a:ext cx="410" cy="368"/>
            </a:xfrm>
            <a:custGeom>
              <a:avLst/>
              <a:gdLst/>
              <a:ahLst/>
              <a:cxnLst>
                <a:cxn ang="0">
                  <a:pos x="342" y="0"/>
                </a:cxn>
                <a:cxn ang="0">
                  <a:pos x="65" y="2"/>
                </a:cxn>
                <a:cxn ang="0">
                  <a:pos x="29" y="2"/>
                </a:cxn>
                <a:cxn ang="0">
                  <a:pos x="15" y="11"/>
                </a:cxn>
                <a:cxn ang="0">
                  <a:pos x="3" y="18"/>
                </a:cxn>
                <a:cxn ang="0">
                  <a:pos x="0" y="33"/>
                </a:cxn>
                <a:cxn ang="0">
                  <a:pos x="9" y="54"/>
                </a:cxn>
                <a:cxn ang="0">
                  <a:pos x="148" y="280"/>
                </a:cxn>
                <a:cxn ang="0">
                  <a:pos x="148" y="344"/>
                </a:cxn>
                <a:cxn ang="0">
                  <a:pos x="149" y="349"/>
                </a:cxn>
                <a:cxn ang="0">
                  <a:pos x="150" y="353"/>
                </a:cxn>
                <a:cxn ang="0">
                  <a:pos x="151" y="357"/>
                </a:cxn>
                <a:cxn ang="0">
                  <a:pos x="153" y="361"/>
                </a:cxn>
                <a:cxn ang="0">
                  <a:pos x="155" y="364"/>
                </a:cxn>
                <a:cxn ang="0">
                  <a:pos x="158" y="366"/>
                </a:cxn>
                <a:cxn ang="0">
                  <a:pos x="161" y="367"/>
                </a:cxn>
                <a:cxn ang="0">
                  <a:pos x="164" y="368"/>
                </a:cxn>
                <a:cxn ang="0">
                  <a:pos x="201" y="368"/>
                </a:cxn>
                <a:cxn ang="0">
                  <a:pos x="204" y="367"/>
                </a:cxn>
                <a:cxn ang="0">
                  <a:pos x="207" y="366"/>
                </a:cxn>
                <a:cxn ang="0">
                  <a:pos x="210" y="364"/>
                </a:cxn>
                <a:cxn ang="0">
                  <a:pos x="212" y="361"/>
                </a:cxn>
                <a:cxn ang="0">
                  <a:pos x="214" y="357"/>
                </a:cxn>
                <a:cxn ang="0">
                  <a:pos x="215" y="353"/>
                </a:cxn>
                <a:cxn ang="0">
                  <a:pos x="216" y="349"/>
                </a:cxn>
                <a:cxn ang="0">
                  <a:pos x="216" y="344"/>
                </a:cxn>
                <a:cxn ang="0">
                  <a:pos x="216" y="288"/>
                </a:cxn>
                <a:cxn ang="0">
                  <a:pos x="216" y="287"/>
                </a:cxn>
                <a:cxn ang="0">
                  <a:pos x="217" y="285"/>
                </a:cxn>
                <a:cxn ang="0">
                  <a:pos x="217" y="283"/>
                </a:cxn>
                <a:cxn ang="0">
                  <a:pos x="217" y="282"/>
                </a:cxn>
                <a:cxn ang="0">
                  <a:pos x="374" y="38"/>
                </a:cxn>
                <a:cxn ang="0">
                  <a:pos x="366" y="14"/>
                </a:cxn>
                <a:cxn ang="0">
                  <a:pos x="353" y="6"/>
                </a:cxn>
                <a:cxn ang="0">
                  <a:pos x="342" y="0"/>
                </a:cxn>
              </a:cxnLst>
              <a:rect l="0" t="0" r="r" b="b"/>
              <a:pathLst>
                <a:path w="374" h="368">
                  <a:moveTo>
                    <a:pt x="342" y="0"/>
                  </a:moveTo>
                  <a:lnTo>
                    <a:pt x="65" y="2"/>
                  </a:lnTo>
                  <a:lnTo>
                    <a:pt x="29" y="2"/>
                  </a:lnTo>
                  <a:lnTo>
                    <a:pt x="15" y="11"/>
                  </a:lnTo>
                  <a:lnTo>
                    <a:pt x="3" y="18"/>
                  </a:lnTo>
                  <a:lnTo>
                    <a:pt x="0" y="33"/>
                  </a:lnTo>
                  <a:lnTo>
                    <a:pt x="9" y="54"/>
                  </a:lnTo>
                  <a:lnTo>
                    <a:pt x="148" y="280"/>
                  </a:lnTo>
                  <a:lnTo>
                    <a:pt x="148" y="344"/>
                  </a:lnTo>
                  <a:lnTo>
                    <a:pt x="149" y="349"/>
                  </a:lnTo>
                  <a:lnTo>
                    <a:pt x="150" y="353"/>
                  </a:lnTo>
                  <a:lnTo>
                    <a:pt x="151" y="357"/>
                  </a:lnTo>
                  <a:lnTo>
                    <a:pt x="153" y="361"/>
                  </a:lnTo>
                  <a:lnTo>
                    <a:pt x="155" y="364"/>
                  </a:lnTo>
                  <a:lnTo>
                    <a:pt x="158" y="366"/>
                  </a:lnTo>
                  <a:lnTo>
                    <a:pt x="161" y="367"/>
                  </a:lnTo>
                  <a:lnTo>
                    <a:pt x="164" y="368"/>
                  </a:lnTo>
                  <a:lnTo>
                    <a:pt x="201" y="368"/>
                  </a:lnTo>
                  <a:lnTo>
                    <a:pt x="204" y="367"/>
                  </a:lnTo>
                  <a:lnTo>
                    <a:pt x="207" y="366"/>
                  </a:lnTo>
                  <a:lnTo>
                    <a:pt x="210" y="364"/>
                  </a:lnTo>
                  <a:lnTo>
                    <a:pt x="212" y="361"/>
                  </a:lnTo>
                  <a:lnTo>
                    <a:pt x="214" y="357"/>
                  </a:lnTo>
                  <a:lnTo>
                    <a:pt x="215" y="353"/>
                  </a:lnTo>
                  <a:lnTo>
                    <a:pt x="216" y="349"/>
                  </a:lnTo>
                  <a:lnTo>
                    <a:pt x="216" y="344"/>
                  </a:lnTo>
                  <a:lnTo>
                    <a:pt x="216" y="288"/>
                  </a:lnTo>
                  <a:lnTo>
                    <a:pt x="216" y="287"/>
                  </a:lnTo>
                  <a:lnTo>
                    <a:pt x="217" y="285"/>
                  </a:lnTo>
                  <a:lnTo>
                    <a:pt x="217" y="283"/>
                  </a:lnTo>
                  <a:lnTo>
                    <a:pt x="217" y="282"/>
                  </a:lnTo>
                  <a:lnTo>
                    <a:pt x="374" y="38"/>
                  </a:lnTo>
                  <a:lnTo>
                    <a:pt x="366" y="14"/>
                  </a:lnTo>
                  <a:lnTo>
                    <a:pt x="353" y="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7" name="AutoShape 103"/>
            <p:cNvSpPr>
              <a:spLocks noChangeAspect="1" noChangeArrowheads="1" noTextEdit="1"/>
            </p:cNvSpPr>
            <p:nvPr/>
          </p:nvSpPr>
          <p:spPr bwMode="auto">
            <a:xfrm>
              <a:off x="4312" y="1726"/>
              <a:ext cx="534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8" name="Freeform 104"/>
            <p:cNvSpPr>
              <a:spLocks/>
            </p:cNvSpPr>
            <p:nvPr/>
          </p:nvSpPr>
          <p:spPr bwMode="auto">
            <a:xfrm>
              <a:off x="4383" y="1813"/>
              <a:ext cx="299" cy="319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17" y="0"/>
                </a:cxn>
                <a:cxn ang="0">
                  <a:pos x="5" y="4"/>
                </a:cxn>
                <a:cxn ang="0">
                  <a:pos x="0" y="12"/>
                </a:cxn>
                <a:cxn ang="0">
                  <a:pos x="125" y="204"/>
                </a:cxn>
                <a:cxn ang="0">
                  <a:pos x="126" y="209"/>
                </a:cxn>
                <a:cxn ang="0">
                  <a:pos x="128" y="214"/>
                </a:cxn>
                <a:cxn ang="0">
                  <a:pos x="130" y="218"/>
                </a:cxn>
                <a:cxn ang="0">
                  <a:pos x="132" y="221"/>
                </a:cxn>
                <a:cxn ang="0">
                  <a:pos x="132" y="305"/>
                </a:cxn>
                <a:cxn ang="0">
                  <a:pos x="132" y="310"/>
                </a:cxn>
                <a:cxn ang="0">
                  <a:pos x="134" y="315"/>
                </a:cxn>
                <a:cxn ang="0">
                  <a:pos x="137" y="318"/>
                </a:cxn>
                <a:cxn ang="0">
                  <a:pos x="141" y="319"/>
                </a:cxn>
                <a:cxn ang="0">
                  <a:pos x="160" y="319"/>
                </a:cxn>
                <a:cxn ang="0">
                  <a:pos x="163" y="318"/>
                </a:cxn>
                <a:cxn ang="0">
                  <a:pos x="166" y="315"/>
                </a:cxn>
                <a:cxn ang="0">
                  <a:pos x="168" y="310"/>
                </a:cxn>
                <a:cxn ang="0">
                  <a:pos x="168" y="305"/>
                </a:cxn>
                <a:cxn ang="0">
                  <a:pos x="168" y="222"/>
                </a:cxn>
                <a:cxn ang="0">
                  <a:pos x="171" y="220"/>
                </a:cxn>
                <a:cxn ang="0">
                  <a:pos x="172" y="216"/>
                </a:cxn>
                <a:cxn ang="0">
                  <a:pos x="175" y="211"/>
                </a:cxn>
                <a:cxn ang="0">
                  <a:pos x="176" y="204"/>
                </a:cxn>
                <a:cxn ang="0">
                  <a:pos x="299" y="24"/>
                </a:cxn>
                <a:cxn ang="0">
                  <a:pos x="299" y="6"/>
                </a:cxn>
                <a:cxn ang="0">
                  <a:pos x="288" y="0"/>
                </a:cxn>
                <a:cxn ang="0">
                  <a:pos x="287" y="0"/>
                </a:cxn>
              </a:cxnLst>
              <a:rect l="0" t="0" r="r" b="b"/>
              <a:pathLst>
                <a:path w="299" h="319">
                  <a:moveTo>
                    <a:pt x="287" y="0"/>
                  </a:moveTo>
                  <a:lnTo>
                    <a:pt x="17" y="0"/>
                  </a:lnTo>
                  <a:lnTo>
                    <a:pt x="5" y="4"/>
                  </a:lnTo>
                  <a:lnTo>
                    <a:pt x="0" y="12"/>
                  </a:lnTo>
                  <a:lnTo>
                    <a:pt x="125" y="204"/>
                  </a:lnTo>
                  <a:lnTo>
                    <a:pt x="126" y="209"/>
                  </a:lnTo>
                  <a:lnTo>
                    <a:pt x="128" y="214"/>
                  </a:lnTo>
                  <a:lnTo>
                    <a:pt x="130" y="218"/>
                  </a:lnTo>
                  <a:lnTo>
                    <a:pt x="132" y="221"/>
                  </a:lnTo>
                  <a:lnTo>
                    <a:pt x="132" y="305"/>
                  </a:lnTo>
                  <a:lnTo>
                    <a:pt x="132" y="310"/>
                  </a:lnTo>
                  <a:lnTo>
                    <a:pt x="134" y="315"/>
                  </a:lnTo>
                  <a:lnTo>
                    <a:pt x="137" y="318"/>
                  </a:lnTo>
                  <a:lnTo>
                    <a:pt x="141" y="319"/>
                  </a:lnTo>
                  <a:lnTo>
                    <a:pt x="160" y="319"/>
                  </a:lnTo>
                  <a:lnTo>
                    <a:pt x="163" y="318"/>
                  </a:lnTo>
                  <a:lnTo>
                    <a:pt x="166" y="315"/>
                  </a:lnTo>
                  <a:lnTo>
                    <a:pt x="168" y="310"/>
                  </a:lnTo>
                  <a:lnTo>
                    <a:pt x="168" y="305"/>
                  </a:lnTo>
                  <a:lnTo>
                    <a:pt x="168" y="222"/>
                  </a:lnTo>
                  <a:lnTo>
                    <a:pt x="171" y="220"/>
                  </a:lnTo>
                  <a:lnTo>
                    <a:pt x="172" y="216"/>
                  </a:lnTo>
                  <a:lnTo>
                    <a:pt x="175" y="211"/>
                  </a:lnTo>
                  <a:lnTo>
                    <a:pt x="176" y="204"/>
                  </a:lnTo>
                  <a:lnTo>
                    <a:pt x="299" y="24"/>
                  </a:lnTo>
                  <a:lnTo>
                    <a:pt x="299" y="6"/>
                  </a:lnTo>
                  <a:lnTo>
                    <a:pt x="288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E2B76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29" name="Line 105"/>
            <p:cNvSpPr>
              <a:spLocks noChangeShapeType="1"/>
            </p:cNvSpPr>
            <p:nvPr/>
          </p:nvSpPr>
          <p:spPr bwMode="auto">
            <a:xfrm flipH="1">
              <a:off x="4531" y="1869"/>
              <a:ext cx="0" cy="24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30" name="Line 106"/>
            <p:cNvSpPr>
              <a:spLocks noChangeShapeType="1"/>
            </p:cNvSpPr>
            <p:nvPr/>
          </p:nvSpPr>
          <p:spPr bwMode="auto">
            <a:xfrm flipH="1">
              <a:off x="4538" y="2247"/>
              <a:ext cx="0" cy="45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31" name="Freeform 107"/>
            <p:cNvSpPr>
              <a:spLocks/>
            </p:cNvSpPr>
            <p:nvPr/>
          </p:nvSpPr>
          <p:spPr bwMode="auto">
            <a:xfrm>
              <a:off x="4347" y="1787"/>
              <a:ext cx="374" cy="36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71" y="245"/>
                </a:cxn>
                <a:cxn ang="0">
                  <a:pos x="172" y="365"/>
                </a:cxn>
                <a:cxn ang="0">
                  <a:pos x="187" y="366"/>
                </a:cxn>
                <a:cxn ang="0">
                  <a:pos x="199" y="362"/>
                </a:cxn>
                <a:cxn ang="0">
                  <a:pos x="203" y="243"/>
                </a:cxn>
                <a:cxn ang="0">
                  <a:pos x="374" y="0"/>
                </a:cxn>
                <a:cxn ang="0">
                  <a:pos x="0" y="2"/>
                </a:cxn>
              </a:cxnLst>
              <a:rect l="0" t="0" r="r" b="b"/>
              <a:pathLst>
                <a:path w="374" h="366">
                  <a:moveTo>
                    <a:pt x="0" y="2"/>
                  </a:moveTo>
                  <a:lnTo>
                    <a:pt x="171" y="245"/>
                  </a:lnTo>
                  <a:lnTo>
                    <a:pt x="172" y="365"/>
                  </a:lnTo>
                  <a:lnTo>
                    <a:pt x="187" y="366"/>
                  </a:lnTo>
                  <a:lnTo>
                    <a:pt x="199" y="362"/>
                  </a:lnTo>
                  <a:lnTo>
                    <a:pt x="203" y="243"/>
                  </a:lnTo>
                  <a:lnTo>
                    <a:pt x="37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32" name="Freeform 108"/>
            <p:cNvSpPr>
              <a:spLocks/>
            </p:cNvSpPr>
            <p:nvPr/>
          </p:nvSpPr>
          <p:spPr bwMode="auto">
            <a:xfrm>
              <a:off x="4295" y="1788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33" name="Freeform 109"/>
            <p:cNvSpPr>
              <a:spLocks/>
            </p:cNvSpPr>
            <p:nvPr/>
          </p:nvSpPr>
          <p:spPr bwMode="auto">
            <a:xfrm flipH="1">
              <a:off x="4700" y="1800"/>
              <a:ext cx="77" cy="171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23" y="7"/>
                </a:cxn>
                <a:cxn ang="0">
                  <a:pos x="8" y="37"/>
                </a:cxn>
                <a:cxn ang="0">
                  <a:pos x="2" y="90"/>
                </a:cxn>
                <a:cxn ang="0">
                  <a:pos x="0" y="171"/>
                </a:cxn>
              </a:cxnLst>
              <a:rect l="0" t="0" r="r" b="b"/>
              <a:pathLst>
                <a:path w="77" h="171">
                  <a:moveTo>
                    <a:pt x="77" y="0"/>
                  </a:moveTo>
                  <a:cubicBezTo>
                    <a:pt x="68" y="1"/>
                    <a:pt x="35" y="1"/>
                    <a:pt x="23" y="7"/>
                  </a:cubicBezTo>
                  <a:cubicBezTo>
                    <a:pt x="11" y="13"/>
                    <a:pt x="11" y="23"/>
                    <a:pt x="8" y="37"/>
                  </a:cubicBezTo>
                  <a:cubicBezTo>
                    <a:pt x="5" y="51"/>
                    <a:pt x="3" y="68"/>
                    <a:pt x="2" y="90"/>
                  </a:cubicBezTo>
                  <a:cubicBezTo>
                    <a:pt x="1" y="112"/>
                    <a:pt x="0" y="154"/>
                    <a:pt x="0" y="17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180334" name="Freeform 110"/>
            <p:cNvSpPr>
              <a:spLocks/>
            </p:cNvSpPr>
            <p:nvPr/>
          </p:nvSpPr>
          <p:spPr bwMode="auto">
            <a:xfrm>
              <a:off x="4048" y="1993"/>
              <a:ext cx="99" cy="5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3" y="64"/>
                </a:cxn>
                <a:cxn ang="0">
                  <a:pos x="99" y="236"/>
                </a:cxn>
                <a:cxn ang="0">
                  <a:pos x="99" y="526"/>
                </a:cxn>
              </a:cxnLst>
              <a:rect l="0" t="0" r="r" b="b"/>
              <a:pathLst>
                <a:path w="99" h="526">
                  <a:moveTo>
                    <a:pt x="0" y="0"/>
                  </a:moveTo>
                  <a:lnTo>
                    <a:pt x="73" y="64"/>
                  </a:lnTo>
                  <a:lnTo>
                    <a:pt x="99" y="236"/>
                  </a:lnTo>
                  <a:lnTo>
                    <a:pt x="99" y="526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sp>
        <p:nvSpPr>
          <p:cNvPr id="180335" name="Text Box 111"/>
          <p:cNvSpPr txBox="1">
            <a:spLocks noChangeArrowheads="1"/>
          </p:cNvSpPr>
          <p:nvPr/>
        </p:nvSpPr>
        <p:spPr bwMode="auto">
          <a:xfrm>
            <a:off x="5872163" y="2933700"/>
            <a:ext cx="2193925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2000">
                <a:solidFill>
                  <a:schemeClr val="hlink"/>
                </a:solidFill>
                <a:latin typeface="Trebuchet MS" pitchFamily="34" charset="0"/>
                <a:ea typeface="MS PGothic" pitchFamily="34" charset="-128"/>
              </a:rPr>
              <a:t>Small for  </a:t>
            </a:r>
            <a:r>
              <a:rPr lang="en-US" altLang="zh-TW" sz="2000" b="1" i="1">
                <a:solidFill>
                  <a:schemeClr val="hlink"/>
                </a:solidFill>
                <a:latin typeface="Trebuchet MS" pitchFamily="34" charset="0"/>
                <a:ea typeface="MS PGothic" pitchFamily="34" charset="-128"/>
              </a:rPr>
              <a:t>non-annealed</a:t>
            </a:r>
            <a:r>
              <a:rPr lang="en-US" altLang="zh-TW" sz="2000">
                <a:solidFill>
                  <a:schemeClr val="hlink"/>
                </a:solidFill>
                <a:latin typeface="Trebuchet MS" pitchFamily="34" charset="0"/>
                <a:ea typeface="MS PGothic" pitchFamily="34" charset="-128"/>
              </a:rPr>
              <a:t> </a:t>
            </a:r>
          </a:p>
        </p:txBody>
      </p:sp>
      <p:sp>
        <p:nvSpPr>
          <p:cNvPr id="180336" name="Text Box 112"/>
          <p:cNvSpPr txBox="1">
            <a:spLocks noChangeArrowheads="1"/>
          </p:cNvSpPr>
          <p:nvPr/>
        </p:nvSpPr>
        <p:spPr bwMode="auto">
          <a:xfrm>
            <a:off x="609600" y="678733"/>
            <a:ext cx="769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For non-annealed LPP, working charging rate is marginal to EBI</a:t>
            </a:r>
          </a:p>
        </p:txBody>
      </p:sp>
      <p:sp>
        <p:nvSpPr>
          <p:cNvPr id="180338" name="Text Box 114"/>
          <p:cNvSpPr txBox="1">
            <a:spLocks noChangeArrowheads="1"/>
          </p:cNvSpPr>
          <p:nvPr/>
        </p:nvSpPr>
        <p:spPr bwMode="auto">
          <a:xfrm>
            <a:off x="444500" y="3943350"/>
            <a:ext cx="82677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Need to combined with other parameters for optimize VC: </a:t>
            </a:r>
          </a:p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1) Relative large pixel size; 2) scan perpendicular to piping; 3) positive pre-scan; 4) Dot average to reduce sampling; 5) frame average to cancel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graphicFrame>
        <p:nvGraphicFramePr>
          <p:cNvPr id="168966" name="Object 6"/>
          <p:cNvGraphicFramePr>
            <a:graphicFrameLocks noChangeAspect="1"/>
          </p:cNvGraphicFramePr>
          <p:nvPr/>
        </p:nvGraphicFramePr>
        <p:xfrm>
          <a:off x="608013" y="1398985"/>
          <a:ext cx="3370262" cy="2484834"/>
        </p:xfrm>
        <a:graphic>
          <a:graphicData uri="http://schemas.openxmlformats.org/presentationml/2006/ole">
            <p:oleObj spid="_x0000_s1100802" r:id="rId4" imgW="2600000" imgH="2571429" progId="">
              <p:embed/>
            </p:oleObj>
          </a:graphicData>
        </a:graphic>
      </p:graphicFrame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4381500" y="1428750"/>
            <a:ext cx="39497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400" b="1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Pixel size too big to match Probe size</a:t>
            </a:r>
            <a:endParaRPr lang="en-US" altLang="zh-TW" sz="2400" b="1" dirty="0">
              <a:latin typeface="Trebuchet MS" pitchFamily="34" charset="0"/>
              <a:ea typeface="新細明體" pitchFamily="18" charset="-120"/>
            </a:endParaRPr>
          </a:p>
        </p:txBody>
      </p:sp>
      <p:graphicFrame>
        <p:nvGraphicFramePr>
          <p:cNvPr id="168968" name="Object 8"/>
          <p:cNvGraphicFramePr>
            <a:graphicFrameLocks noChangeAspect="1"/>
          </p:cNvGraphicFramePr>
          <p:nvPr/>
        </p:nvGraphicFramePr>
        <p:xfrm>
          <a:off x="2682875" y="3143250"/>
          <a:ext cx="3017838" cy="1578769"/>
        </p:xfrm>
        <a:graphic>
          <a:graphicData uri="http://schemas.openxmlformats.org/presentationml/2006/ole">
            <p:oleObj spid="_x0000_s1100803" name="PhotoImpact" r:id="rId5" imgW="2266667" imgH="1580952" progId="">
              <p:embed/>
            </p:oleObj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671764" y="4267201"/>
            <a:ext cx="1076325" cy="450056"/>
            <a:chOff x="242" y="3456"/>
            <a:chExt cx="678" cy="378"/>
          </a:xfrm>
        </p:grpSpPr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42" y="3462"/>
              <a:ext cx="678" cy="3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71" name="Line 11"/>
            <p:cNvSpPr>
              <a:spLocks noChangeShapeType="1"/>
            </p:cNvSpPr>
            <p:nvPr/>
          </p:nvSpPr>
          <p:spPr bwMode="auto">
            <a:xfrm>
              <a:off x="242" y="3462"/>
              <a:ext cx="6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42" y="3558"/>
              <a:ext cx="672" cy="192"/>
              <a:chOff x="3438" y="8407"/>
              <a:chExt cx="1590" cy="480"/>
            </a:xfrm>
          </p:grpSpPr>
          <p:sp>
            <p:nvSpPr>
              <p:cNvPr id="168973" name="Line 13"/>
              <p:cNvSpPr>
                <a:spLocks noChangeShapeType="1"/>
              </p:cNvSpPr>
              <p:nvPr/>
            </p:nvSpPr>
            <p:spPr bwMode="auto">
              <a:xfrm>
                <a:off x="3438" y="8407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74" name="Line 14"/>
              <p:cNvSpPr>
                <a:spLocks noChangeShapeType="1"/>
              </p:cNvSpPr>
              <p:nvPr/>
            </p:nvSpPr>
            <p:spPr bwMode="auto">
              <a:xfrm>
                <a:off x="3453" y="8647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75" name="Line 15"/>
              <p:cNvSpPr>
                <a:spLocks noChangeShapeType="1"/>
              </p:cNvSpPr>
              <p:nvPr/>
            </p:nvSpPr>
            <p:spPr bwMode="auto">
              <a:xfrm>
                <a:off x="3438" y="8887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</p:grpSp>
        <p:sp>
          <p:nvSpPr>
            <p:cNvPr id="168976" name="Line 16"/>
            <p:cNvSpPr>
              <a:spLocks noChangeShapeType="1"/>
            </p:cNvSpPr>
            <p:nvPr/>
          </p:nvSpPr>
          <p:spPr bwMode="auto">
            <a:xfrm>
              <a:off x="242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77" name="Line 17"/>
            <p:cNvSpPr>
              <a:spLocks noChangeShapeType="1"/>
            </p:cNvSpPr>
            <p:nvPr/>
          </p:nvSpPr>
          <p:spPr bwMode="auto">
            <a:xfrm>
              <a:off x="338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434" y="3456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79" name="Line 19"/>
            <p:cNvSpPr>
              <a:spLocks noChangeShapeType="1"/>
            </p:cNvSpPr>
            <p:nvPr/>
          </p:nvSpPr>
          <p:spPr bwMode="auto">
            <a:xfrm>
              <a:off x="530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80" name="Line 20"/>
            <p:cNvSpPr>
              <a:spLocks noChangeShapeType="1"/>
            </p:cNvSpPr>
            <p:nvPr/>
          </p:nvSpPr>
          <p:spPr bwMode="auto">
            <a:xfrm>
              <a:off x="626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81" name="Line 21"/>
            <p:cNvSpPr>
              <a:spLocks noChangeShapeType="1"/>
            </p:cNvSpPr>
            <p:nvPr/>
          </p:nvSpPr>
          <p:spPr bwMode="auto">
            <a:xfrm>
              <a:off x="722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82" name="Line 22"/>
            <p:cNvSpPr>
              <a:spLocks noChangeShapeType="1"/>
            </p:cNvSpPr>
            <p:nvPr/>
          </p:nvSpPr>
          <p:spPr bwMode="auto">
            <a:xfrm>
              <a:off x="818" y="3462"/>
              <a:ext cx="0" cy="3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8983" name="Oval 23"/>
            <p:cNvSpPr>
              <a:spLocks noChangeAspect="1" noChangeArrowheads="1"/>
            </p:cNvSpPr>
            <p:nvPr/>
          </p:nvSpPr>
          <p:spPr bwMode="auto">
            <a:xfrm>
              <a:off x="444" y="3666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810250" y="3121819"/>
            <a:ext cx="3055938" cy="1625204"/>
            <a:chOff x="2366" y="1159"/>
            <a:chExt cx="1925" cy="1365"/>
          </a:xfrm>
        </p:grpSpPr>
        <p:graphicFrame>
          <p:nvGraphicFramePr>
            <p:cNvPr id="168985" name="Object 25"/>
            <p:cNvGraphicFramePr>
              <a:graphicFrameLocks noChangeAspect="1"/>
            </p:cNvGraphicFramePr>
            <p:nvPr/>
          </p:nvGraphicFramePr>
          <p:xfrm>
            <a:off x="2373" y="1159"/>
            <a:ext cx="1918" cy="1365"/>
          </p:xfrm>
          <a:graphic>
            <a:graphicData uri="http://schemas.openxmlformats.org/presentationml/2006/ole">
              <p:oleObj spid="_x0000_s1100804" name="PhotoImpact" r:id="rId6" imgW="2180952" imgH="1552381" progId="">
                <p:embed/>
              </p:oleObj>
            </a:graphicData>
          </a:graphic>
        </p:graphicFrame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366" y="2137"/>
              <a:ext cx="678" cy="378"/>
              <a:chOff x="7236" y="3908"/>
              <a:chExt cx="1695" cy="945"/>
            </a:xfrm>
          </p:grpSpPr>
          <p:sp>
            <p:nvSpPr>
              <p:cNvPr id="168987" name="Rectangle 27"/>
              <p:cNvSpPr>
                <a:spLocks noChangeArrowheads="1"/>
              </p:cNvSpPr>
              <p:nvPr/>
            </p:nvSpPr>
            <p:spPr bwMode="auto">
              <a:xfrm>
                <a:off x="7236" y="3923"/>
                <a:ext cx="1695" cy="93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88" name="Line 28"/>
              <p:cNvSpPr>
                <a:spLocks noChangeShapeType="1"/>
              </p:cNvSpPr>
              <p:nvPr/>
            </p:nvSpPr>
            <p:spPr bwMode="auto">
              <a:xfrm>
                <a:off x="7236" y="3923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grpSp>
            <p:nvGrpSpPr>
              <p:cNvPr id="6" name="Group 29"/>
              <p:cNvGrpSpPr>
                <a:grpSpLocks/>
              </p:cNvGrpSpPr>
              <p:nvPr/>
            </p:nvGrpSpPr>
            <p:grpSpPr bwMode="auto">
              <a:xfrm>
                <a:off x="7236" y="4163"/>
                <a:ext cx="1695" cy="480"/>
                <a:chOff x="7236" y="4163"/>
                <a:chExt cx="1590" cy="480"/>
              </a:xfrm>
            </p:grpSpPr>
            <p:sp>
              <p:nvSpPr>
                <p:cNvPr id="168990" name="Line 30"/>
                <p:cNvSpPr>
                  <a:spLocks noChangeShapeType="1"/>
                </p:cNvSpPr>
                <p:nvPr/>
              </p:nvSpPr>
              <p:spPr bwMode="auto">
                <a:xfrm>
                  <a:off x="7236" y="4163"/>
                  <a:ext cx="157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solidFill>
                      <a:srgbClr val="FF0000"/>
                    </a:solidFill>
                    <a:latin typeface="Trebuchet MS" pitchFamily="34" charset="0"/>
                  </a:endParaRPr>
                </a:p>
              </p:txBody>
            </p:sp>
            <p:sp>
              <p:nvSpPr>
                <p:cNvPr id="168991" name="Line 31"/>
                <p:cNvSpPr>
                  <a:spLocks noChangeShapeType="1"/>
                </p:cNvSpPr>
                <p:nvPr/>
              </p:nvSpPr>
              <p:spPr bwMode="auto">
                <a:xfrm>
                  <a:off x="7251" y="4403"/>
                  <a:ext cx="157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solidFill>
                      <a:srgbClr val="FF0000"/>
                    </a:solidFill>
                    <a:latin typeface="Trebuchet MS" pitchFamily="34" charset="0"/>
                  </a:endParaRPr>
                </a:p>
              </p:txBody>
            </p:sp>
            <p:sp>
              <p:nvSpPr>
                <p:cNvPr id="168992" name="Line 32"/>
                <p:cNvSpPr>
                  <a:spLocks noChangeShapeType="1"/>
                </p:cNvSpPr>
                <p:nvPr/>
              </p:nvSpPr>
              <p:spPr bwMode="auto">
                <a:xfrm>
                  <a:off x="7236" y="4643"/>
                  <a:ext cx="157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solidFill>
                      <a:srgbClr val="FF0000"/>
                    </a:solidFill>
                    <a:latin typeface="Trebuchet MS" pitchFamily="34" charset="0"/>
                  </a:endParaRPr>
                </a:p>
              </p:txBody>
            </p:sp>
          </p:grpSp>
          <p:sp>
            <p:nvSpPr>
              <p:cNvPr id="168993" name="Line 33"/>
              <p:cNvSpPr>
                <a:spLocks noChangeShapeType="1"/>
              </p:cNvSpPr>
              <p:nvPr/>
            </p:nvSpPr>
            <p:spPr bwMode="auto">
              <a:xfrm>
                <a:off x="723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4" name="Line 34"/>
              <p:cNvSpPr>
                <a:spLocks noChangeShapeType="1"/>
              </p:cNvSpPr>
              <p:nvPr/>
            </p:nvSpPr>
            <p:spPr bwMode="auto">
              <a:xfrm>
                <a:off x="747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5" name="Line 35"/>
              <p:cNvSpPr>
                <a:spLocks noChangeShapeType="1"/>
              </p:cNvSpPr>
              <p:nvPr/>
            </p:nvSpPr>
            <p:spPr bwMode="auto">
              <a:xfrm>
                <a:off x="7716" y="3908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6" name="Line 36"/>
              <p:cNvSpPr>
                <a:spLocks noChangeShapeType="1"/>
              </p:cNvSpPr>
              <p:nvPr/>
            </p:nvSpPr>
            <p:spPr bwMode="auto">
              <a:xfrm>
                <a:off x="795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7" name="Line 37"/>
              <p:cNvSpPr>
                <a:spLocks noChangeShapeType="1"/>
              </p:cNvSpPr>
              <p:nvPr/>
            </p:nvSpPr>
            <p:spPr bwMode="auto">
              <a:xfrm>
                <a:off x="819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8" name="Line 38"/>
              <p:cNvSpPr>
                <a:spLocks noChangeShapeType="1"/>
              </p:cNvSpPr>
              <p:nvPr/>
            </p:nvSpPr>
            <p:spPr bwMode="auto">
              <a:xfrm>
                <a:off x="843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8999" name="Line 39"/>
              <p:cNvSpPr>
                <a:spLocks noChangeShapeType="1"/>
              </p:cNvSpPr>
              <p:nvPr/>
            </p:nvSpPr>
            <p:spPr bwMode="auto">
              <a:xfrm>
                <a:off x="8676" y="3923"/>
                <a:ext cx="0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9000" name="Oval 40"/>
              <p:cNvSpPr>
                <a:spLocks noChangeArrowheads="1"/>
              </p:cNvSpPr>
              <p:nvPr/>
            </p:nvSpPr>
            <p:spPr bwMode="auto">
              <a:xfrm>
                <a:off x="7626" y="4313"/>
                <a:ext cx="432" cy="43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</p:grpSp>
      </p:grpSp>
      <p:sp>
        <p:nvSpPr>
          <p:cNvPr id="169001" name="Text Box 41"/>
          <p:cNvSpPr txBox="1">
            <a:spLocks noChangeArrowheads="1"/>
          </p:cNvSpPr>
          <p:nvPr/>
        </p:nvSpPr>
        <p:spPr bwMode="auto">
          <a:xfrm>
            <a:off x="1674814" y="3200400"/>
            <a:ext cx="5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600" b="1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</a:rPr>
              <a:t>(a)</a:t>
            </a:r>
          </a:p>
        </p:txBody>
      </p:sp>
      <p:sp>
        <p:nvSpPr>
          <p:cNvPr id="169002" name="Rectangle 42"/>
          <p:cNvSpPr>
            <a:spLocks noChangeArrowheads="1"/>
          </p:cNvSpPr>
          <p:nvPr/>
        </p:nvSpPr>
        <p:spPr bwMode="auto">
          <a:xfrm>
            <a:off x="5240365" y="4423172"/>
            <a:ext cx="4539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flatTx/>
          </a:bodyPr>
          <a:lstStyle/>
          <a:p>
            <a:pPr algn="ctr" eaLnBrk="0" hangingPunct="0"/>
            <a:r>
              <a:rPr lang="en-US" altLang="zh-TW" sz="1600" b="1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</a:rPr>
              <a:t>(b)</a:t>
            </a:r>
          </a:p>
        </p:txBody>
      </p:sp>
      <p:sp>
        <p:nvSpPr>
          <p:cNvPr id="169003" name="Text Box 43"/>
          <p:cNvSpPr txBox="1">
            <a:spLocks noChangeArrowheads="1"/>
          </p:cNvSpPr>
          <p:nvPr/>
        </p:nvSpPr>
        <p:spPr bwMode="auto">
          <a:xfrm>
            <a:off x="8247064" y="4443412"/>
            <a:ext cx="5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TW" sz="1600" b="1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</a:rPr>
              <a:t>(c)</a:t>
            </a:r>
          </a:p>
        </p:txBody>
      </p: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601664" y="3443288"/>
            <a:ext cx="1076325" cy="450056"/>
            <a:chOff x="3435" y="3930"/>
            <a:chExt cx="1695" cy="945"/>
          </a:xfrm>
        </p:grpSpPr>
        <p:sp>
          <p:nvSpPr>
            <p:cNvPr id="169005" name="Rectangle 45"/>
            <p:cNvSpPr>
              <a:spLocks noChangeArrowheads="1"/>
            </p:cNvSpPr>
            <p:nvPr/>
          </p:nvSpPr>
          <p:spPr bwMode="auto">
            <a:xfrm>
              <a:off x="3435" y="3945"/>
              <a:ext cx="1695" cy="9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06" name="Line 46"/>
            <p:cNvSpPr>
              <a:spLocks noChangeShapeType="1"/>
            </p:cNvSpPr>
            <p:nvPr/>
          </p:nvSpPr>
          <p:spPr bwMode="auto">
            <a:xfrm>
              <a:off x="3435" y="3945"/>
              <a:ext cx="1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grpSp>
          <p:nvGrpSpPr>
            <p:cNvPr id="8" name="Group 47"/>
            <p:cNvGrpSpPr>
              <a:grpSpLocks/>
            </p:cNvGrpSpPr>
            <p:nvPr/>
          </p:nvGrpSpPr>
          <p:grpSpPr bwMode="auto">
            <a:xfrm>
              <a:off x="3435" y="4185"/>
              <a:ext cx="1680" cy="480"/>
              <a:chOff x="3435" y="4185"/>
              <a:chExt cx="1590" cy="480"/>
            </a:xfrm>
          </p:grpSpPr>
          <p:sp>
            <p:nvSpPr>
              <p:cNvPr id="169008" name="Line 48"/>
              <p:cNvSpPr>
                <a:spLocks noChangeShapeType="1"/>
              </p:cNvSpPr>
              <p:nvPr/>
            </p:nvSpPr>
            <p:spPr bwMode="auto">
              <a:xfrm>
                <a:off x="3435" y="4185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9009" name="Line 49"/>
              <p:cNvSpPr>
                <a:spLocks noChangeShapeType="1"/>
              </p:cNvSpPr>
              <p:nvPr/>
            </p:nvSpPr>
            <p:spPr bwMode="auto">
              <a:xfrm>
                <a:off x="3450" y="4425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9010" name="Line 50"/>
              <p:cNvSpPr>
                <a:spLocks noChangeShapeType="1"/>
              </p:cNvSpPr>
              <p:nvPr/>
            </p:nvSpPr>
            <p:spPr bwMode="auto">
              <a:xfrm>
                <a:off x="3435" y="4665"/>
                <a:ext cx="15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solidFill>
                    <a:srgbClr val="FF0000"/>
                  </a:solidFill>
                  <a:latin typeface="Trebuchet MS" pitchFamily="34" charset="0"/>
                </a:endParaRPr>
              </a:p>
            </p:txBody>
          </p:sp>
        </p:grpSp>
        <p:sp>
          <p:nvSpPr>
            <p:cNvPr id="169011" name="Line 51"/>
            <p:cNvSpPr>
              <a:spLocks noChangeShapeType="1"/>
            </p:cNvSpPr>
            <p:nvPr/>
          </p:nvSpPr>
          <p:spPr bwMode="auto">
            <a:xfrm>
              <a:off x="343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2" name="Line 52"/>
            <p:cNvSpPr>
              <a:spLocks noChangeShapeType="1"/>
            </p:cNvSpPr>
            <p:nvPr/>
          </p:nvSpPr>
          <p:spPr bwMode="auto">
            <a:xfrm>
              <a:off x="367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3" name="Line 53"/>
            <p:cNvSpPr>
              <a:spLocks noChangeShapeType="1"/>
            </p:cNvSpPr>
            <p:nvPr/>
          </p:nvSpPr>
          <p:spPr bwMode="auto">
            <a:xfrm>
              <a:off x="3915" y="3930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4" name="Line 54"/>
            <p:cNvSpPr>
              <a:spLocks noChangeShapeType="1"/>
            </p:cNvSpPr>
            <p:nvPr/>
          </p:nvSpPr>
          <p:spPr bwMode="auto">
            <a:xfrm>
              <a:off x="415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5" name="Line 55"/>
            <p:cNvSpPr>
              <a:spLocks noChangeShapeType="1"/>
            </p:cNvSpPr>
            <p:nvPr/>
          </p:nvSpPr>
          <p:spPr bwMode="auto">
            <a:xfrm>
              <a:off x="439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6" name="Line 56"/>
            <p:cNvSpPr>
              <a:spLocks noChangeShapeType="1"/>
            </p:cNvSpPr>
            <p:nvPr/>
          </p:nvSpPr>
          <p:spPr bwMode="auto">
            <a:xfrm>
              <a:off x="463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7" name="Line 57"/>
            <p:cNvSpPr>
              <a:spLocks noChangeShapeType="1"/>
            </p:cNvSpPr>
            <p:nvPr/>
          </p:nvSpPr>
          <p:spPr bwMode="auto">
            <a:xfrm>
              <a:off x="4875" y="3945"/>
              <a:ext cx="0" cy="9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69018" name="Oval 58"/>
            <p:cNvSpPr>
              <a:spLocks noChangeArrowheads="1"/>
            </p:cNvSpPr>
            <p:nvPr/>
          </p:nvSpPr>
          <p:spPr bwMode="auto">
            <a:xfrm>
              <a:off x="3975" y="4500"/>
              <a:ext cx="115" cy="11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2"/>
          <p:cNvSpPr txBox="1">
            <a:spLocks noChangeArrowheads="1"/>
          </p:cNvSpPr>
          <p:nvPr/>
        </p:nvSpPr>
        <p:spPr bwMode="auto">
          <a:xfrm>
            <a:off x="0" y="0"/>
            <a:ext cx="4478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3200" b="1" dirty="0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6477000" y="1181100"/>
            <a:ext cx="2438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Pixel size too big to resolve feature. The pattern is </a:t>
            </a:r>
            <a:r>
              <a:rPr lang="en-US" altLang="zh-TW" sz="2000" dirty="0" err="1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Moire</a:t>
            </a: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 effect</a:t>
            </a:r>
            <a:endParaRPr lang="en-US" altLang="zh-TW" sz="20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  <a:ea typeface="新細明體" pitchFamily="18" charset="-120"/>
            </a:endParaRPr>
          </a:p>
        </p:txBody>
      </p:sp>
      <p:pic>
        <p:nvPicPr>
          <p:cNvPr id="183352" name="Picture 56"/>
          <p:cNvPicPr>
            <a:picLocks noChangeAspect="1" noChangeArrowheads="1"/>
          </p:cNvPicPr>
          <p:nvPr/>
        </p:nvPicPr>
        <p:blipFill>
          <a:blip r:embed="rId3" cstate="print">
            <a:lum bright="24000" contrast="36000"/>
          </a:blip>
          <a:srcRect t="42346" r="39301"/>
          <a:stretch>
            <a:fillRect/>
          </a:stretch>
        </p:blipFill>
        <p:spPr bwMode="auto">
          <a:xfrm>
            <a:off x="377826" y="1057276"/>
            <a:ext cx="2530475" cy="1802606"/>
          </a:xfrm>
          <a:prstGeom prst="rect">
            <a:avLst/>
          </a:prstGeom>
          <a:noFill/>
        </p:spPr>
      </p:pic>
      <p:pic>
        <p:nvPicPr>
          <p:cNvPr id="183353" name="Picture 57"/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 l="39032" t="2420" b="39334"/>
          <a:stretch>
            <a:fillRect/>
          </a:stretch>
        </p:blipFill>
        <p:spPr bwMode="auto">
          <a:xfrm>
            <a:off x="3848100" y="1016794"/>
            <a:ext cx="2559050" cy="1833563"/>
          </a:xfrm>
          <a:prstGeom prst="rect">
            <a:avLst/>
          </a:prstGeom>
          <a:noFill/>
        </p:spPr>
      </p:pic>
      <p:pic>
        <p:nvPicPr>
          <p:cNvPr id="183354" name="Picture 58"/>
          <p:cNvPicPr>
            <a:picLocks noChangeAspect="1" noChangeArrowheads="1"/>
          </p:cNvPicPr>
          <p:nvPr/>
        </p:nvPicPr>
        <p:blipFill>
          <a:blip r:embed="rId5" cstate="print">
            <a:lum bright="24000" contrast="54000"/>
          </a:blip>
          <a:srcRect t="41263" r="40184"/>
          <a:stretch>
            <a:fillRect/>
          </a:stretch>
        </p:blipFill>
        <p:spPr bwMode="auto">
          <a:xfrm>
            <a:off x="379413" y="2978944"/>
            <a:ext cx="2476500" cy="1816894"/>
          </a:xfrm>
          <a:prstGeom prst="rect">
            <a:avLst/>
          </a:prstGeom>
          <a:noFill/>
        </p:spPr>
      </p:pic>
      <p:pic>
        <p:nvPicPr>
          <p:cNvPr id="183355" name="Picture 59"/>
          <p:cNvPicPr>
            <a:picLocks noChangeAspect="1" noChangeArrowheads="1"/>
          </p:cNvPicPr>
          <p:nvPr/>
        </p:nvPicPr>
        <p:blipFill>
          <a:blip r:embed="rId6" cstate="print">
            <a:lum bright="18000" contrast="18000"/>
          </a:blip>
          <a:srcRect l="36787" t="40184"/>
          <a:stretch>
            <a:fillRect/>
          </a:stretch>
        </p:blipFill>
        <p:spPr bwMode="auto">
          <a:xfrm>
            <a:off x="3860800" y="2971800"/>
            <a:ext cx="2559050" cy="1815704"/>
          </a:xfrm>
          <a:prstGeom prst="rect">
            <a:avLst/>
          </a:prstGeom>
          <a:noFill/>
        </p:spPr>
      </p:pic>
      <p:sp>
        <p:nvSpPr>
          <p:cNvPr id="183356" name="Text Box 60"/>
          <p:cNvSpPr txBox="1">
            <a:spLocks noChangeArrowheads="1"/>
          </p:cNvSpPr>
          <p:nvPr/>
        </p:nvSpPr>
        <p:spPr bwMode="auto">
          <a:xfrm>
            <a:off x="2060575" y="2393157"/>
            <a:ext cx="971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400" i="1">
                <a:latin typeface="Trebuchet MS" pitchFamily="34" charset="0"/>
                <a:ea typeface="SimSun" pitchFamily="2" charset="-122"/>
              </a:rPr>
              <a:t>0.1um pixel</a:t>
            </a:r>
          </a:p>
        </p:txBody>
      </p:sp>
      <p:sp>
        <p:nvSpPr>
          <p:cNvPr id="183357" name="Text Box 61"/>
          <p:cNvSpPr txBox="1">
            <a:spLocks noChangeArrowheads="1"/>
          </p:cNvSpPr>
          <p:nvPr/>
        </p:nvSpPr>
        <p:spPr bwMode="auto">
          <a:xfrm>
            <a:off x="5575300" y="2386013"/>
            <a:ext cx="971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400" i="1">
                <a:latin typeface="Trebuchet MS" pitchFamily="34" charset="0"/>
                <a:ea typeface="SimSun" pitchFamily="2" charset="-122"/>
              </a:rPr>
              <a:t>0.08um pixel</a:t>
            </a:r>
          </a:p>
        </p:txBody>
      </p:sp>
      <p:sp>
        <p:nvSpPr>
          <p:cNvPr id="183358" name="Text Box 62"/>
          <p:cNvSpPr txBox="1">
            <a:spLocks noChangeArrowheads="1"/>
          </p:cNvSpPr>
          <p:nvPr/>
        </p:nvSpPr>
        <p:spPr bwMode="auto">
          <a:xfrm>
            <a:off x="1933575" y="4279107"/>
            <a:ext cx="9715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400" i="1">
                <a:latin typeface="Trebuchet MS" pitchFamily="34" charset="0"/>
                <a:ea typeface="SimSun" pitchFamily="2" charset="-122"/>
              </a:rPr>
              <a:t>0.05um pixel</a:t>
            </a:r>
          </a:p>
        </p:txBody>
      </p:sp>
      <p:sp>
        <p:nvSpPr>
          <p:cNvPr id="183359" name="Text Box 63"/>
          <p:cNvSpPr txBox="1">
            <a:spLocks noChangeArrowheads="1"/>
          </p:cNvSpPr>
          <p:nvPr/>
        </p:nvSpPr>
        <p:spPr bwMode="auto">
          <a:xfrm>
            <a:off x="5495925" y="4300538"/>
            <a:ext cx="1073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400" i="1">
                <a:latin typeface="Trebuchet MS" pitchFamily="34" charset="0"/>
                <a:ea typeface="SimSun" pitchFamily="2" charset="-122"/>
              </a:rPr>
              <a:t>0.025um pixel</a:t>
            </a:r>
          </a:p>
        </p:txBody>
      </p:sp>
      <p:sp>
        <p:nvSpPr>
          <p:cNvPr id="183360" name="Text Box 64"/>
          <p:cNvSpPr txBox="1">
            <a:spLocks noChangeArrowheads="1"/>
          </p:cNvSpPr>
          <p:nvPr/>
        </p:nvSpPr>
        <p:spPr bwMode="auto">
          <a:xfrm>
            <a:off x="6521450" y="3319462"/>
            <a:ext cx="2438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Pixel size matches feature size</a:t>
            </a:r>
            <a:endParaRPr lang="en-US" altLang="zh-TW" sz="20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0" y="0"/>
            <a:ext cx="44783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3" y="922735"/>
            <a:ext cx="3325812" cy="2494359"/>
          </a:xfrm>
          <a:prstGeom prst="rect">
            <a:avLst/>
          </a:prstGeom>
          <a:noFill/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7426" y="931069"/>
            <a:ext cx="3325813" cy="2494360"/>
          </a:xfrm>
          <a:prstGeom prst="rect">
            <a:avLst/>
          </a:prstGeom>
          <a:noFill/>
        </p:spPr>
      </p:pic>
      <p:sp>
        <p:nvSpPr>
          <p:cNvPr id="171015" name="Text Box 7"/>
          <p:cNvSpPr txBox="1">
            <a:spLocks noChangeArrowheads="1"/>
          </p:cNvSpPr>
          <p:nvPr/>
        </p:nvSpPr>
        <p:spPr bwMode="auto">
          <a:xfrm>
            <a:off x="635000" y="2647951"/>
            <a:ext cx="7620000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Total primary electron: 			Case 1 = Case 2</a:t>
            </a:r>
          </a:p>
          <a:p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Image time				Case 1 = Case 2</a:t>
            </a:r>
          </a:p>
          <a:p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Image Area				Case 1 = 4x Case 2</a:t>
            </a:r>
          </a:p>
          <a:p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Dose intensity=total electron/area/time	Case 1 = 0.25x Case 2</a:t>
            </a:r>
          </a:p>
          <a:p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Charging rate 				Case 1 = 0.25x Case 2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723900" y="967979"/>
            <a:ext cx="885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</a:rPr>
              <a:t>Case 1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4860925" y="958454"/>
            <a:ext cx="885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</a:rPr>
              <a:t>Case 2</a:t>
            </a:r>
          </a:p>
        </p:txBody>
      </p:sp>
      <p:sp>
        <p:nvSpPr>
          <p:cNvPr id="171018" name="Text Box 10"/>
          <p:cNvSpPr txBox="1">
            <a:spLocks noChangeArrowheads="1"/>
          </p:cNvSpPr>
          <p:nvPr/>
        </p:nvSpPr>
        <p:spPr bwMode="auto">
          <a:xfrm>
            <a:off x="749300" y="4171086"/>
            <a:ext cx="7048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1" dirty="0" smtClean="0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Small </a:t>
            </a:r>
            <a:r>
              <a:rPr lang="en-US" altLang="zh-TW" b="1" dirty="0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pixel size not necessary to have better VC/sensitivity.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2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4713289" y="2107406"/>
            <a:ext cx="3068637" cy="2301479"/>
          </a:xfrm>
          <a:prstGeom prst="rect">
            <a:avLst/>
          </a:prstGeom>
          <a:noFill/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4" cstate="print">
            <a:lum bright="12000"/>
          </a:blip>
          <a:srcRect/>
          <a:stretch>
            <a:fillRect/>
          </a:stretch>
        </p:blipFill>
        <p:spPr bwMode="auto">
          <a:xfrm>
            <a:off x="485775" y="2132410"/>
            <a:ext cx="3068638" cy="2301478"/>
          </a:xfrm>
          <a:prstGeom prst="rect">
            <a:avLst/>
          </a:prstGeom>
          <a:noFill/>
        </p:spPr>
      </p:pic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698500" y="742970"/>
            <a:ext cx="7340600" cy="115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1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DOT average </a:t>
            </a:r>
          </a:p>
          <a:p>
            <a:pPr marL="342900" indent="-342900">
              <a:spcBef>
                <a:spcPct val="10000"/>
              </a:spcBef>
              <a:buFontTx/>
              <a:buAutoNum type="arabicParenR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  <a:sym typeface="Wingdings" pitchFamily="2" charset="2"/>
              </a:rPr>
              <a:t>slow scanning, gives more time to dwell</a:t>
            </a:r>
          </a:p>
          <a:p>
            <a:pPr marL="342900" indent="-342900">
              <a:spcBef>
                <a:spcPct val="10000"/>
              </a:spcBef>
              <a:buFontTx/>
              <a:buAutoNum type="arabicParenR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enhanced charging rate, 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  <a:sym typeface="Wingdings" pitchFamily="2" charset="2"/>
              </a:rPr>
              <a:t>consistent to large current approaches</a:t>
            </a:r>
          </a:p>
          <a:p>
            <a:pPr marL="342900" indent="-342900">
              <a:spcBef>
                <a:spcPct val="10000"/>
              </a:spcBef>
              <a:buFontTx/>
              <a:buAutoNum type="arabicParenR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Less effective in canceling random noise;  </a:t>
            </a: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4673600" y="4467225"/>
            <a:ext cx="3835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4D – Slow sampling rate is good</a:t>
            </a:r>
          </a:p>
        </p:txBody>
      </p:sp>
      <p:sp>
        <p:nvSpPr>
          <p:cNvPr id="176138" name="Text Box 10"/>
          <p:cNvSpPr txBox="1">
            <a:spLocks noChangeArrowheads="1"/>
          </p:cNvSpPr>
          <p:nvPr/>
        </p:nvSpPr>
        <p:spPr bwMode="auto">
          <a:xfrm>
            <a:off x="1200150" y="4471988"/>
            <a:ext cx="787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1D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Trebuchet MS"/>
                <a:ea typeface="新細明體" pitchFamily="18" charset="-120"/>
              </a:rPr>
              <a:t>Test </a:t>
            </a:r>
            <a:r>
              <a:rPr lang="en-US" altLang="zh-TW" sz="2800" b="1" dirty="0" smtClean="0">
                <a:latin typeface="Trebuchet MSTrebuchet MS"/>
                <a:ea typeface="新細明體" pitchFamily="18" charset="-120"/>
              </a:rPr>
              <a:t>Scan </a:t>
            </a:r>
            <a:r>
              <a:rPr lang="en-US" altLang="zh-TW" sz="2800" dirty="0" smtClean="0">
                <a:latin typeface="Trebuchet MSTrebuchet MS"/>
                <a:ea typeface="新細明體" pitchFamily="18" charset="-120"/>
              </a:rPr>
              <a:t>D</a:t>
            </a:r>
            <a:r>
              <a:rPr lang="en-US" altLang="zh-TW" sz="2800" b="1" dirty="0" smtClean="0">
                <a:latin typeface="Trebuchet MSTrebuchet MS"/>
                <a:ea typeface="新細明體" pitchFamily="18" charset="-120"/>
              </a:rPr>
              <a:t>irection</a:t>
            </a:r>
            <a:endParaRPr lang="en-US" altLang="zh-TW" sz="2800" b="1" dirty="0">
              <a:latin typeface="Trebuchet MSTrebuchet MS"/>
              <a:ea typeface="新細明體" pitchFamily="18" charset="-120"/>
            </a:endParaRP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1101329"/>
            <a:ext cx="342106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36613" y="1622823"/>
            <a:ext cx="3600450" cy="901303"/>
            <a:chOff x="693" y="1444"/>
            <a:chExt cx="2064" cy="576"/>
          </a:xfrm>
        </p:grpSpPr>
        <p:sp>
          <p:nvSpPr>
            <p:cNvPr id="136201" name="Line 9"/>
            <p:cNvSpPr>
              <a:spLocks noChangeShapeType="1"/>
            </p:cNvSpPr>
            <p:nvPr/>
          </p:nvSpPr>
          <p:spPr bwMode="auto">
            <a:xfrm>
              <a:off x="693" y="1444"/>
              <a:ext cx="206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02" name="Line 10"/>
            <p:cNvSpPr>
              <a:spLocks noChangeShapeType="1"/>
            </p:cNvSpPr>
            <p:nvPr/>
          </p:nvSpPr>
          <p:spPr bwMode="auto">
            <a:xfrm>
              <a:off x="693" y="1636"/>
              <a:ext cx="206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03" name="Line 11"/>
            <p:cNvSpPr>
              <a:spLocks noChangeShapeType="1"/>
            </p:cNvSpPr>
            <p:nvPr/>
          </p:nvSpPr>
          <p:spPr bwMode="auto">
            <a:xfrm>
              <a:off x="693" y="1828"/>
              <a:ext cx="206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04" name="Line 12"/>
            <p:cNvSpPr>
              <a:spLocks noChangeShapeType="1"/>
            </p:cNvSpPr>
            <p:nvPr/>
          </p:nvSpPr>
          <p:spPr bwMode="auto">
            <a:xfrm>
              <a:off x="693" y="2020"/>
              <a:ext cx="2064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</p:grp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1693864" y="1425178"/>
            <a:ext cx="268287" cy="2203847"/>
          </a:xfrm>
          <a:prstGeom prst="rect">
            <a:avLst/>
          </a:prstGeom>
          <a:noFill/>
          <a:ln w="38100">
            <a:solidFill>
              <a:srgbClr val="EF91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TW" altLang="en-US">
              <a:latin typeface="Trebuchet MSTrebuchet MS"/>
            </a:endParaRPr>
          </a:p>
        </p:txBody>
      </p:sp>
      <p:sp>
        <p:nvSpPr>
          <p:cNvPr id="136207" name="Text Box 15"/>
          <p:cNvSpPr txBox="1">
            <a:spLocks noChangeArrowheads="1"/>
          </p:cNvSpPr>
          <p:nvPr/>
        </p:nvSpPr>
        <p:spPr bwMode="auto">
          <a:xfrm>
            <a:off x="79375" y="742970"/>
            <a:ext cx="723916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altLang="zh-TW" sz="1400">
                <a:latin typeface="Trebuchet MSTrebuchet MS"/>
                <a:ea typeface="新細明體" pitchFamily="18" charset="-120"/>
              </a:rPr>
              <a:t>N well</a:t>
            </a: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882650" y="1000125"/>
            <a:ext cx="844550" cy="426244"/>
          </a:xfrm>
          <a:prstGeom prst="line">
            <a:avLst/>
          </a:prstGeom>
          <a:noFill/>
          <a:ln w="38100">
            <a:solidFill>
              <a:srgbClr val="EF9100"/>
            </a:solidFill>
            <a:round/>
            <a:headEnd type="none" w="sm" len="sm"/>
            <a:tailEnd type="triangle" w="sm" len="sm"/>
          </a:ln>
          <a:effectLst/>
        </p:spPr>
        <p:txBody>
          <a:bodyPr/>
          <a:lstStyle/>
          <a:p>
            <a:endParaRPr lang="zh-TW" altLang="en-US">
              <a:latin typeface="Trebuchet MSTrebuchet MS"/>
            </a:endParaRPr>
          </a:p>
        </p:txBody>
      </p:sp>
      <p:pic>
        <p:nvPicPr>
          <p:cNvPr id="136209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3638" y="1085850"/>
            <a:ext cx="3378200" cy="244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381626" y="1025128"/>
            <a:ext cx="2200275" cy="1699022"/>
            <a:chOff x="3219" y="720"/>
            <a:chExt cx="720" cy="2208"/>
          </a:xfrm>
        </p:grpSpPr>
        <p:sp>
          <p:nvSpPr>
            <p:cNvPr id="136210" name="Line 18"/>
            <p:cNvSpPr>
              <a:spLocks noChangeShapeType="1"/>
            </p:cNvSpPr>
            <p:nvPr/>
          </p:nvSpPr>
          <p:spPr bwMode="auto">
            <a:xfrm rot="5400000">
              <a:off x="2115" y="1824"/>
              <a:ext cx="220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11" name="Line 19"/>
            <p:cNvSpPr>
              <a:spLocks noChangeShapeType="1"/>
            </p:cNvSpPr>
            <p:nvPr/>
          </p:nvSpPr>
          <p:spPr bwMode="auto">
            <a:xfrm rot="5400000">
              <a:off x="2355" y="1824"/>
              <a:ext cx="220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12" name="Line 20"/>
            <p:cNvSpPr>
              <a:spLocks noChangeShapeType="1"/>
            </p:cNvSpPr>
            <p:nvPr/>
          </p:nvSpPr>
          <p:spPr bwMode="auto">
            <a:xfrm rot="5400000">
              <a:off x="2595" y="1824"/>
              <a:ext cx="220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  <p:sp>
          <p:nvSpPr>
            <p:cNvPr id="136213" name="Line 21"/>
            <p:cNvSpPr>
              <a:spLocks noChangeShapeType="1"/>
            </p:cNvSpPr>
            <p:nvPr/>
          </p:nvSpPr>
          <p:spPr bwMode="auto">
            <a:xfrm rot="5400000">
              <a:off x="2835" y="1824"/>
              <a:ext cx="220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zh-TW" altLang="en-US">
                <a:latin typeface="Trebuchet MSTrebuchet MS"/>
              </a:endParaRPr>
            </a:p>
          </p:txBody>
        </p:sp>
      </p:grpSp>
      <p:sp>
        <p:nvSpPr>
          <p:cNvPr id="136218" name="Text Box 26"/>
          <p:cNvSpPr txBox="1">
            <a:spLocks noChangeArrowheads="1"/>
          </p:cNvSpPr>
          <p:nvPr/>
        </p:nvSpPr>
        <p:spPr bwMode="auto">
          <a:xfrm>
            <a:off x="765175" y="3787378"/>
            <a:ext cx="7519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sz="2000" b="1" dirty="0">
                <a:solidFill>
                  <a:srgbClr val="0000DE"/>
                </a:solidFill>
                <a:latin typeface="Trebuchet MSTrebuchet MS"/>
                <a:ea typeface="新細明體" pitchFamily="18" charset="-120"/>
              </a:rPr>
              <a:t>Change scan direction to reduce charging rate through P+ to </a:t>
            </a:r>
            <a:r>
              <a:rPr lang="en-US" altLang="zh-TW" sz="2000" b="1" dirty="0" err="1">
                <a:solidFill>
                  <a:srgbClr val="0000DE"/>
                </a:solidFill>
                <a:latin typeface="Trebuchet MSTrebuchet MS"/>
                <a:ea typeface="新細明體" pitchFamily="18" charset="-120"/>
              </a:rPr>
              <a:t>Nwell</a:t>
            </a:r>
            <a:r>
              <a:rPr lang="en-US" altLang="zh-TW" sz="2000" b="1" dirty="0">
                <a:solidFill>
                  <a:srgbClr val="0000DE"/>
                </a:solidFill>
                <a:latin typeface="Trebuchet MSTrebuchet MS"/>
                <a:ea typeface="新細明體" pitchFamily="18" charset="-120"/>
              </a:rPr>
              <a:t>,  so that VC difference enhanced</a:t>
            </a:r>
          </a:p>
        </p:txBody>
      </p:sp>
      <p:sp>
        <p:nvSpPr>
          <p:cNvPr id="136219" name="AutoShape 27"/>
          <p:cNvSpPr>
            <a:spLocks noChangeArrowheads="1"/>
          </p:cNvSpPr>
          <p:nvPr/>
        </p:nvSpPr>
        <p:spPr bwMode="auto">
          <a:xfrm>
            <a:off x="4511676" y="2046685"/>
            <a:ext cx="352425" cy="86915"/>
          </a:xfrm>
          <a:prstGeom prst="rightArrow">
            <a:avLst>
              <a:gd name="adj1" fmla="val 50000"/>
              <a:gd name="adj2" fmla="val 760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Trebuchet M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23017" y="2387084"/>
            <a:ext cx="1714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rebuchet MSTrebuchet MS"/>
              </a:rPr>
              <a:t>Trebuchet MS</a:t>
            </a:r>
            <a:endParaRPr lang="zh-TW" altLang="en-US" dirty="0">
              <a:latin typeface="Trebuchet MS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46" name="Picture 30" descr="patch-40nm_6123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4" y="2965848"/>
            <a:ext cx="1654175" cy="1240631"/>
          </a:xfrm>
          <a:prstGeom prst="rect">
            <a:avLst/>
          </a:prstGeom>
          <a:noFill/>
        </p:spPr>
      </p:pic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Trebuchet MS"/>
                <a:ea typeface="新細明體" pitchFamily="18" charset="-120"/>
              </a:rPr>
              <a:t>Test </a:t>
            </a:r>
            <a:r>
              <a:rPr lang="en-US" altLang="zh-TW" sz="2800" b="1" dirty="0" smtClean="0">
                <a:latin typeface="Trebuchet MSTrebuchet MS"/>
                <a:ea typeface="新細明體" pitchFamily="18" charset="-120"/>
              </a:rPr>
              <a:t>Scan </a:t>
            </a:r>
            <a:r>
              <a:rPr lang="en-US" altLang="zh-TW" sz="2800" dirty="0" smtClean="0">
                <a:latin typeface="Trebuchet MSTrebuchet MS"/>
                <a:ea typeface="新細明體" pitchFamily="18" charset="-120"/>
              </a:rPr>
              <a:t>D</a:t>
            </a:r>
            <a:r>
              <a:rPr lang="en-US" altLang="zh-TW" sz="2800" b="1" dirty="0" smtClean="0">
                <a:latin typeface="Trebuchet MSTrebuchet MS"/>
                <a:ea typeface="新細明體" pitchFamily="18" charset="-120"/>
              </a:rPr>
              <a:t>irection</a:t>
            </a:r>
            <a:endParaRPr lang="en-US" altLang="zh-TW" sz="2800" b="1" dirty="0">
              <a:latin typeface="Trebuchet MSTrebuchet MS"/>
              <a:ea typeface="新細明體" pitchFamily="18" charset="-120"/>
            </a:endParaRPr>
          </a:p>
        </p:txBody>
      </p:sp>
      <p:pic>
        <p:nvPicPr>
          <p:cNvPr id="13723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9525" y="977504"/>
            <a:ext cx="2249488" cy="16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37" name="AutoShape 21"/>
          <p:cNvSpPr>
            <a:spLocks noChangeArrowheads="1"/>
          </p:cNvSpPr>
          <p:nvPr/>
        </p:nvSpPr>
        <p:spPr bwMode="auto">
          <a:xfrm>
            <a:off x="2058988" y="3520679"/>
            <a:ext cx="233362" cy="97631"/>
          </a:xfrm>
          <a:prstGeom prst="rightArrow">
            <a:avLst>
              <a:gd name="adj1" fmla="val 50000"/>
              <a:gd name="adj2" fmla="val 448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Trebuchet MS"/>
            </a:endParaRPr>
          </a:p>
        </p:txBody>
      </p:sp>
      <p:pic>
        <p:nvPicPr>
          <p:cNvPr id="137239" name="Picture 23" descr="Patch_Patch_Patch_Patch_lancelot-IBM-10-x-scan_DefectID179_DefectID2_DefectID1763_DefectID1812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8238" y="2936081"/>
            <a:ext cx="1670050" cy="1252538"/>
          </a:xfrm>
          <a:prstGeom prst="rect">
            <a:avLst/>
          </a:prstGeom>
          <a:noFill/>
        </p:spPr>
      </p:pic>
      <p:sp>
        <p:nvSpPr>
          <p:cNvPr id="137240" name="Line 24"/>
          <p:cNvSpPr>
            <a:spLocks noChangeShapeType="1"/>
          </p:cNvSpPr>
          <p:nvPr/>
        </p:nvSpPr>
        <p:spPr bwMode="auto">
          <a:xfrm flipV="1">
            <a:off x="355600" y="3074194"/>
            <a:ext cx="174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Trebuchet MS"/>
            </a:endParaRPr>
          </a:p>
        </p:txBody>
      </p:sp>
      <p:sp>
        <p:nvSpPr>
          <p:cNvPr id="137241" name="Line 25"/>
          <p:cNvSpPr>
            <a:spLocks noChangeShapeType="1"/>
          </p:cNvSpPr>
          <p:nvPr/>
        </p:nvSpPr>
        <p:spPr bwMode="auto">
          <a:xfrm flipH="1">
            <a:off x="2776539" y="2868217"/>
            <a:ext cx="1587" cy="13835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Trebuchet MS"/>
            </a:endParaRPr>
          </a:p>
        </p:txBody>
      </p:sp>
      <p:sp>
        <p:nvSpPr>
          <p:cNvPr id="137243" name="Text Box 27"/>
          <p:cNvSpPr txBox="1">
            <a:spLocks noChangeArrowheads="1"/>
          </p:cNvSpPr>
          <p:nvPr/>
        </p:nvSpPr>
        <p:spPr bwMode="auto">
          <a:xfrm>
            <a:off x="146050" y="4291013"/>
            <a:ext cx="1682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X-scan patch</a:t>
            </a: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2413000" y="4281488"/>
            <a:ext cx="1682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>
                <a:latin typeface="Trebuchet MSTrebuchet MS"/>
                <a:ea typeface="新細明體" pitchFamily="18" charset="-120"/>
              </a:rPr>
              <a:t>Y-scan patch</a:t>
            </a: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4468813" y="1291604"/>
            <a:ext cx="408146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7663" indent="-347663" defTabSz="465138">
              <a:spcBef>
                <a:spcPct val="50000"/>
              </a:spcBef>
              <a:buFont typeface="Wingdings 3" pitchFamily="18" charset="2"/>
              <a:buChar char="f"/>
            </a:pPr>
            <a:r>
              <a:rPr lang="en-US" altLang="zh-TW" sz="1600" b="1" dirty="0">
                <a:latin typeface="Trebuchet MSTrebuchet MS"/>
                <a:ea typeface="新細明體" pitchFamily="18" charset="-120"/>
              </a:rPr>
              <a:t>Review image of Gate bridge</a:t>
            </a:r>
          </a:p>
          <a:p>
            <a:pPr marL="347663" indent="-347663" defTabSz="465138">
              <a:spcBef>
                <a:spcPct val="50000"/>
              </a:spcBef>
              <a:buFont typeface="Wingdings 3" pitchFamily="18" charset="2"/>
              <a:buChar char="l"/>
            </a:pPr>
            <a:endParaRPr lang="en-US" altLang="zh-TW" sz="1600" b="1" dirty="0">
              <a:latin typeface="Trebuchet MSTrebuchet MS"/>
              <a:ea typeface="新細明體" pitchFamily="18" charset="-120"/>
            </a:endParaRPr>
          </a:p>
          <a:p>
            <a:pPr marL="347663" indent="-347663" defTabSz="465138">
              <a:spcBef>
                <a:spcPct val="50000"/>
              </a:spcBef>
              <a:buFont typeface="Wingdings 3" pitchFamily="18" charset="2"/>
              <a:buChar char="l"/>
            </a:pPr>
            <a:r>
              <a:rPr lang="en-US" altLang="zh-TW" sz="1600" b="1" dirty="0">
                <a:latin typeface="Trebuchet MSTrebuchet MS"/>
                <a:ea typeface="新細明體" pitchFamily="18" charset="-120"/>
              </a:rPr>
              <a:t>X-scan in large pixel reduces charging rate, less charge up make bridge appeared in VC </a:t>
            </a:r>
          </a:p>
          <a:p>
            <a:pPr marL="347663" indent="-347663" defTabSz="465138">
              <a:spcBef>
                <a:spcPct val="50000"/>
              </a:spcBef>
              <a:buFont typeface="Wingdings 3" pitchFamily="18" charset="2"/>
              <a:buNone/>
            </a:pPr>
            <a:endParaRPr lang="en-US" altLang="zh-TW" sz="1600" b="1" dirty="0">
              <a:latin typeface="Trebuchet MSTrebuchet MS"/>
              <a:ea typeface="新細明體" pitchFamily="18" charset="-120"/>
            </a:endParaRPr>
          </a:p>
          <a:p>
            <a:pPr marL="347663" indent="-347663" defTabSz="465138">
              <a:spcBef>
                <a:spcPct val="50000"/>
              </a:spcBef>
              <a:buFont typeface="Wingdings 3" pitchFamily="18" charset="2"/>
              <a:buChar char="f"/>
            </a:pPr>
            <a:r>
              <a:rPr lang="en-US" altLang="zh-TW" sz="1600" b="1" dirty="0">
                <a:latin typeface="Trebuchet MSTrebuchet MS"/>
                <a:ea typeface="新細明體" pitchFamily="18" charset="-120"/>
                <a:sym typeface="Wingdings 3" pitchFamily="18" charset="2"/>
              </a:rPr>
              <a:t>Y scan does not reveal the bridge in VC. Why? Y-scan charging rate too high, P+/N-well saturated and breakdown causes artifacts.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Trebuchet MS"/>
                <a:ea typeface="新細明體" pitchFamily="18" charset="-120"/>
              </a:rPr>
              <a:t>Pre-Scan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1285876" y="945357"/>
            <a:ext cx="1960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Before pre-scan</a:t>
            </a: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5545138" y="935832"/>
            <a:ext cx="1960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After pre-scan</a:t>
            </a:r>
          </a:p>
        </p:txBody>
      </p:sp>
      <p:sp>
        <p:nvSpPr>
          <p:cNvPr id="182279" name="Text Box 7"/>
          <p:cNvSpPr txBox="1">
            <a:spLocks noChangeArrowheads="1"/>
          </p:cNvSpPr>
          <p:nvPr/>
        </p:nvSpPr>
        <p:spPr bwMode="auto">
          <a:xfrm>
            <a:off x="673101" y="4407694"/>
            <a:ext cx="75342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dirty="0">
                <a:latin typeface="Trebuchet MSTrebuchet MS"/>
                <a:ea typeface="新細明體" pitchFamily="18" charset="-120"/>
              </a:rPr>
              <a:t>Pre-scan brings up sub-layer VC and transfers to surface</a:t>
            </a:r>
          </a:p>
        </p:txBody>
      </p:sp>
      <p:pic>
        <p:nvPicPr>
          <p:cNvPr id="182280" name="Picture 8" descr="nutool-10s-loc3-no-pre-scan"/>
          <p:cNvPicPr>
            <a:picLocks noChangeAspect="1" noChangeArrowheads="1"/>
          </p:cNvPicPr>
          <p:nvPr/>
        </p:nvPicPr>
        <p:blipFill>
          <a:blip r:embed="rId2" cstate="print"/>
          <a:srcRect l="59296" t="32372" b="30769"/>
          <a:stretch>
            <a:fillRect/>
          </a:stretch>
        </p:blipFill>
        <p:spPr bwMode="auto">
          <a:xfrm>
            <a:off x="1519238" y="1314450"/>
            <a:ext cx="2608262" cy="1771650"/>
          </a:xfrm>
          <a:prstGeom prst="rect">
            <a:avLst/>
          </a:prstGeom>
          <a:noFill/>
        </p:spPr>
      </p:pic>
      <p:pic>
        <p:nvPicPr>
          <p:cNvPr id="182281" name="Picture 9" descr="nutool-10s-loc3-aft-pre-scan"/>
          <p:cNvPicPr>
            <a:picLocks noChangeAspect="1" noChangeArrowheads="1"/>
          </p:cNvPicPr>
          <p:nvPr/>
        </p:nvPicPr>
        <p:blipFill>
          <a:blip r:embed="rId3" cstate="print"/>
          <a:srcRect l="60898" t="31731" b="28847"/>
          <a:stretch>
            <a:fillRect/>
          </a:stretch>
        </p:blipFill>
        <p:spPr bwMode="auto">
          <a:xfrm>
            <a:off x="5549900" y="1295400"/>
            <a:ext cx="2286000" cy="1728788"/>
          </a:xfrm>
          <a:prstGeom prst="rect">
            <a:avLst/>
          </a:prstGeom>
          <a:noFill/>
        </p:spPr>
      </p:pic>
      <p:pic>
        <p:nvPicPr>
          <p:cNvPr id="182282" name="Picture 10" descr="nutool-bef-pre-scan-0"/>
          <p:cNvPicPr>
            <a:picLocks noChangeAspect="1" noChangeArrowheads="1"/>
          </p:cNvPicPr>
          <p:nvPr/>
        </p:nvPicPr>
        <p:blipFill>
          <a:blip r:embed="rId4" cstate="print"/>
          <a:srcRect l="57333" t="23000" b="34000"/>
          <a:stretch>
            <a:fillRect/>
          </a:stretch>
        </p:blipFill>
        <p:spPr bwMode="auto">
          <a:xfrm>
            <a:off x="755650" y="2238375"/>
            <a:ext cx="24574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2283" name="Picture 11" descr="nutool-aft-pre-scan-2x2lnavg-0"/>
          <p:cNvPicPr>
            <a:picLocks noChangeAspect="1" noChangeArrowheads="1"/>
          </p:cNvPicPr>
          <p:nvPr/>
        </p:nvPicPr>
        <p:blipFill>
          <a:blip r:embed="rId5" cstate="print"/>
          <a:srcRect l="56647" t="23064" b="37666"/>
          <a:stretch>
            <a:fillRect/>
          </a:stretch>
        </p:blipFill>
        <p:spPr bwMode="auto">
          <a:xfrm>
            <a:off x="4305300" y="2247900"/>
            <a:ext cx="27051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Trebuchet MS"/>
                <a:ea typeface="新細明體" pitchFamily="18" charset="-120"/>
              </a:rPr>
              <a:t>Pre-Scan</a:t>
            </a: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1285876" y="935373"/>
            <a:ext cx="1960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without pre-scan</a:t>
            </a: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5545138" y="925848"/>
            <a:ext cx="1960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After pre-scan</a:t>
            </a: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647701" y="3951685"/>
            <a:ext cx="77882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TW" dirty="0">
                <a:latin typeface="Trebuchet MSTrebuchet MS"/>
                <a:ea typeface="新細明體" pitchFamily="18" charset="-120"/>
              </a:rPr>
              <a:t>pre-scan achieve overall positive charge to boost </a:t>
            </a:r>
            <a:r>
              <a:rPr lang="en-US" altLang="zh-TW" dirty="0" err="1">
                <a:latin typeface="Trebuchet MSTrebuchet MS"/>
                <a:ea typeface="新細明體" pitchFamily="18" charset="-120"/>
              </a:rPr>
              <a:t>Nmos</a:t>
            </a:r>
            <a:r>
              <a:rPr lang="en-US" altLang="zh-TW" dirty="0">
                <a:latin typeface="Trebuchet MSTrebuchet MS"/>
                <a:ea typeface="新細明體" pitchFamily="18" charset="-120"/>
              </a:rPr>
              <a:t> leakage, thus open N+/</a:t>
            </a:r>
            <a:r>
              <a:rPr lang="en-US" altLang="zh-TW" dirty="0" err="1">
                <a:latin typeface="Trebuchet MSTrebuchet MS"/>
                <a:ea typeface="新細明體" pitchFamily="18" charset="-120"/>
              </a:rPr>
              <a:t>Pwell</a:t>
            </a:r>
            <a:r>
              <a:rPr lang="en-US" altLang="zh-TW" dirty="0">
                <a:latin typeface="Trebuchet MSTrebuchet MS"/>
                <a:ea typeface="新細明體" pitchFamily="18" charset="-120"/>
              </a:rPr>
              <a:t> contact standout as DVC</a:t>
            </a:r>
          </a:p>
        </p:txBody>
      </p:sp>
      <p:graphicFrame>
        <p:nvGraphicFramePr>
          <p:cNvPr id="189450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763588" y="1296591"/>
          <a:ext cx="3643312" cy="2590800"/>
        </p:xfrm>
        <a:graphic>
          <a:graphicData uri="http://schemas.openxmlformats.org/presentationml/2006/ole">
            <p:oleObj spid="_x0000_s1101826" name="PhotoImpact" r:id="rId3" imgW="4876190" imgH="4876190" progId="">
              <p:embed/>
            </p:oleObj>
          </a:graphicData>
        </a:graphic>
      </p:graphicFrame>
      <p:graphicFrame>
        <p:nvGraphicFramePr>
          <p:cNvPr id="189452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4979988" y="1296591"/>
          <a:ext cx="3579812" cy="2578894"/>
        </p:xfrm>
        <a:graphic>
          <a:graphicData uri="http://schemas.openxmlformats.org/presentationml/2006/ole">
            <p:oleObj spid="_x0000_s1101827" name="PhotoImpact" r:id="rId4" imgW="4876190" imgH="48761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477" name="Object 101"/>
          <p:cNvGraphicFramePr>
            <a:graphicFrameLocks noChangeAspect="1"/>
          </p:cNvGraphicFramePr>
          <p:nvPr/>
        </p:nvGraphicFramePr>
        <p:xfrm>
          <a:off x="3025776" y="1735432"/>
          <a:ext cx="2441575" cy="1315640"/>
        </p:xfrm>
        <a:graphic>
          <a:graphicData uri="http://schemas.openxmlformats.org/presentationml/2006/ole">
            <p:oleObj spid="_x0000_s1089538" name="PhotoImpact" r:id="rId4" imgW="3936508" imgH="3250794" progId="">
              <p:embed/>
            </p:oleObj>
          </a:graphicData>
        </a:graphic>
      </p:graphicFrame>
      <p:graphicFrame>
        <p:nvGraphicFramePr>
          <p:cNvPr id="101476" name="Object 100"/>
          <p:cNvGraphicFramePr>
            <a:graphicFrameLocks noChangeAspect="1"/>
          </p:cNvGraphicFramePr>
          <p:nvPr/>
        </p:nvGraphicFramePr>
        <p:xfrm>
          <a:off x="485776" y="1750910"/>
          <a:ext cx="2397125" cy="1283494"/>
        </p:xfrm>
        <a:graphic>
          <a:graphicData uri="http://schemas.openxmlformats.org/presentationml/2006/ole">
            <p:oleObj spid="_x0000_s1089539" name="PhotoImpact" r:id="rId5" imgW="4888889" imgH="3492063" progId="">
              <p:embed/>
            </p:oleObj>
          </a:graphicData>
        </a:graphic>
      </p:graphicFrame>
      <p:graphicFrame>
        <p:nvGraphicFramePr>
          <p:cNvPr id="101475" name="Object 99"/>
          <p:cNvGraphicFramePr>
            <a:graphicFrameLocks noChangeAspect="1"/>
          </p:cNvGraphicFramePr>
          <p:nvPr/>
        </p:nvGraphicFramePr>
        <p:xfrm>
          <a:off x="5634039" y="1758053"/>
          <a:ext cx="2662237" cy="1285875"/>
        </p:xfrm>
        <a:graphic>
          <a:graphicData uri="http://schemas.openxmlformats.org/presentationml/2006/ole">
            <p:oleObj spid="_x0000_s1089540" name="PhotoImpact" r:id="rId6" imgW="4495238" imgH="2895238" progId="">
              <p:embed/>
            </p:oleObj>
          </a:graphicData>
        </a:graphic>
      </p:graphicFrame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182563" y="662678"/>
            <a:ext cx="40687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0000FF"/>
              </a:buClr>
              <a:buFontTx/>
              <a:buChar char="•"/>
            </a:pPr>
            <a:r>
              <a:rPr lang="en-US" altLang="zh-TW" sz="1400" b="1" dirty="0">
                <a:latin typeface="Trebuchet MS" pitchFamily="34" charset="0"/>
                <a:ea typeface="新細明體" pitchFamily="18" charset="-120"/>
              </a:rPr>
              <a:t>Lay and sub-layer layout</a:t>
            </a:r>
          </a:p>
          <a:p>
            <a:pPr marL="457200" indent="-457200">
              <a:spcBef>
                <a:spcPct val="50000"/>
              </a:spcBef>
              <a:buClr>
                <a:srgbClr val="0000FF"/>
              </a:buClr>
              <a:buFontTx/>
              <a:buChar char="•"/>
            </a:pPr>
            <a:r>
              <a:rPr lang="en-US" altLang="zh-TW" sz="1400" b="1" dirty="0">
                <a:latin typeface="Trebuchet MS" pitchFamily="34" charset="0"/>
                <a:ea typeface="新細明體" pitchFamily="18" charset="-120"/>
              </a:rPr>
              <a:t>Cross-section view</a:t>
            </a:r>
          </a:p>
          <a:p>
            <a:pPr marL="457200" indent="-457200">
              <a:spcBef>
                <a:spcPct val="50000"/>
              </a:spcBef>
              <a:buClr>
                <a:srgbClr val="0000FF"/>
              </a:buClr>
              <a:buFontTx/>
              <a:buChar char="•"/>
            </a:pPr>
            <a:r>
              <a:rPr lang="en-US" altLang="zh-TW" sz="1400" b="1" dirty="0">
                <a:latin typeface="Trebuchet MS" pitchFamily="34" charset="0"/>
                <a:ea typeface="新細明體" pitchFamily="18" charset="-120"/>
              </a:rPr>
              <a:t>DOI – CT under-etch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3916363" y="3729489"/>
            <a:ext cx="3027362" cy="3000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2" name="Rectangle 6" descr="50%"/>
          <p:cNvSpPr>
            <a:spLocks noChangeArrowheads="1"/>
          </p:cNvSpPr>
          <p:nvPr/>
        </p:nvSpPr>
        <p:spPr bwMode="auto">
          <a:xfrm>
            <a:off x="6637339" y="3889033"/>
            <a:ext cx="257175" cy="127397"/>
          </a:xfrm>
          <a:prstGeom prst="rect">
            <a:avLst/>
          </a:prstGeom>
          <a:pattFill prst="pct50">
            <a:fgClr>
              <a:srgbClr val="6600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3" name="Rectangle 7" descr="50%"/>
          <p:cNvSpPr>
            <a:spLocks noChangeArrowheads="1"/>
          </p:cNvSpPr>
          <p:nvPr/>
        </p:nvSpPr>
        <p:spPr bwMode="auto">
          <a:xfrm>
            <a:off x="5010151" y="3889033"/>
            <a:ext cx="258763" cy="127397"/>
          </a:xfrm>
          <a:prstGeom prst="rect">
            <a:avLst/>
          </a:prstGeom>
          <a:pattFill prst="pct50">
            <a:fgClr>
              <a:srgbClr val="6600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4" name="Rectangle 8" descr="50%"/>
          <p:cNvSpPr>
            <a:spLocks noChangeArrowheads="1"/>
          </p:cNvSpPr>
          <p:nvPr/>
        </p:nvSpPr>
        <p:spPr bwMode="auto">
          <a:xfrm>
            <a:off x="4057651" y="3889033"/>
            <a:ext cx="258763" cy="127397"/>
          </a:xfrm>
          <a:prstGeom prst="rect">
            <a:avLst/>
          </a:prstGeom>
          <a:pattFill prst="pct50">
            <a:fgClr>
              <a:srgbClr val="6600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5" name="Rectangle 9" descr="50%"/>
          <p:cNvSpPr>
            <a:spLocks noChangeArrowheads="1"/>
          </p:cNvSpPr>
          <p:nvPr/>
        </p:nvSpPr>
        <p:spPr bwMode="auto">
          <a:xfrm>
            <a:off x="3916363" y="3997380"/>
            <a:ext cx="3027362" cy="32147"/>
          </a:xfrm>
          <a:prstGeom prst="rect">
            <a:avLst/>
          </a:prstGeom>
          <a:pattFill prst="pct50">
            <a:fgClr>
              <a:srgbClr val="6600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5045076" y="3915227"/>
            <a:ext cx="201613" cy="1143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6672263" y="3915227"/>
            <a:ext cx="201612" cy="1143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8" name="Rectangle 12"/>
          <p:cNvSpPr>
            <a:spLocks noChangeArrowheads="1"/>
          </p:cNvSpPr>
          <p:nvPr/>
        </p:nvSpPr>
        <p:spPr bwMode="auto">
          <a:xfrm>
            <a:off x="4092575" y="3915227"/>
            <a:ext cx="201613" cy="1143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89" name="Rectangle 13" descr="Small checker board"/>
          <p:cNvSpPr>
            <a:spLocks noChangeArrowheads="1"/>
          </p:cNvSpPr>
          <p:nvPr/>
        </p:nvSpPr>
        <p:spPr bwMode="auto">
          <a:xfrm>
            <a:off x="3916363" y="4121205"/>
            <a:ext cx="3027362" cy="392906"/>
          </a:xfrm>
          <a:prstGeom prst="rect">
            <a:avLst/>
          </a:prstGeom>
          <a:pattFill prst="smCheck">
            <a:fgClr>
              <a:srgbClr val="FFCC99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0" name="Rectangle 14" descr="30%"/>
          <p:cNvSpPr>
            <a:spLocks noChangeArrowheads="1"/>
          </p:cNvSpPr>
          <p:nvPr/>
        </p:nvSpPr>
        <p:spPr bwMode="auto">
          <a:xfrm>
            <a:off x="3916363" y="4517683"/>
            <a:ext cx="3027362" cy="138113"/>
          </a:xfrm>
          <a:prstGeom prst="rect">
            <a:avLst/>
          </a:prstGeom>
          <a:pattFill prst="pct30">
            <a:fgClr>
              <a:srgbClr val="FF9966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1" name="Text Box 15"/>
          <p:cNvSpPr txBox="1">
            <a:spLocks noChangeArrowheads="1"/>
          </p:cNvSpPr>
          <p:nvPr/>
        </p:nvSpPr>
        <p:spPr bwMode="auto">
          <a:xfrm>
            <a:off x="5786439" y="4520065"/>
            <a:ext cx="9350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P-Wafer</a:t>
            </a:r>
          </a:p>
        </p:txBody>
      </p:sp>
      <p:sp>
        <p:nvSpPr>
          <p:cNvPr id="101392" name="AutoShape 16" descr="25%"/>
          <p:cNvSpPr>
            <a:spLocks noChangeArrowheads="1"/>
          </p:cNvSpPr>
          <p:nvPr/>
        </p:nvSpPr>
        <p:spPr bwMode="auto">
          <a:xfrm>
            <a:off x="6000751" y="4095011"/>
            <a:ext cx="1325563" cy="277416"/>
          </a:xfrm>
          <a:prstGeom prst="roundRect">
            <a:avLst>
              <a:gd name="adj" fmla="val 15278"/>
            </a:avLst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3" name="AutoShape 17" descr="25%"/>
          <p:cNvSpPr>
            <a:spLocks noChangeArrowheads="1"/>
          </p:cNvSpPr>
          <p:nvPr/>
        </p:nvSpPr>
        <p:spPr bwMode="auto">
          <a:xfrm>
            <a:off x="3916363" y="4095011"/>
            <a:ext cx="374650" cy="277416"/>
          </a:xfrm>
          <a:prstGeom prst="roundRect">
            <a:avLst>
              <a:gd name="adj" fmla="val 5037"/>
            </a:avLst>
          </a:prstGeom>
          <a:pattFill prst="pct25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4" name="Text Box 18"/>
          <p:cNvSpPr txBox="1">
            <a:spLocks noChangeArrowheads="1"/>
          </p:cNvSpPr>
          <p:nvPr/>
        </p:nvSpPr>
        <p:spPr bwMode="auto">
          <a:xfrm>
            <a:off x="6424614" y="4235505"/>
            <a:ext cx="8286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N-Well</a:t>
            </a:r>
          </a:p>
        </p:txBody>
      </p:sp>
      <p:sp>
        <p:nvSpPr>
          <p:cNvPr id="101395" name="AutoShape 19" descr="50%"/>
          <p:cNvSpPr>
            <a:spLocks noChangeArrowheads="1"/>
          </p:cNvSpPr>
          <p:nvPr/>
        </p:nvSpPr>
        <p:spPr bwMode="auto">
          <a:xfrm>
            <a:off x="4375150" y="4095011"/>
            <a:ext cx="1327150" cy="277416"/>
          </a:xfrm>
          <a:prstGeom prst="roundRect">
            <a:avLst>
              <a:gd name="adj" fmla="val 16667"/>
            </a:avLst>
          </a:prstGeom>
          <a:pattFill prst="pct50">
            <a:fgClr>
              <a:srgbClr val="FF6600"/>
            </a:fgClr>
            <a:bgClr>
              <a:srgbClr val="FFFFFF"/>
            </a:bgClr>
          </a:patt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6" name="Text Box 20"/>
          <p:cNvSpPr txBox="1">
            <a:spLocks noChangeArrowheads="1"/>
          </p:cNvSpPr>
          <p:nvPr/>
        </p:nvSpPr>
        <p:spPr bwMode="auto">
          <a:xfrm>
            <a:off x="5116513" y="4206930"/>
            <a:ext cx="6921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P-Well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4552951" y="4046196"/>
            <a:ext cx="1008063" cy="69056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 flipV="1">
            <a:off x="6246813" y="4046196"/>
            <a:ext cx="952500" cy="69056"/>
          </a:xfrm>
          <a:prstGeom prst="rect">
            <a:avLst/>
          </a:prstGeom>
          <a:solidFill>
            <a:srgbClr val="FF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399" name="AutoShape 23"/>
          <p:cNvSpPr>
            <a:spLocks noChangeArrowheads="1"/>
          </p:cNvSpPr>
          <p:nvPr/>
        </p:nvSpPr>
        <p:spPr bwMode="auto">
          <a:xfrm>
            <a:off x="4622800" y="4027145"/>
            <a:ext cx="374650" cy="3214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0" name="AutoShape 24"/>
          <p:cNvSpPr>
            <a:spLocks noChangeArrowheads="1"/>
          </p:cNvSpPr>
          <p:nvPr/>
        </p:nvSpPr>
        <p:spPr bwMode="auto">
          <a:xfrm>
            <a:off x="5259389" y="4027145"/>
            <a:ext cx="403225" cy="3214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1" name="Line 25"/>
          <p:cNvSpPr>
            <a:spLocks noChangeShapeType="1"/>
          </p:cNvSpPr>
          <p:nvPr/>
        </p:nvSpPr>
        <p:spPr bwMode="auto">
          <a:xfrm>
            <a:off x="6283326" y="4029527"/>
            <a:ext cx="893763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2" name="Rectangle 26"/>
          <p:cNvSpPr>
            <a:spLocks noChangeArrowheads="1"/>
          </p:cNvSpPr>
          <p:nvPr/>
        </p:nvSpPr>
        <p:spPr bwMode="auto">
          <a:xfrm>
            <a:off x="5081588" y="3915227"/>
            <a:ext cx="144462" cy="1143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3" name="Rectangle 27"/>
          <p:cNvSpPr>
            <a:spLocks noChangeArrowheads="1"/>
          </p:cNvSpPr>
          <p:nvPr/>
        </p:nvSpPr>
        <p:spPr bwMode="auto">
          <a:xfrm>
            <a:off x="6707188" y="3915227"/>
            <a:ext cx="144462" cy="1143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4" name="Rectangle 28"/>
          <p:cNvSpPr>
            <a:spLocks noChangeArrowheads="1"/>
          </p:cNvSpPr>
          <p:nvPr/>
        </p:nvSpPr>
        <p:spPr bwMode="auto">
          <a:xfrm>
            <a:off x="4127501" y="3915227"/>
            <a:ext cx="144463" cy="1143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5" name="AutoShape 29"/>
          <p:cNvSpPr>
            <a:spLocks noChangeArrowheads="1"/>
          </p:cNvSpPr>
          <p:nvPr/>
        </p:nvSpPr>
        <p:spPr bwMode="auto">
          <a:xfrm>
            <a:off x="4552950" y="4050958"/>
            <a:ext cx="401638" cy="92869"/>
          </a:xfrm>
          <a:prstGeom prst="roundRect">
            <a:avLst>
              <a:gd name="adj" fmla="val 31250"/>
            </a:avLst>
          </a:prstGeom>
          <a:solidFill>
            <a:srgbClr val="33CC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6" name="AutoShape 30"/>
          <p:cNvSpPr>
            <a:spLocks noChangeArrowheads="1"/>
          </p:cNvSpPr>
          <p:nvPr/>
        </p:nvSpPr>
        <p:spPr bwMode="auto">
          <a:xfrm>
            <a:off x="5292726" y="4050958"/>
            <a:ext cx="404813" cy="92869"/>
          </a:xfrm>
          <a:prstGeom prst="roundRect">
            <a:avLst>
              <a:gd name="adj" fmla="val 31250"/>
            </a:avLst>
          </a:prstGeom>
          <a:solidFill>
            <a:srgbClr val="33CC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07" name="Text Box 31"/>
          <p:cNvSpPr txBox="1">
            <a:spLocks noChangeArrowheads="1"/>
          </p:cNvSpPr>
          <p:nvPr/>
        </p:nvSpPr>
        <p:spPr bwMode="auto">
          <a:xfrm>
            <a:off x="5399088" y="4031908"/>
            <a:ext cx="3159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800" b="1">
                <a:latin typeface="Trebuchet MS" pitchFamily="34" charset="0"/>
                <a:ea typeface="新細明體" pitchFamily="18" charset="-120"/>
              </a:rPr>
              <a:t>n</a:t>
            </a:r>
            <a:r>
              <a:rPr lang="en-US" altLang="zh-TW" sz="800" b="1" baseline="30000">
                <a:latin typeface="Trebuchet MS" pitchFamily="34" charset="0"/>
                <a:ea typeface="新細明體" pitchFamily="18" charset="-120"/>
              </a:rPr>
              <a:t>+</a:t>
            </a:r>
            <a:endParaRPr lang="en-US" altLang="zh-TW" sz="8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08" name="Text Box 32"/>
          <p:cNvSpPr txBox="1">
            <a:spLocks noChangeArrowheads="1"/>
          </p:cNvSpPr>
          <p:nvPr/>
        </p:nvSpPr>
        <p:spPr bwMode="auto">
          <a:xfrm>
            <a:off x="4764088" y="4031908"/>
            <a:ext cx="3175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800" b="1">
                <a:latin typeface="Trebuchet MS" pitchFamily="34" charset="0"/>
                <a:ea typeface="新細明體" pitchFamily="18" charset="-120"/>
              </a:rPr>
              <a:t>n</a:t>
            </a:r>
            <a:r>
              <a:rPr lang="en-US" altLang="zh-TW" sz="800" b="1" baseline="30000">
                <a:latin typeface="Trebuchet MS" pitchFamily="34" charset="0"/>
                <a:ea typeface="新細明體" pitchFamily="18" charset="-120"/>
              </a:rPr>
              <a:t>+</a:t>
            </a:r>
            <a:endParaRPr lang="en-US" altLang="zh-TW" sz="8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09" name="AutoShape 33"/>
          <p:cNvSpPr>
            <a:spLocks noChangeArrowheads="1"/>
          </p:cNvSpPr>
          <p:nvPr/>
        </p:nvSpPr>
        <p:spPr bwMode="auto">
          <a:xfrm>
            <a:off x="6246814" y="4050958"/>
            <a:ext cx="376237" cy="92869"/>
          </a:xfrm>
          <a:prstGeom prst="roundRect">
            <a:avLst>
              <a:gd name="adj" fmla="val 18750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0" name="AutoShape 34"/>
          <p:cNvSpPr>
            <a:spLocks noChangeArrowheads="1"/>
          </p:cNvSpPr>
          <p:nvPr/>
        </p:nvSpPr>
        <p:spPr bwMode="auto">
          <a:xfrm>
            <a:off x="6883401" y="4050958"/>
            <a:ext cx="461963" cy="92869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1" name="Text Box 35"/>
          <p:cNvSpPr txBox="1">
            <a:spLocks noChangeArrowheads="1"/>
          </p:cNvSpPr>
          <p:nvPr/>
        </p:nvSpPr>
        <p:spPr bwMode="auto">
          <a:xfrm>
            <a:off x="6389689" y="4031908"/>
            <a:ext cx="2619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800" b="1">
                <a:latin typeface="Trebuchet MS" pitchFamily="34" charset="0"/>
                <a:ea typeface="新細明體" pitchFamily="18" charset="-120"/>
              </a:rPr>
              <a:t>p</a:t>
            </a:r>
            <a:r>
              <a:rPr lang="en-US" altLang="zh-TW" sz="800" b="1" baseline="30000">
                <a:latin typeface="Trebuchet MS" pitchFamily="34" charset="0"/>
                <a:ea typeface="新細明體" pitchFamily="18" charset="-120"/>
              </a:rPr>
              <a:t>+</a:t>
            </a:r>
            <a:endParaRPr lang="en-US" altLang="zh-TW" sz="8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12" name="Text Box 36"/>
          <p:cNvSpPr txBox="1">
            <a:spLocks noChangeArrowheads="1"/>
          </p:cNvSpPr>
          <p:nvPr/>
        </p:nvSpPr>
        <p:spPr bwMode="auto">
          <a:xfrm>
            <a:off x="7024688" y="4031908"/>
            <a:ext cx="32226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800" b="1">
                <a:latin typeface="Trebuchet MS" pitchFamily="34" charset="0"/>
                <a:ea typeface="新細明體" pitchFamily="18" charset="-120"/>
              </a:rPr>
              <a:t>p</a:t>
            </a:r>
            <a:r>
              <a:rPr lang="en-US" altLang="zh-TW" sz="800" b="1" baseline="30000">
                <a:latin typeface="Trebuchet MS" pitchFamily="34" charset="0"/>
                <a:ea typeface="新細明體" pitchFamily="18" charset="-120"/>
              </a:rPr>
              <a:t>+</a:t>
            </a:r>
            <a:endParaRPr lang="en-US" altLang="zh-TW" sz="8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13" name="Line 37"/>
          <p:cNvSpPr>
            <a:spLocks noChangeShapeType="1"/>
          </p:cNvSpPr>
          <p:nvPr/>
        </p:nvSpPr>
        <p:spPr bwMode="auto">
          <a:xfrm>
            <a:off x="5045076" y="4029527"/>
            <a:ext cx="201613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4" name="Line 38"/>
          <p:cNvSpPr>
            <a:spLocks noChangeShapeType="1"/>
          </p:cNvSpPr>
          <p:nvPr/>
        </p:nvSpPr>
        <p:spPr bwMode="auto">
          <a:xfrm>
            <a:off x="6672263" y="4029527"/>
            <a:ext cx="201612" cy="119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5" name="Rectangle 39"/>
          <p:cNvSpPr>
            <a:spLocks noChangeArrowheads="1"/>
          </p:cNvSpPr>
          <p:nvPr/>
        </p:nvSpPr>
        <p:spPr bwMode="auto">
          <a:xfrm>
            <a:off x="5081588" y="3898558"/>
            <a:ext cx="144462" cy="46434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6" name="Rectangle 40"/>
          <p:cNvSpPr>
            <a:spLocks noChangeArrowheads="1"/>
          </p:cNvSpPr>
          <p:nvPr/>
        </p:nvSpPr>
        <p:spPr bwMode="auto">
          <a:xfrm>
            <a:off x="6707188" y="3898558"/>
            <a:ext cx="144462" cy="46434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7" name="Rectangle 41"/>
          <p:cNvSpPr>
            <a:spLocks noChangeArrowheads="1"/>
          </p:cNvSpPr>
          <p:nvPr/>
        </p:nvSpPr>
        <p:spPr bwMode="auto">
          <a:xfrm>
            <a:off x="4127501" y="3898558"/>
            <a:ext cx="144463" cy="46434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8" name="Rectangle 42"/>
          <p:cNvSpPr>
            <a:spLocks noChangeArrowheads="1"/>
          </p:cNvSpPr>
          <p:nvPr/>
        </p:nvSpPr>
        <p:spPr bwMode="auto">
          <a:xfrm flipV="1">
            <a:off x="4518026" y="4017620"/>
            <a:ext cx="430213" cy="32147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19" name="Rectangle 43"/>
          <p:cNvSpPr>
            <a:spLocks noChangeArrowheads="1"/>
          </p:cNvSpPr>
          <p:nvPr/>
        </p:nvSpPr>
        <p:spPr bwMode="auto">
          <a:xfrm flipV="1">
            <a:off x="5292726" y="4017620"/>
            <a:ext cx="434975" cy="32147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0" name="Rectangle 44"/>
          <p:cNvSpPr>
            <a:spLocks noChangeArrowheads="1"/>
          </p:cNvSpPr>
          <p:nvPr/>
        </p:nvSpPr>
        <p:spPr bwMode="auto">
          <a:xfrm flipV="1">
            <a:off x="6142039" y="4017620"/>
            <a:ext cx="433387" cy="32147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1" name="Rectangle 45"/>
          <p:cNvSpPr>
            <a:spLocks noChangeArrowheads="1"/>
          </p:cNvSpPr>
          <p:nvPr/>
        </p:nvSpPr>
        <p:spPr bwMode="auto">
          <a:xfrm flipV="1">
            <a:off x="6918325" y="4017620"/>
            <a:ext cx="433388" cy="32147"/>
          </a:xfrm>
          <a:prstGeom prst="rect">
            <a:avLst/>
          </a:prstGeom>
          <a:solidFill>
            <a:srgbClr val="CC00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2" name="AutoShape 46" descr="80%"/>
          <p:cNvSpPr>
            <a:spLocks noChangeArrowheads="1"/>
          </p:cNvSpPr>
          <p:nvPr/>
        </p:nvSpPr>
        <p:spPr bwMode="auto">
          <a:xfrm>
            <a:off x="7378701" y="4056911"/>
            <a:ext cx="258763" cy="115491"/>
          </a:xfrm>
          <a:custGeom>
            <a:avLst/>
            <a:gdLst>
              <a:gd name="G0" fmla="+- 1400 0 0"/>
              <a:gd name="G1" fmla="+- 21600 0 1400"/>
              <a:gd name="G2" fmla="*/ 1400 1 2"/>
              <a:gd name="G3" fmla="+- 21600 0 G2"/>
              <a:gd name="G4" fmla="+/ 1400 21600 2"/>
              <a:gd name="G5" fmla="+/ G1 0 2"/>
              <a:gd name="G6" fmla="*/ 21600 21600 1400"/>
              <a:gd name="G7" fmla="*/ G6 1 2"/>
              <a:gd name="G8" fmla="+- 21600 0 G7"/>
              <a:gd name="G9" fmla="*/ 21600 1 2"/>
              <a:gd name="G10" fmla="+- 1400 0 G9"/>
              <a:gd name="G11" fmla="?: G10 G8 0"/>
              <a:gd name="G12" fmla="?: G10 G7 21600"/>
              <a:gd name="T0" fmla="*/ 20900 w 21600"/>
              <a:gd name="T1" fmla="*/ 10800 h 21600"/>
              <a:gd name="T2" fmla="*/ 10800 w 21600"/>
              <a:gd name="T3" fmla="*/ 21600 h 21600"/>
              <a:gd name="T4" fmla="*/ 700 w 21600"/>
              <a:gd name="T5" fmla="*/ 10800 h 21600"/>
              <a:gd name="T6" fmla="*/ 10800 w 21600"/>
              <a:gd name="T7" fmla="*/ 0 h 21600"/>
              <a:gd name="T8" fmla="*/ 2500 w 21600"/>
              <a:gd name="T9" fmla="*/ 2500 h 21600"/>
              <a:gd name="T10" fmla="*/ 19100 w 21600"/>
              <a:gd name="T11" fmla="*/ 19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400" y="21600"/>
                </a:lnTo>
                <a:lnTo>
                  <a:pt x="20200" y="21600"/>
                </a:lnTo>
                <a:lnTo>
                  <a:pt x="21600" y="0"/>
                </a:lnTo>
                <a:close/>
              </a:path>
            </a:pathLst>
          </a:custGeom>
          <a:pattFill prst="pct80">
            <a:fgClr>
              <a:srgbClr val="B2B2B2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3" name="AutoShape 47"/>
          <p:cNvSpPr>
            <a:spLocks noChangeArrowheads="1"/>
          </p:cNvSpPr>
          <p:nvPr/>
        </p:nvSpPr>
        <p:spPr bwMode="auto">
          <a:xfrm>
            <a:off x="4116389" y="3730680"/>
            <a:ext cx="173037" cy="171450"/>
          </a:xfrm>
          <a:prstGeom prst="flowChartManualOperation">
            <a:avLst/>
          </a:prstGeom>
          <a:solidFill>
            <a:srgbClr val="CCFFFF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4" name="AutoShape 48"/>
          <p:cNvSpPr>
            <a:spLocks noChangeArrowheads="1"/>
          </p:cNvSpPr>
          <p:nvPr/>
        </p:nvSpPr>
        <p:spPr bwMode="auto">
          <a:xfrm>
            <a:off x="4764089" y="3729489"/>
            <a:ext cx="173037" cy="300038"/>
          </a:xfrm>
          <a:prstGeom prst="flowChartManualOperation">
            <a:avLst/>
          </a:prstGeom>
          <a:solidFill>
            <a:srgbClr val="CCFFFF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5" name="AutoShape 49"/>
          <p:cNvSpPr>
            <a:spLocks noChangeArrowheads="1"/>
          </p:cNvSpPr>
          <p:nvPr/>
        </p:nvSpPr>
        <p:spPr bwMode="auto">
          <a:xfrm>
            <a:off x="5399089" y="3729489"/>
            <a:ext cx="173037" cy="300038"/>
          </a:xfrm>
          <a:prstGeom prst="flowChartManualOperation">
            <a:avLst/>
          </a:prstGeom>
          <a:solidFill>
            <a:srgbClr val="CCFFFF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6" name="AutoShape 50"/>
          <p:cNvSpPr>
            <a:spLocks noChangeArrowheads="1"/>
          </p:cNvSpPr>
          <p:nvPr/>
        </p:nvSpPr>
        <p:spPr bwMode="auto">
          <a:xfrm>
            <a:off x="7024689" y="3683054"/>
            <a:ext cx="173037" cy="300038"/>
          </a:xfrm>
          <a:prstGeom prst="flowChartManualOperation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7" name="AutoShape 51"/>
          <p:cNvSpPr>
            <a:spLocks noChangeArrowheads="1"/>
          </p:cNvSpPr>
          <p:nvPr/>
        </p:nvSpPr>
        <p:spPr bwMode="auto">
          <a:xfrm>
            <a:off x="6353175" y="3729489"/>
            <a:ext cx="173038" cy="300038"/>
          </a:xfrm>
          <a:prstGeom prst="flowChartManualOperation">
            <a:avLst/>
          </a:prstGeom>
          <a:solidFill>
            <a:srgbClr val="CCFFFF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28" name="Text Box 52"/>
          <p:cNvSpPr txBox="1">
            <a:spLocks noChangeArrowheads="1"/>
          </p:cNvSpPr>
          <p:nvPr/>
        </p:nvSpPr>
        <p:spPr bwMode="auto">
          <a:xfrm>
            <a:off x="5399089" y="4378380"/>
            <a:ext cx="668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P-Epi</a:t>
            </a:r>
          </a:p>
        </p:txBody>
      </p:sp>
      <p:sp>
        <p:nvSpPr>
          <p:cNvPr id="101429" name="Line 53"/>
          <p:cNvSpPr>
            <a:spLocks noChangeShapeType="1"/>
          </p:cNvSpPr>
          <p:nvPr/>
        </p:nvSpPr>
        <p:spPr bwMode="auto">
          <a:xfrm>
            <a:off x="5940425" y="3515177"/>
            <a:ext cx="1588" cy="1940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30" name="Text Box 54"/>
          <p:cNvSpPr txBox="1">
            <a:spLocks noChangeArrowheads="1"/>
          </p:cNvSpPr>
          <p:nvPr/>
        </p:nvSpPr>
        <p:spPr bwMode="auto">
          <a:xfrm>
            <a:off x="5762626" y="3362777"/>
            <a:ext cx="567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新細明體" pitchFamily="18" charset="-120"/>
              </a:rPr>
              <a:t>Film 1</a:t>
            </a:r>
          </a:p>
        </p:txBody>
      </p:sp>
      <p:sp>
        <p:nvSpPr>
          <p:cNvPr id="101431" name="Text Box 55"/>
          <p:cNvSpPr txBox="1">
            <a:spLocks noChangeArrowheads="1"/>
          </p:cNvSpPr>
          <p:nvPr/>
        </p:nvSpPr>
        <p:spPr bwMode="auto">
          <a:xfrm>
            <a:off x="5486400" y="3789095"/>
            <a:ext cx="131445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altLang="zh-TW" sz="900" b="1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x000A SACVD </a:t>
            </a:r>
            <a:endParaRPr lang="en-US" altLang="zh-TW" sz="1400" b="1">
              <a:solidFill>
                <a:srgbClr val="FF1919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32" name="Text Box 56"/>
          <p:cNvSpPr txBox="1">
            <a:spLocks noChangeArrowheads="1"/>
          </p:cNvSpPr>
          <p:nvPr/>
        </p:nvSpPr>
        <p:spPr bwMode="auto">
          <a:xfrm>
            <a:off x="5514975" y="3659317"/>
            <a:ext cx="93821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altLang="zh-TW" sz="800" b="1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x000A </a:t>
            </a:r>
            <a:r>
              <a:rPr lang="en-US" altLang="zh-TW" sz="900" b="1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TEOS</a:t>
            </a:r>
          </a:p>
        </p:txBody>
      </p:sp>
      <p:sp>
        <p:nvSpPr>
          <p:cNvPr id="101433" name="Text Box 57"/>
          <p:cNvSpPr txBox="1">
            <a:spLocks noChangeArrowheads="1"/>
          </p:cNvSpPr>
          <p:nvPr/>
        </p:nvSpPr>
        <p:spPr bwMode="auto">
          <a:xfrm>
            <a:off x="4067175" y="3468817"/>
            <a:ext cx="8509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TW" sz="900">
                <a:solidFill>
                  <a:srgbClr val="E862DE"/>
                </a:solidFill>
                <a:latin typeface="Trebuchet MS" pitchFamily="34" charset="0"/>
                <a:ea typeface="新細明體" pitchFamily="18" charset="-120"/>
              </a:rPr>
              <a:t>x000A ILD</a:t>
            </a:r>
          </a:p>
        </p:txBody>
      </p:sp>
      <p:sp>
        <p:nvSpPr>
          <p:cNvPr id="101434" name="Line 58"/>
          <p:cNvSpPr>
            <a:spLocks noChangeShapeType="1"/>
          </p:cNvSpPr>
          <p:nvPr/>
        </p:nvSpPr>
        <p:spPr bwMode="auto">
          <a:xfrm>
            <a:off x="4648200" y="3731871"/>
            <a:ext cx="1588" cy="267890"/>
          </a:xfrm>
          <a:prstGeom prst="line">
            <a:avLst/>
          </a:prstGeom>
          <a:noFill/>
          <a:ln w="9525">
            <a:solidFill>
              <a:srgbClr val="E862DE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35" name="Text Box 59"/>
          <p:cNvSpPr txBox="1">
            <a:spLocks noChangeArrowheads="1"/>
          </p:cNvSpPr>
          <p:nvPr/>
        </p:nvSpPr>
        <p:spPr bwMode="auto">
          <a:xfrm>
            <a:off x="6519864" y="3294792"/>
            <a:ext cx="8477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TW" sz="900" b="1">
                <a:solidFill>
                  <a:schemeClr val="accent2"/>
                </a:solidFill>
                <a:latin typeface="Trebuchet MS" pitchFamily="34" charset="0"/>
                <a:ea typeface="新細明體" pitchFamily="18" charset="-120"/>
              </a:rPr>
              <a:t>x000A Poly Height</a:t>
            </a:r>
          </a:p>
        </p:txBody>
      </p:sp>
      <p:sp>
        <p:nvSpPr>
          <p:cNvPr id="101436" name="Line 60"/>
          <p:cNvSpPr>
            <a:spLocks noChangeShapeType="1"/>
          </p:cNvSpPr>
          <p:nvPr/>
        </p:nvSpPr>
        <p:spPr bwMode="auto">
          <a:xfrm flipH="1">
            <a:off x="6838951" y="3630667"/>
            <a:ext cx="104775" cy="244079"/>
          </a:xfrm>
          <a:prstGeom prst="line">
            <a:avLst/>
          </a:prstGeom>
          <a:noFill/>
          <a:ln w="9525">
            <a:solidFill>
              <a:srgbClr val="000074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37" name="AutoShape 61" descr="80%"/>
          <p:cNvSpPr>
            <a:spLocks noChangeArrowheads="1"/>
          </p:cNvSpPr>
          <p:nvPr/>
        </p:nvSpPr>
        <p:spPr bwMode="auto">
          <a:xfrm>
            <a:off x="3810001" y="4056911"/>
            <a:ext cx="663575" cy="115491"/>
          </a:xfrm>
          <a:custGeom>
            <a:avLst/>
            <a:gdLst>
              <a:gd name="G0" fmla="+- 704 0 0"/>
              <a:gd name="G1" fmla="+- 21600 0 704"/>
              <a:gd name="G2" fmla="*/ 704 1 2"/>
              <a:gd name="G3" fmla="+- 21600 0 G2"/>
              <a:gd name="G4" fmla="+/ 704 21600 2"/>
              <a:gd name="G5" fmla="+/ G1 0 2"/>
              <a:gd name="G6" fmla="*/ 21600 21600 704"/>
              <a:gd name="G7" fmla="*/ G6 1 2"/>
              <a:gd name="G8" fmla="+- 21600 0 G7"/>
              <a:gd name="G9" fmla="*/ 21600 1 2"/>
              <a:gd name="G10" fmla="+- 704 0 G9"/>
              <a:gd name="G11" fmla="?: G10 G8 0"/>
              <a:gd name="G12" fmla="?: G10 G7 21600"/>
              <a:gd name="T0" fmla="*/ 21248 w 21600"/>
              <a:gd name="T1" fmla="*/ 10800 h 21600"/>
              <a:gd name="T2" fmla="*/ 10800 w 21600"/>
              <a:gd name="T3" fmla="*/ 21600 h 21600"/>
              <a:gd name="T4" fmla="*/ 352 w 21600"/>
              <a:gd name="T5" fmla="*/ 10800 h 21600"/>
              <a:gd name="T6" fmla="*/ 10800 w 21600"/>
              <a:gd name="T7" fmla="*/ 0 h 21600"/>
              <a:gd name="T8" fmla="*/ 2152 w 21600"/>
              <a:gd name="T9" fmla="*/ 2152 h 21600"/>
              <a:gd name="T10" fmla="*/ 19448 w 21600"/>
              <a:gd name="T11" fmla="*/ 1944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04" y="21600"/>
                </a:lnTo>
                <a:lnTo>
                  <a:pt x="20896" y="21600"/>
                </a:lnTo>
                <a:lnTo>
                  <a:pt x="21600" y="0"/>
                </a:lnTo>
                <a:close/>
              </a:path>
            </a:pathLst>
          </a:custGeom>
          <a:pattFill prst="pct80">
            <a:fgClr>
              <a:srgbClr val="B2B2B2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38" name="Text Box 62"/>
          <p:cNvSpPr txBox="1">
            <a:spLocks noChangeArrowheads="1"/>
          </p:cNvSpPr>
          <p:nvPr/>
        </p:nvSpPr>
        <p:spPr bwMode="auto">
          <a:xfrm>
            <a:off x="3959226" y="4035480"/>
            <a:ext cx="5556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STI</a:t>
            </a:r>
          </a:p>
        </p:txBody>
      </p:sp>
      <p:sp>
        <p:nvSpPr>
          <p:cNvPr id="101439" name="AutoShape 63" descr="80%"/>
          <p:cNvSpPr>
            <a:spLocks noChangeArrowheads="1"/>
          </p:cNvSpPr>
          <p:nvPr/>
        </p:nvSpPr>
        <p:spPr bwMode="auto">
          <a:xfrm>
            <a:off x="5754689" y="4054530"/>
            <a:ext cx="433387" cy="115491"/>
          </a:xfrm>
          <a:custGeom>
            <a:avLst/>
            <a:gdLst>
              <a:gd name="G0" fmla="+- 1560 0 0"/>
              <a:gd name="G1" fmla="+- 21600 0 1560"/>
              <a:gd name="G2" fmla="*/ 1560 1 2"/>
              <a:gd name="G3" fmla="+- 21600 0 G2"/>
              <a:gd name="G4" fmla="+/ 1560 21600 2"/>
              <a:gd name="G5" fmla="+/ G1 0 2"/>
              <a:gd name="G6" fmla="*/ 21600 21600 1560"/>
              <a:gd name="G7" fmla="*/ G6 1 2"/>
              <a:gd name="G8" fmla="+- 21600 0 G7"/>
              <a:gd name="G9" fmla="*/ 21600 1 2"/>
              <a:gd name="G10" fmla="+- 1560 0 G9"/>
              <a:gd name="G11" fmla="?: G10 G8 0"/>
              <a:gd name="G12" fmla="?: G10 G7 21600"/>
              <a:gd name="T0" fmla="*/ 20820 w 21600"/>
              <a:gd name="T1" fmla="*/ 10800 h 21600"/>
              <a:gd name="T2" fmla="*/ 10800 w 21600"/>
              <a:gd name="T3" fmla="*/ 21600 h 21600"/>
              <a:gd name="T4" fmla="*/ 780 w 21600"/>
              <a:gd name="T5" fmla="*/ 10800 h 21600"/>
              <a:gd name="T6" fmla="*/ 10800 w 21600"/>
              <a:gd name="T7" fmla="*/ 0 h 21600"/>
              <a:gd name="T8" fmla="*/ 2580 w 21600"/>
              <a:gd name="T9" fmla="*/ 2580 h 21600"/>
              <a:gd name="T10" fmla="*/ 19020 w 21600"/>
              <a:gd name="T11" fmla="*/ 1902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560" y="21600"/>
                </a:lnTo>
                <a:lnTo>
                  <a:pt x="20040" y="21600"/>
                </a:lnTo>
                <a:lnTo>
                  <a:pt x="21600" y="0"/>
                </a:lnTo>
                <a:close/>
              </a:path>
            </a:pathLst>
          </a:custGeom>
          <a:pattFill prst="pct80">
            <a:fgClr>
              <a:srgbClr val="B2B2B2"/>
            </a:fgClr>
            <a:bgClr>
              <a:srgbClr val="FFFFFF"/>
            </a:bgClr>
          </a:patt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40" name="Text Box 64"/>
          <p:cNvSpPr txBox="1">
            <a:spLocks noChangeArrowheads="1"/>
          </p:cNvSpPr>
          <p:nvPr/>
        </p:nvSpPr>
        <p:spPr bwMode="auto">
          <a:xfrm>
            <a:off x="5741988" y="4028336"/>
            <a:ext cx="51911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USG</a:t>
            </a:r>
          </a:p>
        </p:txBody>
      </p:sp>
      <p:sp>
        <p:nvSpPr>
          <p:cNvPr id="101451" name="Text Box 75"/>
          <p:cNvSpPr txBox="1">
            <a:spLocks noChangeArrowheads="1"/>
          </p:cNvSpPr>
          <p:nvPr/>
        </p:nvSpPr>
        <p:spPr bwMode="auto">
          <a:xfrm>
            <a:off x="7572376" y="1338953"/>
            <a:ext cx="8659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200" b="1">
                <a:solidFill>
                  <a:srgbClr val="FF00FF"/>
                </a:solidFill>
                <a:latin typeface="Trebuchet MS" pitchFamily="34" charset="0"/>
                <a:ea typeface="新細明體" pitchFamily="18" charset="-120"/>
              </a:rPr>
              <a:t>Poly gate</a:t>
            </a:r>
          </a:p>
        </p:txBody>
      </p:sp>
      <p:graphicFrame>
        <p:nvGraphicFramePr>
          <p:cNvPr id="101455" name="Object 79"/>
          <p:cNvGraphicFramePr>
            <a:graphicFrameLocks noChangeAspect="1"/>
          </p:cNvGraphicFramePr>
          <p:nvPr/>
        </p:nvGraphicFramePr>
        <p:xfrm>
          <a:off x="381000" y="3402307"/>
          <a:ext cx="2514600" cy="1115615"/>
        </p:xfrm>
        <a:graphic>
          <a:graphicData uri="http://schemas.openxmlformats.org/presentationml/2006/ole">
            <p:oleObj spid="_x0000_s1089541" name="PhotoImpact" r:id="rId7" imgW="3174603" imgH="1879365" progId="">
              <p:embed/>
            </p:oleObj>
          </a:graphicData>
        </a:graphic>
      </p:graphicFrame>
      <p:sp>
        <p:nvSpPr>
          <p:cNvPr id="101447" name="Rectangle 71"/>
          <p:cNvSpPr>
            <a:spLocks noChangeArrowheads="1"/>
          </p:cNvSpPr>
          <p:nvPr/>
        </p:nvSpPr>
        <p:spPr bwMode="auto">
          <a:xfrm>
            <a:off x="5943600" y="1681853"/>
            <a:ext cx="457200" cy="1497806"/>
          </a:xfrm>
          <a:prstGeom prst="rect">
            <a:avLst/>
          </a:prstGeom>
          <a:noFill/>
          <a:ln w="38100">
            <a:solidFill>
              <a:srgbClr val="FF1919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43" name="Rectangle 67"/>
          <p:cNvSpPr>
            <a:spLocks noChangeArrowheads="1"/>
          </p:cNvSpPr>
          <p:nvPr/>
        </p:nvSpPr>
        <p:spPr bwMode="auto">
          <a:xfrm>
            <a:off x="6629400" y="1681853"/>
            <a:ext cx="304800" cy="1485900"/>
          </a:xfrm>
          <a:prstGeom prst="rect">
            <a:avLst/>
          </a:prstGeom>
          <a:noFill/>
          <a:ln w="38100">
            <a:solidFill>
              <a:srgbClr val="FF00FF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45" name="Rectangle 69"/>
          <p:cNvSpPr>
            <a:spLocks noChangeArrowheads="1"/>
          </p:cNvSpPr>
          <p:nvPr/>
        </p:nvSpPr>
        <p:spPr bwMode="auto">
          <a:xfrm>
            <a:off x="6400800" y="1681853"/>
            <a:ext cx="228600" cy="1497806"/>
          </a:xfrm>
          <a:prstGeom prst="rect">
            <a:avLst/>
          </a:prstGeom>
          <a:noFill/>
          <a:ln w="38100">
            <a:solidFill>
              <a:srgbClr val="0000DE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49" name="Rectangle 73"/>
          <p:cNvSpPr>
            <a:spLocks noChangeArrowheads="1"/>
          </p:cNvSpPr>
          <p:nvPr/>
        </p:nvSpPr>
        <p:spPr bwMode="auto">
          <a:xfrm>
            <a:off x="3594100" y="2234304"/>
            <a:ext cx="249238" cy="259556"/>
          </a:xfrm>
          <a:prstGeom prst="rect">
            <a:avLst/>
          </a:prstGeom>
          <a:noFill/>
          <a:ln w="38100">
            <a:solidFill>
              <a:srgbClr val="00808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50" name="Text Box 74"/>
          <p:cNvSpPr txBox="1">
            <a:spLocks noChangeArrowheads="1"/>
          </p:cNvSpPr>
          <p:nvPr/>
        </p:nvSpPr>
        <p:spPr bwMode="auto">
          <a:xfrm>
            <a:off x="3394076" y="1329428"/>
            <a:ext cx="22082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200" b="1" dirty="0">
                <a:solidFill>
                  <a:schemeClr val="hlink"/>
                </a:solidFill>
                <a:latin typeface="Trebuchet MS" pitchFamily="34" charset="0"/>
                <a:ea typeface="新細明體" pitchFamily="18" charset="-120"/>
              </a:rPr>
              <a:t>Poly gate &amp; P+/N-well</a:t>
            </a:r>
          </a:p>
          <a:p>
            <a:r>
              <a:rPr lang="en-US" altLang="zh-TW" sz="1200" b="1" dirty="0">
                <a:solidFill>
                  <a:schemeClr val="hlink"/>
                </a:solidFill>
                <a:latin typeface="Trebuchet MS" pitchFamily="34" charset="0"/>
                <a:ea typeface="新細明體" pitchFamily="18" charset="-120"/>
              </a:rPr>
              <a:t>(square cont.)</a:t>
            </a:r>
          </a:p>
        </p:txBody>
      </p:sp>
      <p:sp>
        <p:nvSpPr>
          <p:cNvPr id="101446" name="Text Box 70"/>
          <p:cNvSpPr txBox="1">
            <a:spLocks noChangeArrowheads="1"/>
          </p:cNvSpPr>
          <p:nvPr/>
        </p:nvSpPr>
        <p:spPr bwMode="auto">
          <a:xfrm>
            <a:off x="6505576" y="1338953"/>
            <a:ext cx="8803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200" b="1">
                <a:solidFill>
                  <a:srgbClr val="0000DE"/>
                </a:solidFill>
                <a:latin typeface="Trebuchet MS" pitchFamily="34" charset="0"/>
                <a:ea typeface="新細明體" pitchFamily="18" charset="-120"/>
              </a:rPr>
              <a:t>N+/P-well</a:t>
            </a:r>
          </a:p>
        </p:txBody>
      </p:sp>
      <p:sp>
        <p:nvSpPr>
          <p:cNvPr id="101448" name="Text Box 72"/>
          <p:cNvSpPr txBox="1">
            <a:spLocks noChangeArrowheads="1"/>
          </p:cNvSpPr>
          <p:nvPr/>
        </p:nvSpPr>
        <p:spPr bwMode="auto">
          <a:xfrm>
            <a:off x="5514976" y="1338953"/>
            <a:ext cx="8803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200" b="1">
                <a:solidFill>
                  <a:srgbClr val="FF1919"/>
                </a:solidFill>
                <a:latin typeface="Trebuchet MS" pitchFamily="34" charset="0"/>
                <a:ea typeface="新細明體" pitchFamily="18" charset="-120"/>
              </a:rPr>
              <a:t>P+/N-well</a:t>
            </a:r>
          </a:p>
        </p:txBody>
      </p:sp>
      <p:sp>
        <p:nvSpPr>
          <p:cNvPr id="101465" name="Line 89"/>
          <p:cNvSpPr>
            <a:spLocks noChangeShapeType="1"/>
          </p:cNvSpPr>
          <p:nvPr/>
        </p:nvSpPr>
        <p:spPr bwMode="auto">
          <a:xfrm flipH="1">
            <a:off x="3867151" y="1684235"/>
            <a:ext cx="447675" cy="597694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66" name="Text Box 90"/>
          <p:cNvSpPr txBox="1">
            <a:spLocks noChangeArrowheads="1"/>
          </p:cNvSpPr>
          <p:nvPr/>
        </p:nvSpPr>
        <p:spPr bwMode="auto">
          <a:xfrm>
            <a:off x="390525" y="2983965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 err="1">
                <a:solidFill>
                  <a:srgbClr val="FF00FF"/>
                </a:solidFill>
                <a:latin typeface="Trebuchet MS" pitchFamily="34" charset="0"/>
                <a:ea typeface="新細明體" pitchFamily="18" charset="-120"/>
              </a:rPr>
              <a:t>NiSiX</a:t>
            </a:r>
            <a:endParaRPr lang="en-US" altLang="zh-TW" sz="1600" dirty="0">
              <a:solidFill>
                <a:srgbClr val="FF00FF"/>
              </a:solidFill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101470" name="Line 94"/>
          <p:cNvSpPr>
            <a:spLocks noChangeShapeType="1"/>
          </p:cNvSpPr>
          <p:nvPr/>
        </p:nvSpPr>
        <p:spPr bwMode="auto">
          <a:xfrm>
            <a:off x="6124575" y="1538979"/>
            <a:ext cx="19050" cy="192881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200">
              <a:latin typeface="Trebuchet MS" pitchFamily="34" charset="0"/>
            </a:endParaRPr>
          </a:p>
        </p:txBody>
      </p:sp>
      <p:sp>
        <p:nvSpPr>
          <p:cNvPr id="101471" name="Line 95"/>
          <p:cNvSpPr>
            <a:spLocks noChangeShapeType="1"/>
          </p:cNvSpPr>
          <p:nvPr/>
        </p:nvSpPr>
        <p:spPr bwMode="auto">
          <a:xfrm flipH="1">
            <a:off x="6505576" y="1531834"/>
            <a:ext cx="371475" cy="2428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200">
              <a:latin typeface="Trebuchet MS" pitchFamily="34" charset="0"/>
            </a:endParaRPr>
          </a:p>
        </p:txBody>
      </p:sp>
      <p:sp>
        <p:nvSpPr>
          <p:cNvPr id="101472" name="Line 96"/>
          <p:cNvSpPr>
            <a:spLocks noChangeShapeType="1"/>
          </p:cNvSpPr>
          <p:nvPr/>
        </p:nvSpPr>
        <p:spPr bwMode="auto">
          <a:xfrm flipH="1">
            <a:off x="6924675" y="1517547"/>
            <a:ext cx="819150" cy="271463"/>
          </a:xfrm>
          <a:prstGeom prst="line">
            <a:avLst/>
          </a:prstGeom>
          <a:noFill/>
          <a:ln w="22225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200">
              <a:latin typeface="Trebuchet MS" pitchFamily="34" charset="0"/>
            </a:endParaRPr>
          </a:p>
        </p:txBody>
      </p:sp>
      <p:sp>
        <p:nvSpPr>
          <p:cNvPr id="101473" name="Text Box 97"/>
          <p:cNvSpPr txBox="1">
            <a:spLocks noChangeArrowheads="1"/>
          </p:cNvSpPr>
          <p:nvPr/>
        </p:nvSpPr>
        <p:spPr bwMode="auto">
          <a:xfrm>
            <a:off x="3028950" y="299110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00FF"/>
                </a:solidFill>
                <a:latin typeface="Trebuchet MS" pitchFamily="34" charset="0"/>
                <a:ea typeface="新細明體" pitchFamily="18" charset="-120"/>
              </a:rPr>
              <a:t>CT AEI</a:t>
            </a:r>
          </a:p>
        </p:txBody>
      </p:sp>
      <p:sp>
        <p:nvSpPr>
          <p:cNvPr id="101474" name="Text Box 98"/>
          <p:cNvSpPr txBox="1">
            <a:spLocks noChangeArrowheads="1"/>
          </p:cNvSpPr>
          <p:nvPr/>
        </p:nvSpPr>
        <p:spPr bwMode="auto">
          <a:xfrm>
            <a:off x="7096126" y="3012540"/>
            <a:ext cx="13811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00FF"/>
                </a:solidFill>
                <a:latin typeface="Trebuchet MS" pitchFamily="34" charset="0"/>
                <a:ea typeface="新細明體" pitchFamily="18" charset="-120"/>
              </a:rPr>
              <a:t>CT WCMP</a:t>
            </a:r>
          </a:p>
        </p:txBody>
      </p:sp>
      <p:sp>
        <p:nvSpPr>
          <p:cNvPr id="101479" name="Rectangle 103"/>
          <p:cNvSpPr>
            <a:spLocks noChangeArrowheads="1"/>
          </p:cNvSpPr>
          <p:nvPr/>
        </p:nvSpPr>
        <p:spPr bwMode="auto">
          <a:xfrm>
            <a:off x="0" y="0"/>
            <a:ext cx="67730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Example  -- 90nm SRAM Contact  WCMP</a:t>
            </a:r>
          </a:p>
        </p:txBody>
      </p:sp>
      <p:sp>
        <p:nvSpPr>
          <p:cNvPr id="101482" name="Text Box 106"/>
          <p:cNvSpPr txBox="1">
            <a:spLocks noChangeArrowheads="1"/>
          </p:cNvSpPr>
          <p:nvPr/>
        </p:nvSpPr>
        <p:spPr bwMode="auto">
          <a:xfrm>
            <a:off x="4129088" y="3737823"/>
            <a:ext cx="15716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000" b="1">
                <a:latin typeface="Trebuchet MS" pitchFamily="34" charset="0"/>
                <a:ea typeface="新細明體" pitchFamily="18" charset="-120"/>
              </a:rPr>
              <a:t>W</a:t>
            </a:r>
          </a:p>
        </p:txBody>
      </p:sp>
      <p:sp>
        <p:nvSpPr>
          <p:cNvPr id="101483" name="Rectangle 107" descr="Large confetti"/>
          <p:cNvSpPr>
            <a:spLocks noChangeArrowheads="1"/>
          </p:cNvSpPr>
          <p:nvPr/>
        </p:nvSpPr>
        <p:spPr bwMode="auto">
          <a:xfrm>
            <a:off x="495300" y="1739003"/>
            <a:ext cx="7797800" cy="1304925"/>
          </a:xfrm>
          <a:prstGeom prst="rect">
            <a:avLst/>
          </a:prstGeom>
          <a:pattFill prst="lgConfetti">
            <a:fgClr>
              <a:schemeClr val="tx1">
                <a:alpha val="33000"/>
              </a:schemeClr>
            </a:fgClr>
            <a:bgClr>
              <a:schemeClr val="bg1">
                <a:alpha val="33000"/>
              </a:schemeClr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1484" name="Rectangle 108" descr="Large confetti"/>
          <p:cNvSpPr>
            <a:spLocks noChangeArrowheads="1"/>
          </p:cNvSpPr>
          <p:nvPr/>
        </p:nvSpPr>
        <p:spPr bwMode="auto">
          <a:xfrm>
            <a:off x="387350" y="3401116"/>
            <a:ext cx="2514600" cy="1104900"/>
          </a:xfrm>
          <a:prstGeom prst="rect">
            <a:avLst/>
          </a:prstGeom>
          <a:pattFill prst="lgConfetti">
            <a:fgClr>
              <a:schemeClr val="tx1">
                <a:alpha val="12000"/>
              </a:schemeClr>
            </a:fgClr>
            <a:bgClr>
              <a:schemeClr val="bg1">
                <a:alpha val="12000"/>
              </a:schemeClr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Trebuchet MS"/>
                <a:ea typeface="新細明體" pitchFamily="18" charset="-120"/>
              </a:rPr>
              <a:t>Test Pre-charging</a:t>
            </a:r>
          </a:p>
        </p:txBody>
      </p:sp>
      <p:pic>
        <p:nvPicPr>
          <p:cNvPr id="139269" name="Picture 5" descr="With_Flood_1000eV_apt3_30nA_20n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0" y="1085850"/>
            <a:ext cx="3671888" cy="2753916"/>
          </a:xfrm>
          <a:prstGeom prst="rect">
            <a:avLst/>
          </a:prstGeom>
          <a:noFill/>
        </p:spPr>
      </p:pic>
      <p:pic>
        <p:nvPicPr>
          <p:cNvPr id="139270" name="Picture 6" descr="WO_Flood_1000eV_apt3_30nA_20n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76" y="1073944"/>
            <a:ext cx="3686175" cy="2764631"/>
          </a:xfrm>
          <a:prstGeom prst="rect">
            <a:avLst/>
          </a:prstGeom>
          <a:noFill/>
        </p:spPr>
      </p:pic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1096963" y="1106091"/>
            <a:ext cx="19605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Before flooding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5545138" y="1107282"/>
            <a:ext cx="196056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Trebuchet MS"/>
                <a:ea typeface="新細明體" pitchFamily="18" charset="-120"/>
              </a:rPr>
              <a:t>After flooding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1131889" y="4092179"/>
            <a:ext cx="6327775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5138" indent="-465138"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zh-TW" dirty="0">
                <a:latin typeface="Trebuchet MSTrebuchet MS"/>
                <a:ea typeface="新細明體" pitchFamily="18" charset="-120"/>
              </a:rPr>
              <a:t>Via/trench in general need flooding</a:t>
            </a:r>
          </a:p>
          <a:p>
            <a:pPr marL="465138" indent="-465138"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zh-TW" dirty="0">
                <a:latin typeface="Trebuchet MSTrebuchet MS"/>
                <a:ea typeface="新細明體" pitchFamily="18" charset="-120"/>
              </a:rPr>
              <a:t>Flood enhances Contrast especially for via/trench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63074" y="1931677"/>
            <a:ext cx="603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Trebuchet MSTrebuchet MS"/>
              </a:rPr>
              <a:t>Thank You !!</a:t>
            </a:r>
            <a:endParaRPr lang="zh-TW" altLang="en-US" sz="4800" dirty="0">
              <a:solidFill>
                <a:srgbClr val="FF0000"/>
              </a:solidFill>
              <a:latin typeface="Trebuchet MS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18" name="Freeform 66"/>
          <p:cNvSpPr>
            <a:spLocks/>
          </p:cNvSpPr>
          <p:nvPr/>
        </p:nvSpPr>
        <p:spPr bwMode="auto">
          <a:xfrm>
            <a:off x="3902075" y="2628901"/>
            <a:ext cx="469900" cy="526256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9" name="Freeform 67"/>
          <p:cNvSpPr>
            <a:spLocks/>
          </p:cNvSpPr>
          <p:nvPr/>
        </p:nvSpPr>
        <p:spPr bwMode="auto">
          <a:xfrm>
            <a:off x="4151314" y="1000125"/>
            <a:ext cx="204787" cy="561975"/>
          </a:xfrm>
          <a:custGeom>
            <a:avLst/>
            <a:gdLst/>
            <a:ahLst/>
            <a:cxnLst>
              <a:cxn ang="0">
                <a:pos x="121" y="448"/>
              </a:cxn>
              <a:cxn ang="0">
                <a:pos x="113" y="0"/>
              </a:cxn>
              <a:cxn ang="0">
                <a:pos x="117" y="373"/>
              </a:cxn>
              <a:cxn ang="0">
                <a:pos x="0" y="373"/>
              </a:cxn>
            </a:cxnLst>
            <a:rect l="0" t="0" r="r" b="b"/>
            <a:pathLst>
              <a:path w="121" h="448">
                <a:moveTo>
                  <a:pt x="121" y="448"/>
                </a:moveTo>
                <a:lnTo>
                  <a:pt x="113" y="0"/>
                </a:lnTo>
                <a:lnTo>
                  <a:pt x="117" y="373"/>
                </a:lnTo>
                <a:lnTo>
                  <a:pt x="0" y="373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0" name="Freeform 68"/>
          <p:cNvSpPr>
            <a:spLocks/>
          </p:cNvSpPr>
          <p:nvPr/>
        </p:nvSpPr>
        <p:spPr bwMode="auto">
          <a:xfrm flipV="1">
            <a:off x="3867151" y="1797844"/>
            <a:ext cx="466725" cy="561975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1" name="Line 69"/>
          <p:cNvSpPr>
            <a:spLocks noChangeShapeType="1"/>
          </p:cNvSpPr>
          <p:nvPr/>
        </p:nvSpPr>
        <p:spPr bwMode="auto">
          <a:xfrm>
            <a:off x="4343400" y="26289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2" name="Line 70"/>
          <p:cNvSpPr>
            <a:spLocks noChangeShapeType="1"/>
          </p:cNvSpPr>
          <p:nvPr/>
        </p:nvSpPr>
        <p:spPr bwMode="auto">
          <a:xfrm>
            <a:off x="4375150" y="2881313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3" name="Line 71"/>
          <p:cNvSpPr>
            <a:spLocks noChangeShapeType="1"/>
          </p:cNvSpPr>
          <p:nvPr/>
        </p:nvSpPr>
        <p:spPr bwMode="auto">
          <a:xfrm>
            <a:off x="4362450" y="31384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4" name="Line 72"/>
          <p:cNvSpPr>
            <a:spLocks noChangeShapeType="1"/>
          </p:cNvSpPr>
          <p:nvPr/>
        </p:nvSpPr>
        <p:spPr bwMode="auto">
          <a:xfrm>
            <a:off x="4349750" y="205263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5" name="Line 73"/>
          <p:cNvSpPr>
            <a:spLocks noChangeShapeType="1"/>
          </p:cNvSpPr>
          <p:nvPr/>
        </p:nvSpPr>
        <p:spPr bwMode="auto">
          <a:xfrm>
            <a:off x="4330700" y="23526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6" name="Line 74"/>
          <p:cNvSpPr>
            <a:spLocks noChangeShapeType="1"/>
          </p:cNvSpPr>
          <p:nvPr/>
        </p:nvSpPr>
        <p:spPr bwMode="auto">
          <a:xfrm>
            <a:off x="4356100" y="179070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7" name="Line 75"/>
          <p:cNvSpPr>
            <a:spLocks noChangeShapeType="1"/>
          </p:cNvSpPr>
          <p:nvPr/>
        </p:nvSpPr>
        <p:spPr bwMode="auto">
          <a:xfrm>
            <a:off x="4368800" y="1543050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8" name="Line 76"/>
          <p:cNvSpPr>
            <a:spLocks noChangeShapeType="1"/>
          </p:cNvSpPr>
          <p:nvPr/>
        </p:nvSpPr>
        <p:spPr bwMode="auto">
          <a:xfrm>
            <a:off x="4356100" y="1266825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29" name="Line 77"/>
          <p:cNvSpPr>
            <a:spLocks noChangeShapeType="1"/>
          </p:cNvSpPr>
          <p:nvPr/>
        </p:nvSpPr>
        <p:spPr bwMode="auto">
          <a:xfrm>
            <a:off x="4362450" y="1004888"/>
            <a:ext cx="279400" cy="9525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754" name="Freeform 2"/>
          <p:cNvSpPr>
            <a:spLocks/>
          </p:cNvSpPr>
          <p:nvPr/>
        </p:nvSpPr>
        <p:spPr bwMode="auto">
          <a:xfrm>
            <a:off x="284163" y="3056335"/>
            <a:ext cx="819150" cy="1176338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772" name="Freeform 20"/>
          <p:cNvSpPr>
            <a:spLocks/>
          </p:cNvSpPr>
          <p:nvPr/>
        </p:nvSpPr>
        <p:spPr bwMode="auto">
          <a:xfrm>
            <a:off x="3838575" y="3658791"/>
            <a:ext cx="520700" cy="1072753"/>
          </a:xfrm>
          <a:custGeom>
            <a:avLst/>
            <a:gdLst/>
            <a:ahLst/>
            <a:cxnLst>
              <a:cxn ang="0">
                <a:pos x="336" y="869"/>
              </a:cxn>
              <a:cxn ang="0">
                <a:pos x="335" y="0"/>
              </a:cxn>
              <a:cxn ang="0">
                <a:pos x="0" y="1"/>
              </a:cxn>
            </a:cxnLst>
            <a:rect l="0" t="0" r="r" b="b"/>
            <a:pathLst>
              <a:path w="336" h="869">
                <a:moveTo>
                  <a:pt x="336" y="869"/>
                </a:moveTo>
                <a:lnTo>
                  <a:pt x="335" y="0"/>
                </a:lnTo>
                <a:lnTo>
                  <a:pt x="0" y="1"/>
                </a:lnTo>
              </a:path>
            </a:pathLst>
          </a:custGeom>
          <a:noFill/>
          <a:ln w="476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777" name="Line 25"/>
          <p:cNvSpPr>
            <a:spLocks noChangeShapeType="1"/>
          </p:cNvSpPr>
          <p:nvPr/>
        </p:nvSpPr>
        <p:spPr bwMode="auto">
          <a:xfrm>
            <a:off x="2073275" y="2134791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202781" name="AutoShape 29"/>
          <p:cNvSpPr>
            <a:spLocks/>
          </p:cNvSpPr>
          <p:nvPr/>
        </p:nvSpPr>
        <p:spPr bwMode="auto">
          <a:xfrm>
            <a:off x="4683125" y="254317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1130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Device</a:t>
            </a:r>
          </a:p>
        </p:txBody>
      </p:sp>
      <p:sp>
        <p:nvSpPr>
          <p:cNvPr id="202782" name="AutoShape 30"/>
          <p:cNvSpPr>
            <a:spLocks/>
          </p:cNvSpPr>
          <p:nvPr/>
        </p:nvSpPr>
        <p:spPr bwMode="auto">
          <a:xfrm>
            <a:off x="4683125" y="2784872"/>
            <a:ext cx="1600200" cy="223838"/>
          </a:xfrm>
          <a:prstGeom prst="borderCallout1">
            <a:avLst>
              <a:gd name="adj1" fmla="val 38296"/>
              <a:gd name="adj2" fmla="val -4764"/>
              <a:gd name="adj3" fmla="val 38296"/>
              <a:gd name="adj4" fmla="val -2033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Dummies</a:t>
            </a:r>
          </a:p>
        </p:txBody>
      </p:sp>
      <p:sp>
        <p:nvSpPr>
          <p:cNvPr id="202783" name="AutoShape 31"/>
          <p:cNvSpPr>
            <a:spLocks/>
          </p:cNvSpPr>
          <p:nvPr/>
        </p:nvSpPr>
        <p:spPr bwMode="auto">
          <a:xfrm>
            <a:off x="4683125" y="30599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1884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Edge Dice</a:t>
            </a:r>
          </a:p>
        </p:txBody>
      </p:sp>
      <p:sp>
        <p:nvSpPr>
          <p:cNvPr id="202784" name="AutoShape 32"/>
          <p:cNvSpPr>
            <a:spLocks/>
          </p:cNvSpPr>
          <p:nvPr/>
        </p:nvSpPr>
        <p:spPr bwMode="auto">
          <a:xfrm>
            <a:off x="4673600" y="332660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5714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On DOI</a:t>
            </a:r>
          </a:p>
        </p:txBody>
      </p:sp>
      <p:sp>
        <p:nvSpPr>
          <p:cNvPr id="202785" name="AutoShape 33"/>
          <p:cNvSpPr>
            <a:spLocks/>
          </p:cNvSpPr>
          <p:nvPr/>
        </p:nvSpPr>
        <p:spPr bwMode="auto">
          <a:xfrm>
            <a:off x="4683125" y="1195387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042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202786" name="AutoShape 34"/>
          <p:cNvSpPr>
            <a:spLocks/>
          </p:cNvSpPr>
          <p:nvPr/>
        </p:nvSpPr>
        <p:spPr bwMode="auto">
          <a:xfrm>
            <a:off x="4683125" y="1463279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202787" name="AutoShape 35"/>
          <p:cNvSpPr>
            <a:spLocks/>
          </p:cNvSpPr>
          <p:nvPr/>
        </p:nvSpPr>
        <p:spPr bwMode="auto">
          <a:xfrm>
            <a:off x="4683125" y="9370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042"/>
              <a:gd name="adj4" fmla="val -20236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Topo Contrast</a:t>
            </a:r>
          </a:p>
        </p:txBody>
      </p:sp>
      <p:sp>
        <p:nvSpPr>
          <p:cNvPr id="202788" name="AutoShape 36"/>
          <p:cNvSpPr>
            <a:spLocks/>
          </p:cNvSpPr>
          <p:nvPr/>
        </p:nvSpPr>
        <p:spPr bwMode="auto">
          <a:xfrm>
            <a:off x="4683125" y="3840956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Sensitivity</a:t>
            </a:r>
          </a:p>
        </p:txBody>
      </p:sp>
      <p:sp>
        <p:nvSpPr>
          <p:cNvPr id="202789" name="AutoShape 37"/>
          <p:cNvSpPr>
            <a:spLocks/>
          </p:cNvSpPr>
          <p:nvPr/>
        </p:nvSpPr>
        <p:spPr bwMode="auto">
          <a:xfrm>
            <a:off x="4683125" y="3580210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18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Threshold</a:t>
            </a:r>
          </a:p>
        </p:txBody>
      </p:sp>
      <p:sp>
        <p:nvSpPr>
          <p:cNvPr id="202790" name="AutoShape 38"/>
          <p:cNvSpPr>
            <a:spLocks/>
          </p:cNvSpPr>
          <p:nvPr/>
        </p:nvSpPr>
        <p:spPr bwMode="auto">
          <a:xfrm>
            <a:off x="4683125" y="40862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VC Balance</a:t>
            </a:r>
          </a:p>
        </p:txBody>
      </p:sp>
      <p:sp>
        <p:nvSpPr>
          <p:cNvPr id="202791" name="AutoShape 39"/>
          <p:cNvSpPr>
            <a:spLocks/>
          </p:cNvSpPr>
          <p:nvPr/>
        </p:nvSpPr>
        <p:spPr bwMode="auto">
          <a:xfrm>
            <a:off x="4683125" y="4580335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DBDB</a:t>
            </a:r>
          </a:p>
        </p:txBody>
      </p:sp>
      <p:sp>
        <p:nvSpPr>
          <p:cNvPr id="202792" name="AutoShape 40"/>
          <p:cNvSpPr>
            <a:spLocks/>
          </p:cNvSpPr>
          <p:nvPr/>
        </p:nvSpPr>
        <p:spPr bwMode="auto">
          <a:xfrm>
            <a:off x="4683125" y="1724025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0463"/>
              <a:gd name="adj4" fmla="val -20634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Good resolution</a:t>
            </a:r>
          </a:p>
        </p:txBody>
      </p:sp>
      <p:sp>
        <p:nvSpPr>
          <p:cNvPr id="202793" name="AutoShape 41"/>
          <p:cNvSpPr>
            <a:spLocks/>
          </p:cNvSpPr>
          <p:nvPr/>
        </p:nvSpPr>
        <p:spPr bwMode="auto">
          <a:xfrm>
            <a:off x="4683125" y="1987153"/>
            <a:ext cx="1600200" cy="213122"/>
          </a:xfrm>
          <a:prstGeom prst="borderCallout1">
            <a:avLst>
              <a:gd name="adj1" fmla="val 40222"/>
              <a:gd name="adj2" fmla="val -4764"/>
              <a:gd name="adj3" fmla="val 40222"/>
              <a:gd name="adj4" fmla="val -21528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Stable  </a:t>
            </a:r>
          </a:p>
        </p:txBody>
      </p:sp>
      <p:sp>
        <p:nvSpPr>
          <p:cNvPr id="202794" name="AutoShape 42"/>
          <p:cNvSpPr>
            <a:spLocks/>
          </p:cNvSpPr>
          <p:nvPr/>
        </p:nvSpPr>
        <p:spPr bwMode="auto">
          <a:xfrm>
            <a:off x="4683125" y="2264569"/>
            <a:ext cx="1600200" cy="205979"/>
          </a:xfrm>
          <a:prstGeom prst="borderCallout1">
            <a:avLst>
              <a:gd name="adj1" fmla="val 41620"/>
              <a:gd name="adj2" fmla="val -4764"/>
              <a:gd name="adj3" fmla="val 41620"/>
              <a:gd name="adj4" fmla="val -22023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uniform</a:t>
            </a:r>
          </a:p>
        </p:txBody>
      </p:sp>
      <p:sp>
        <p:nvSpPr>
          <p:cNvPr id="202795" name="AutoShape 43"/>
          <p:cNvSpPr>
            <a:spLocks/>
          </p:cNvSpPr>
          <p:nvPr/>
        </p:nvSpPr>
        <p:spPr bwMode="auto">
          <a:xfrm>
            <a:off x="1525589" y="1002507"/>
            <a:ext cx="2651125" cy="283369"/>
          </a:xfrm>
          <a:prstGeom prst="borderCallout1">
            <a:avLst>
              <a:gd name="adj1" fmla="val 42019"/>
              <a:gd name="adj2" fmla="val -2889"/>
              <a:gd name="adj3" fmla="val 42019"/>
              <a:gd name="adj4" fmla="val -16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Wafer &amp; Recipe Info</a:t>
            </a:r>
          </a:p>
        </p:txBody>
      </p:sp>
      <p:sp>
        <p:nvSpPr>
          <p:cNvPr id="202796" name="AutoShape 44"/>
          <p:cNvSpPr>
            <a:spLocks/>
          </p:cNvSpPr>
          <p:nvPr/>
        </p:nvSpPr>
        <p:spPr bwMode="auto">
          <a:xfrm>
            <a:off x="1524001" y="1376363"/>
            <a:ext cx="2651125" cy="283369"/>
          </a:xfrm>
          <a:prstGeom prst="borderCallout1">
            <a:avLst>
              <a:gd name="adj1" fmla="val 42019"/>
              <a:gd name="adj2" fmla="val -2884"/>
              <a:gd name="adj3" fmla="val 42019"/>
              <a:gd name="adj4" fmla="val -1581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Analyzing DOI</a:t>
            </a:r>
          </a:p>
        </p:txBody>
      </p:sp>
      <p:sp>
        <p:nvSpPr>
          <p:cNvPr id="202797" name="AutoShape 45"/>
          <p:cNvSpPr>
            <a:spLocks/>
          </p:cNvSpPr>
          <p:nvPr/>
        </p:nvSpPr>
        <p:spPr bwMode="auto">
          <a:xfrm>
            <a:off x="1524001" y="1826419"/>
            <a:ext cx="2651125" cy="297656"/>
          </a:xfrm>
          <a:prstGeom prst="borderCallout1">
            <a:avLst>
              <a:gd name="adj1" fmla="val 44801"/>
              <a:gd name="adj2" fmla="val -2875"/>
              <a:gd name="adj3" fmla="val 44801"/>
              <a:gd name="adj4" fmla="val -185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Testing Condition</a:t>
            </a:r>
          </a:p>
        </p:txBody>
      </p:sp>
      <p:sp>
        <p:nvSpPr>
          <p:cNvPr id="202798" name="AutoShape 46"/>
          <p:cNvSpPr>
            <a:spLocks/>
          </p:cNvSpPr>
          <p:nvPr/>
        </p:nvSpPr>
        <p:spPr bwMode="auto">
          <a:xfrm>
            <a:off x="1525589" y="2937272"/>
            <a:ext cx="2651125" cy="280988"/>
          </a:xfrm>
          <a:prstGeom prst="borderCallout1">
            <a:avLst>
              <a:gd name="adj1" fmla="val 30509"/>
              <a:gd name="adj2" fmla="val -2875"/>
              <a:gd name="adj3" fmla="val 30509"/>
              <a:gd name="adj4" fmla="val -216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Setup recipe &amp; Test</a:t>
            </a:r>
          </a:p>
        </p:txBody>
      </p:sp>
      <p:sp>
        <p:nvSpPr>
          <p:cNvPr id="202799" name="AutoShape 47"/>
          <p:cNvSpPr>
            <a:spLocks/>
          </p:cNvSpPr>
          <p:nvPr/>
        </p:nvSpPr>
        <p:spPr bwMode="auto">
          <a:xfrm>
            <a:off x="1525589" y="3276600"/>
            <a:ext cx="2651125" cy="273844"/>
          </a:xfrm>
          <a:prstGeom prst="borderCallout1">
            <a:avLst>
              <a:gd name="adj1" fmla="val 43477"/>
              <a:gd name="adj2" fmla="val -3407"/>
              <a:gd name="adj3" fmla="val 43477"/>
              <a:gd name="adj4" fmla="val -1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Tuning Condition</a:t>
            </a:r>
          </a:p>
        </p:txBody>
      </p:sp>
      <p:sp>
        <p:nvSpPr>
          <p:cNvPr id="202800" name="AutoShape 48"/>
          <p:cNvSpPr>
            <a:spLocks/>
          </p:cNvSpPr>
          <p:nvPr/>
        </p:nvSpPr>
        <p:spPr bwMode="auto">
          <a:xfrm>
            <a:off x="1525589" y="3606404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Optimizing Insp</a:t>
            </a:r>
          </a:p>
        </p:txBody>
      </p:sp>
      <p:sp>
        <p:nvSpPr>
          <p:cNvPr id="202801" name="AutoShape 49"/>
          <p:cNvSpPr>
            <a:spLocks/>
          </p:cNvSpPr>
          <p:nvPr/>
        </p:nvSpPr>
        <p:spPr bwMode="auto">
          <a:xfrm>
            <a:off x="1525589" y="4475560"/>
            <a:ext cx="2651125" cy="275034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ADC/reporting</a:t>
            </a:r>
          </a:p>
        </p:txBody>
      </p:sp>
      <p:sp>
        <p:nvSpPr>
          <p:cNvPr id="202802" name="AutoShape 50"/>
          <p:cNvSpPr>
            <a:spLocks/>
          </p:cNvSpPr>
          <p:nvPr/>
        </p:nvSpPr>
        <p:spPr bwMode="auto">
          <a:xfrm>
            <a:off x="1525589" y="4145757"/>
            <a:ext cx="2651125" cy="275035"/>
          </a:xfrm>
          <a:prstGeom prst="borderCallout1">
            <a:avLst>
              <a:gd name="adj1" fmla="val 43292"/>
              <a:gd name="adj2" fmla="val -3370"/>
              <a:gd name="adj3" fmla="val 43292"/>
              <a:gd name="adj4" fmla="val -185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Reviewing DOI</a:t>
            </a:r>
          </a:p>
        </p:txBody>
      </p:sp>
      <p:sp>
        <p:nvSpPr>
          <p:cNvPr id="202803" name="AutoShape 51"/>
          <p:cNvSpPr>
            <a:spLocks noChangeArrowheads="1"/>
          </p:cNvSpPr>
          <p:nvPr/>
        </p:nvSpPr>
        <p:spPr bwMode="auto">
          <a:xfrm>
            <a:off x="801688" y="981075"/>
            <a:ext cx="438150" cy="3894535"/>
          </a:xfrm>
          <a:prstGeom prst="downArrow">
            <a:avLst>
              <a:gd name="adj1" fmla="val 52176"/>
              <a:gd name="adj2" fmla="val 736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04" name="AutoShape 52"/>
          <p:cNvSpPr>
            <a:spLocks/>
          </p:cNvSpPr>
          <p:nvPr/>
        </p:nvSpPr>
        <p:spPr bwMode="auto">
          <a:xfrm>
            <a:off x="2328863" y="2222897"/>
            <a:ext cx="1835150" cy="280988"/>
          </a:xfrm>
          <a:prstGeom prst="borderCallout1">
            <a:avLst>
              <a:gd name="adj1" fmla="val 30509"/>
              <a:gd name="adj2" fmla="val -4153"/>
              <a:gd name="adj3" fmla="val 30509"/>
              <a:gd name="adj4" fmla="val -1323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General Imaging</a:t>
            </a:r>
          </a:p>
        </p:txBody>
      </p:sp>
      <p:sp>
        <p:nvSpPr>
          <p:cNvPr id="202805" name="AutoShape 53"/>
          <p:cNvSpPr>
            <a:spLocks/>
          </p:cNvSpPr>
          <p:nvPr/>
        </p:nvSpPr>
        <p:spPr bwMode="auto">
          <a:xfrm>
            <a:off x="2327276" y="2581275"/>
            <a:ext cx="1844675" cy="280988"/>
          </a:xfrm>
          <a:prstGeom prst="borderCallout1">
            <a:avLst>
              <a:gd name="adj1" fmla="val 30509"/>
              <a:gd name="adj2" fmla="val -4130"/>
              <a:gd name="adj3" fmla="val 30509"/>
              <a:gd name="adj4" fmla="val -1342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DOI Imaging</a:t>
            </a:r>
          </a:p>
        </p:txBody>
      </p:sp>
      <p:sp>
        <p:nvSpPr>
          <p:cNvPr id="202806" name="Freeform 54"/>
          <p:cNvSpPr>
            <a:spLocks/>
          </p:cNvSpPr>
          <p:nvPr/>
        </p:nvSpPr>
        <p:spPr bwMode="auto">
          <a:xfrm>
            <a:off x="525463" y="3245644"/>
            <a:ext cx="379412" cy="794147"/>
          </a:xfrm>
          <a:custGeom>
            <a:avLst/>
            <a:gdLst/>
            <a:ahLst/>
            <a:cxnLst>
              <a:cxn ang="0">
                <a:pos x="239" y="577"/>
              </a:cxn>
              <a:cxn ang="0">
                <a:pos x="34" y="584"/>
              </a:cxn>
              <a:cxn ang="0">
                <a:pos x="34" y="81"/>
              </a:cxn>
              <a:cxn ang="0">
                <a:pos x="239" y="96"/>
              </a:cxn>
              <a:cxn ang="0">
                <a:pos x="239" y="577"/>
              </a:cxn>
            </a:cxnLst>
            <a:rect l="0" t="0" r="r" b="b"/>
            <a:pathLst>
              <a:path w="239" h="667">
                <a:moveTo>
                  <a:pt x="239" y="577"/>
                </a:moveTo>
                <a:cubicBezTo>
                  <a:pt x="206" y="664"/>
                  <a:pt x="68" y="667"/>
                  <a:pt x="34" y="584"/>
                </a:cubicBezTo>
                <a:cubicBezTo>
                  <a:pt x="0" y="501"/>
                  <a:pt x="0" y="162"/>
                  <a:pt x="34" y="81"/>
                </a:cubicBezTo>
                <a:cubicBezTo>
                  <a:pt x="68" y="0"/>
                  <a:pt x="205" y="13"/>
                  <a:pt x="239" y="96"/>
                </a:cubicBezTo>
                <a:lnTo>
                  <a:pt x="239" y="5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07" name="Freeform 55"/>
          <p:cNvSpPr>
            <a:spLocks/>
          </p:cNvSpPr>
          <p:nvPr/>
        </p:nvSpPr>
        <p:spPr bwMode="auto">
          <a:xfrm>
            <a:off x="865188" y="3842148"/>
            <a:ext cx="285750" cy="354806"/>
          </a:xfrm>
          <a:custGeom>
            <a:avLst/>
            <a:gdLst/>
            <a:ahLst/>
            <a:cxnLst>
              <a:cxn ang="0">
                <a:pos x="175" y="33"/>
              </a:cxn>
              <a:cxn ang="0">
                <a:pos x="163" y="181"/>
              </a:cxn>
              <a:cxn ang="0">
                <a:pos x="23" y="281"/>
              </a:cxn>
              <a:cxn ang="0">
                <a:pos x="27" y="77"/>
              </a:cxn>
              <a:cxn ang="0">
                <a:pos x="75" y="13"/>
              </a:cxn>
              <a:cxn ang="0">
                <a:pos x="179" y="157"/>
              </a:cxn>
            </a:cxnLst>
            <a:rect l="0" t="0" r="r" b="b"/>
            <a:pathLst>
              <a:path w="188" h="298">
                <a:moveTo>
                  <a:pt x="175" y="33"/>
                </a:moveTo>
                <a:cubicBezTo>
                  <a:pt x="181" y="86"/>
                  <a:pt x="188" y="140"/>
                  <a:pt x="163" y="181"/>
                </a:cubicBezTo>
                <a:cubicBezTo>
                  <a:pt x="138" y="222"/>
                  <a:pt x="46" y="298"/>
                  <a:pt x="23" y="281"/>
                </a:cubicBezTo>
                <a:cubicBezTo>
                  <a:pt x="0" y="264"/>
                  <a:pt x="18" y="122"/>
                  <a:pt x="27" y="77"/>
                </a:cubicBezTo>
                <a:cubicBezTo>
                  <a:pt x="36" y="32"/>
                  <a:pt x="50" y="0"/>
                  <a:pt x="75" y="13"/>
                </a:cubicBezTo>
                <a:cubicBezTo>
                  <a:pt x="100" y="26"/>
                  <a:pt x="162" y="133"/>
                  <a:pt x="179" y="15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08" name="Freeform 56"/>
          <p:cNvSpPr>
            <a:spLocks/>
          </p:cNvSpPr>
          <p:nvPr/>
        </p:nvSpPr>
        <p:spPr bwMode="auto">
          <a:xfrm>
            <a:off x="889001" y="3933825"/>
            <a:ext cx="246063" cy="242888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144" y="84"/>
              </a:cxn>
              <a:cxn ang="0">
                <a:pos x="84" y="164"/>
              </a:cxn>
              <a:cxn ang="0">
                <a:pos x="0" y="204"/>
              </a:cxn>
            </a:cxnLst>
            <a:rect l="0" t="0" r="r" b="b"/>
            <a:pathLst>
              <a:path w="155" h="204">
                <a:moveTo>
                  <a:pt x="152" y="0"/>
                </a:moveTo>
                <a:cubicBezTo>
                  <a:pt x="153" y="28"/>
                  <a:pt x="155" y="57"/>
                  <a:pt x="144" y="84"/>
                </a:cubicBezTo>
                <a:cubicBezTo>
                  <a:pt x="133" y="111"/>
                  <a:pt x="108" y="144"/>
                  <a:pt x="84" y="164"/>
                </a:cubicBezTo>
                <a:cubicBezTo>
                  <a:pt x="60" y="184"/>
                  <a:pt x="30" y="194"/>
                  <a:pt x="0" y="20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09" name="AutoShape 57"/>
          <p:cNvSpPr>
            <a:spLocks/>
          </p:cNvSpPr>
          <p:nvPr/>
        </p:nvSpPr>
        <p:spPr bwMode="auto">
          <a:xfrm>
            <a:off x="4676775" y="4327923"/>
            <a:ext cx="1600200" cy="205978"/>
          </a:xfrm>
          <a:prstGeom prst="borderCallout1">
            <a:avLst>
              <a:gd name="adj1" fmla="val 41620"/>
              <a:gd name="adj2" fmla="val -4764"/>
              <a:gd name="adj3" fmla="val 42194"/>
              <a:gd name="adj4" fmla="val -18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200" b="1">
                <a:latin typeface="Trebuchet MS" pitchFamily="34" charset="0"/>
                <a:ea typeface="新細明體" pitchFamily="18" charset="-120"/>
              </a:rPr>
              <a:t>BGB</a:t>
            </a:r>
          </a:p>
        </p:txBody>
      </p:sp>
      <p:sp>
        <p:nvSpPr>
          <p:cNvPr id="202810" name="Line 58"/>
          <p:cNvSpPr>
            <a:spLocks noChangeShapeType="1"/>
          </p:cNvSpPr>
          <p:nvPr/>
        </p:nvSpPr>
        <p:spPr bwMode="auto">
          <a:xfrm>
            <a:off x="5041900" y="4867275"/>
            <a:ext cx="622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1" name="Line 59"/>
          <p:cNvSpPr>
            <a:spLocks noChangeShapeType="1"/>
          </p:cNvSpPr>
          <p:nvPr/>
        </p:nvSpPr>
        <p:spPr bwMode="auto">
          <a:xfrm>
            <a:off x="4165600" y="3400425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2" name="Line 60"/>
          <p:cNvSpPr>
            <a:spLocks noChangeShapeType="1"/>
          </p:cNvSpPr>
          <p:nvPr/>
        </p:nvSpPr>
        <p:spPr bwMode="auto">
          <a:xfrm>
            <a:off x="4159250" y="3652838"/>
            <a:ext cx="5334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3" name="Line 61"/>
          <p:cNvSpPr>
            <a:spLocks noChangeShapeType="1"/>
          </p:cNvSpPr>
          <p:nvPr/>
        </p:nvSpPr>
        <p:spPr bwMode="auto">
          <a:xfrm>
            <a:off x="4356100" y="3924300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4" name="Line 62"/>
          <p:cNvSpPr>
            <a:spLocks noChangeShapeType="1"/>
          </p:cNvSpPr>
          <p:nvPr/>
        </p:nvSpPr>
        <p:spPr bwMode="auto">
          <a:xfrm>
            <a:off x="4387850" y="4167188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5" name="Line 63"/>
          <p:cNvSpPr>
            <a:spLocks noChangeShapeType="1"/>
          </p:cNvSpPr>
          <p:nvPr/>
        </p:nvSpPr>
        <p:spPr bwMode="auto">
          <a:xfrm>
            <a:off x="4394200" y="4410075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6" name="Line 64"/>
          <p:cNvSpPr>
            <a:spLocks noChangeShapeType="1"/>
          </p:cNvSpPr>
          <p:nvPr/>
        </p:nvSpPr>
        <p:spPr bwMode="auto">
          <a:xfrm>
            <a:off x="4387850" y="4652963"/>
            <a:ext cx="3048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17" name="Text Box 65"/>
          <p:cNvSpPr txBox="1">
            <a:spLocks noChangeArrowheads="1"/>
          </p:cNvSpPr>
          <p:nvPr/>
        </p:nvSpPr>
        <p:spPr bwMode="auto">
          <a:xfrm>
            <a:off x="0" y="0"/>
            <a:ext cx="53403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What kind of DOI?</a:t>
            </a:r>
          </a:p>
        </p:txBody>
      </p:sp>
      <p:sp>
        <p:nvSpPr>
          <p:cNvPr id="202830" name="Freeform 78"/>
          <p:cNvSpPr>
            <a:spLocks/>
          </p:cNvSpPr>
          <p:nvPr/>
        </p:nvSpPr>
        <p:spPr bwMode="auto">
          <a:xfrm>
            <a:off x="6648450" y="1047751"/>
            <a:ext cx="1588" cy="3127772"/>
          </a:xfrm>
          <a:custGeom>
            <a:avLst/>
            <a:gdLst/>
            <a:ahLst/>
            <a:cxnLst>
              <a:cxn ang="0">
                <a:pos x="1" y="2627"/>
              </a:cxn>
              <a:cxn ang="0">
                <a:pos x="0" y="0"/>
              </a:cxn>
            </a:cxnLst>
            <a:rect l="0" t="0" r="r" b="b"/>
            <a:pathLst>
              <a:path w="1" h="2627">
                <a:moveTo>
                  <a:pt x="1" y="262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31" name="AutoShape 79"/>
          <p:cNvSpPr>
            <a:spLocks/>
          </p:cNvSpPr>
          <p:nvPr/>
        </p:nvSpPr>
        <p:spPr bwMode="auto">
          <a:xfrm>
            <a:off x="7007225" y="9727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LE</a:t>
            </a:r>
          </a:p>
        </p:txBody>
      </p:sp>
      <p:sp>
        <p:nvSpPr>
          <p:cNvPr id="202832" name="AutoShape 80"/>
          <p:cNvSpPr>
            <a:spLocks/>
          </p:cNvSpPr>
          <p:nvPr/>
        </p:nvSpPr>
        <p:spPr bwMode="auto">
          <a:xfrm>
            <a:off x="7007225" y="2942034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Pre-scan</a:t>
            </a:r>
          </a:p>
        </p:txBody>
      </p:sp>
      <p:sp>
        <p:nvSpPr>
          <p:cNvPr id="202833" name="AutoShape 81"/>
          <p:cNvSpPr>
            <a:spLocks/>
          </p:cNvSpPr>
          <p:nvPr/>
        </p:nvSpPr>
        <p:spPr bwMode="auto">
          <a:xfrm>
            <a:off x="7007225" y="3280172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Pre-Flood</a:t>
            </a:r>
          </a:p>
        </p:txBody>
      </p:sp>
      <p:sp>
        <p:nvSpPr>
          <p:cNvPr id="202834" name="AutoShape 82"/>
          <p:cNvSpPr>
            <a:spLocks/>
          </p:cNvSpPr>
          <p:nvPr/>
        </p:nvSpPr>
        <p:spPr bwMode="auto">
          <a:xfrm>
            <a:off x="7007225" y="1301353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884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Current</a:t>
            </a:r>
          </a:p>
        </p:txBody>
      </p:sp>
      <p:sp>
        <p:nvSpPr>
          <p:cNvPr id="202835" name="AutoShape 83"/>
          <p:cNvSpPr>
            <a:spLocks/>
          </p:cNvSpPr>
          <p:nvPr/>
        </p:nvSpPr>
        <p:spPr bwMode="auto">
          <a:xfrm>
            <a:off x="7007225" y="1620441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Pixel size</a:t>
            </a:r>
          </a:p>
        </p:txBody>
      </p:sp>
      <p:sp>
        <p:nvSpPr>
          <p:cNvPr id="202836" name="AutoShape 84"/>
          <p:cNvSpPr>
            <a:spLocks/>
          </p:cNvSpPr>
          <p:nvPr/>
        </p:nvSpPr>
        <p:spPr bwMode="auto">
          <a:xfrm>
            <a:off x="7007225" y="2603898"/>
            <a:ext cx="1644650" cy="253603"/>
          </a:xfrm>
          <a:prstGeom prst="borderCallout1">
            <a:avLst>
              <a:gd name="adj1" fmla="val 33801"/>
              <a:gd name="adj2" fmla="val -4634"/>
              <a:gd name="adj3" fmla="val 33801"/>
              <a:gd name="adj4" fmla="val -2065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Scan direction</a:t>
            </a:r>
          </a:p>
        </p:txBody>
      </p:sp>
      <p:sp>
        <p:nvSpPr>
          <p:cNvPr id="202837" name="AutoShape 85"/>
          <p:cNvSpPr>
            <a:spLocks/>
          </p:cNvSpPr>
          <p:nvPr/>
        </p:nvSpPr>
        <p:spPr bwMode="auto">
          <a:xfrm>
            <a:off x="7007225" y="1940719"/>
            <a:ext cx="1644650" cy="251222"/>
          </a:xfrm>
          <a:prstGeom prst="borderCallout1">
            <a:avLst>
              <a:gd name="adj1" fmla="val 34125"/>
              <a:gd name="adj2" fmla="val -4634"/>
              <a:gd name="adj3" fmla="val 34125"/>
              <a:gd name="adj4" fmla="val -1930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Average</a:t>
            </a:r>
          </a:p>
        </p:txBody>
      </p:sp>
      <p:sp>
        <p:nvSpPr>
          <p:cNvPr id="202838" name="Line 86"/>
          <p:cNvSpPr>
            <a:spLocks noChangeShapeType="1"/>
          </p:cNvSpPr>
          <p:nvPr/>
        </p:nvSpPr>
        <p:spPr bwMode="auto">
          <a:xfrm>
            <a:off x="6286501" y="18323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39" name="Line 87"/>
          <p:cNvSpPr>
            <a:spLocks noChangeShapeType="1"/>
          </p:cNvSpPr>
          <p:nvPr/>
        </p:nvSpPr>
        <p:spPr bwMode="auto">
          <a:xfrm>
            <a:off x="6286501" y="210740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0" name="Line 88"/>
          <p:cNvSpPr>
            <a:spLocks noChangeShapeType="1"/>
          </p:cNvSpPr>
          <p:nvPr/>
        </p:nvSpPr>
        <p:spPr bwMode="auto">
          <a:xfrm>
            <a:off x="6286501" y="2621756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1" name="Line 89"/>
          <p:cNvSpPr>
            <a:spLocks noChangeShapeType="1"/>
          </p:cNvSpPr>
          <p:nvPr/>
        </p:nvSpPr>
        <p:spPr bwMode="auto">
          <a:xfrm>
            <a:off x="6286501" y="3161110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2" name="Line 90"/>
          <p:cNvSpPr>
            <a:spLocks noChangeShapeType="1"/>
          </p:cNvSpPr>
          <p:nvPr/>
        </p:nvSpPr>
        <p:spPr bwMode="auto">
          <a:xfrm>
            <a:off x="6286501" y="3442097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3" name="AutoShape 91"/>
          <p:cNvSpPr>
            <a:spLocks/>
          </p:cNvSpPr>
          <p:nvPr/>
        </p:nvSpPr>
        <p:spPr bwMode="auto">
          <a:xfrm>
            <a:off x="7005639" y="3612357"/>
            <a:ext cx="1646237" cy="407194"/>
          </a:xfrm>
          <a:prstGeom prst="borderCallout1">
            <a:avLst>
              <a:gd name="adj1" fmla="val 21051"/>
              <a:gd name="adj2" fmla="val -4630"/>
              <a:gd name="adj3" fmla="val 21051"/>
              <a:gd name="adj4" fmla="val -21213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Device status control</a:t>
            </a:r>
          </a:p>
        </p:txBody>
      </p:sp>
      <p:sp>
        <p:nvSpPr>
          <p:cNvPr id="202844" name="AutoShape 92"/>
          <p:cNvSpPr>
            <a:spLocks/>
          </p:cNvSpPr>
          <p:nvPr/>
        </p:nvSpPr>
        <p:spPr bwMode="auto">
          <a:xfrm>
            <a:off x="7007225" y="2275285"/>
            <a:ext cx="1644650" cy="255984"/>
          </a:xfrm>
          <a:prstGeom prst="borderCallout1">
            <a:avLst>
              <a:gd name="adj1" fmla="val 33486"/>
              <a:gd name="adj2" fmla="val -4634"/>
              <a:gd name="adj3" fmla="val 33486"/>
              <a:gd name="adj4" fmla="val -21236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sz="1400" b="1">
                <a:latin typeface="Trebuchet MS" pitchFamily="34" charset="0"/>
                <a:ea typeface="新細明體" pitchFamily="18" charset="-120"/>
              </a:rPr>
              <a:t>No.5 biasing</a:t>
            </a:r>
          </a:p>
        </p:txBody>
      </p:sp>
      <p:sp>
        <p:nvSpPr>
          <p:cNvPr id="202845" name="Line 93"/>
          <p:cNvSpPr>
            <a:spLocks noChangeShapeType="1"/>
          </p:cNvSpPr>
          <p:nvPr/>
        </p:nvSpPr>
        <p:spPr bwMode="auto">
          <a:xfrm>
            <a:off x="6286501" y="106441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6" name="Line 94"/>
          <p:cNvSpPr>
            <a:spLocks noChangeShapeType="1"/>
          </p:cNvSpPr>
          <p:nvPr/>
        </p:nvSpPr>
        <p:spPr bwMode="auto">
          <a:xfrm>
            <a:off x="6286501" y="1291829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7" name="Line 95"/>
          <p:cNvSpPr>
            <a:spLocks noChangeShapeType="1"/>
          </p:cNvSpPr>
          <p:nvPr/>
        </p:nvSpPr>
        <p:spPr bwMode="auto">
          <a:xfrm>
            <a:off x="6286501" y="1565672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8" name="Line 96"/>
          <p:cNvSpPr>
            <a:spLocks noChangeShapeType="1"/>
          </p:cNvSpPr>
          <p:nvPr/>
        </p:nvSpPr>
        <p:spPr bwMode="auto">
          <a:xfrm>
            <a:off x="6289676" y="23479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202849" name="Line 97"/>
          <p:cNvSpPr>
            <a:spLocks noChangeShapeType="1"/>
          </p:cNvSpPr>
          <p:nvPr/>
        </p:nvSpPr>
        <p:spPr bwMode="auto">
          <a:xfrm>
            <a:off x="6289676" y="28813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2" name="Rectangle 176"/>
          <p:cNvSpPr>
            <a:spLocks noChangeArrowheads="1"/>
          </p:cNvSpPr>
          <p:nvPr/>
        </p:nvSpPr>
        <p:spPr bwMode="auto">
          <a:xfrm>
            <a:off x="5535613" y="1153716"/>
            <a:ext cx="3416300" cy="3524250"/>
          </a:xfrm>
          <a:prstGeom prst="rect">
            <a:avLst/>
          </a:prstGeom>
          <a:solidFill>
            <a:srgbClr val="99CC0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90" name="Rectangle 174"/>
          <p:cNvSpPr>
            <a:spLocks noChangeArrowheads="1"/>
          </p:cNvSpPr>
          <p:nvPr/>
        </p:nvSpPr>
        <p:spPr bwMode="auto">
          <a:xfrm>
            <a:off x="3619500" y="1162050"/>
            <a:ext cx="1638000" cy="3524250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89" name="Rectangle 173"/>
          <p:cNvSpPr>
            <a:spLocks noChangeArrowheads="1"/>
          </p:cNvSpPr>
          <p:nvPr/>
        </p:nvSpPr>
        <p:spPr bwMode="auto">
          <a:xfrm>
            <a:off x="2324100" y="1162050"/>
            <a:ext cx="1041400" cy="3524250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88" name="Rectangle 172"/>
          <p:cNvSpPr>
            <a:spLocks noChangeArrowheads="1"/>
          </p:cNvSpPr>
          <p:nvPr/>
        </p:nvSpPr>
        <p:spPr bwMode="auto">
          <a:xfrm>
            <a:off x="1003300" y="1143000"/>
            <a:ext cx="977900" cy="3524250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68" name="Oval 152"/>
          <p:cNvSpPr>
            <a:spLocks noChangeArrowheads="1"/>
          </p:cNvSpPr>
          <p:nvPr/>
        </p:nvSpPr>
        <p:spPr bwMode="auto">
          <a:xfrm>
            <a:off x="88900" y="2921794"/>
            <a:ext cx="723900" cy="5214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876" name="Text Box 60"/>
          <p:cNvSpPr txBox="1">
            <a:spLocks noChangeArrowheads="1"/>
          </p:cNvSpPr>
          <p:nvPr/>
        </p:nvSpPr>
        <p:spPr bwMode="auto">
          <a:xfrm>
            <a:off x="152400" y="3033713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34880" name="Text Box 64"/>
          <p:cNvSpPr txBox="1">
            <a:spLocks noChangeArrowheads="1"/>
          </p:cNvSpPr>
          <p:nvPr/>
        </p:nvSpPr>
        <p:spPr bwMode="auto">
          <a:xfrm>
            <a:off x="977900" y="1176338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 b="1" dirty="0">
                <a:latin typeface="Trebuchet MS" pitchFamily="34" charset="0"/>
                <a:ea typeface="新細明體" pitchFamily="18" charset="-120"/>
              </a:rPr>
              <a:t>Location 	DOI Type 		Image Type</a:t>
            </a: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 				DOI Examples</a:t>
            </a:r>
          </a:p>
        </p:txBody>
      </p:sp>
      <p:sp>
        <p:nvSpPr>
          <p:cNvPr id="34884" name="Line 68"/>
          <p:cNvSpPr>
            <a:spLocks noChangeShapeType="1"/>
          </p:cNvSpPr>
          <p:nvPr/>
        </p:nvSpPr>
        <p:spPr bwMode="auto">
          <a:xfrm flipV="1">
            <a:off x="1947863" y="1776413"/>
            <a:ext cx="36830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885" name="Text Box 69"/>
          <p:cNvSpPr txBox="1">
            <a:spLocks noChangeArrowheads="1"/>
          </p:cNvSpPr>
          <p:nvPr/>
        </p:nvSpPr>
        <p:spPr bwMode="auto">
          <a:xfrm>
            <a:off x="2333626" y="1652588"/>
            <a:ext cx="10191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34887" name="Text Box 71"/>
          <p:cNvSpPr txBox="1">
            <a:spLocks noChangeArrowheads="1"/>
          </p:cNvSpPr>
          <p:nvPr/>
        </p:nvSpPr>
        <p:spPr bwMode="auto">
          <a:xfrm>
            <a:off x="2324100" y="2441973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34888" name="Line 72"/>
          <p:cNvSpPr>
            <a:spLocks noChangeShapeType="1"/>
          </p:cNvSpPr>
          <p:nvPr/>
        </p:nvSpPr>
        <p:spPr bwMode="auto">
          <a:xfrm>
            <a:off x="1962151" y="2235994"/>
            <a:ext cx="352425" cy="321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893" name="Text Box 77"/>
          <p:cNvSpPr txBox="1">
            <a:spLocks noChangeArrowheads="1"/>
          </p:cNvSpPr>
          <p:nvPr/>
        </p:nvSpPr>
        <p:spPr bwMode="auto">
          <a:xfrm>
            <a:off x="5535612" y="2769394"/>
            <a:ext cx="33984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void, missing, … (limited capability for EBI)</a:t>
            </a:r>
          </a:p>
        </p:txBody>
      </p:sp>
      <p:sp>
        <p:nvSpPr>
          <p:cNvPr id="34894" name="Line 78"/>
          <p:cNvSpPr>
            <a:spLocks noChangeShapeType="1"/>
          </p:cNvSpPr>
          <p:nvPr/>
        </p:nvSpPr>
        <p:spPr bwMode="auto">
          <a:xfrm flipV="1">
            <a:off x="704851" y="2376487"/>
            <a:ext cx="307975" cy="595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896" name="Line 80"/>
          <p:cNvSpPr>
            <a:spLocks noChangeShapeType="1"/>
          </p:cNvSpPr>
          <p:nvPr/>
        </p:nvSpPr>
        <p:spPr bwMode="auto">
          <a:xfrm>
            <a:off x="806451" y="3200401"/>
            <a:ext cx="244475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898" name="Line 82"/>
          <p:cNvSpPr>
            <a:spLocks noChangeShapeType="1"/>
          </p:cNvSpPr>
          <p:nvPr/>
        </p:nvSpPr>
        <p:spPr bwMode="auto">
          <a:xfrm>
            <a:off x="695325" y="3407569"/>
            <a:ext cx="319088" cy="6465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01" name="Rectangle 85"/>
          <p:cNvSpPr>
            <a:spLocks noChangeArrowheads="1"/>
          </p:cNvSpPr>
          <p:nvPr/>
        </p:nvSpPr>
        <p:spPr bwMode="auto">
          <a:xfrm>
            <a:off x="1012826" y="2109788"/>
            <a:ext cx="957263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Surface</a:t>
            </a:r>
          </a:p>
        </p:txBody>
      </p:sp>
      <p:sp>
        <p:nvSpPr>
          <p:cNvPr id="34902" name="Rectangle 86"/>
          <p:cNvSpPr>
            <a:spLocks noChangeArrowheads="1"/>
          </p:cNvSpPr>
          <p:nvPr/>
        </p:nvSpPr>
        <p:spPr bwMode="auto">
          <a:xfrm>
            <a:off x="1012826" y="3071813"/>
            <a:ext cx="957263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Buried </a:t>
            </a:r>
            <a:endParaRPr lang="en-US" altLang="zh-TW" sz="900" b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34903" name="Rectangle 87"/>
          <p:cNvSpPr>
            <a:spLocks noChangeArrowheads="1"/>
          </p:cNvSpPr>
          <p:nvPr/>
        </p:nvSpPr>
        <p:spPr bwMode="auto">
          <a:xfrm>
            <a:off x="1014414" y="4064794"/>
            <a:ext cx="9556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HAR</a:t>
            </a:r>
          </a:p>
        </p:txBody>
      </p:sp>
      <p:sp>
        <p:nvSpPr>
          <p:cNvPr id="34904" name="Line 88"/>
          <p:cNvSpPr>
            <a:spLocks noChangeShapeType="1"/>
          </p:cNvSpPr>
          <p:nvPr/>
        </p:nvSpPr>
        <p:spPr bwMode="auto">
          <a:xfrm flipV="1">
            <a:off x="1990726" y="3014663"/>
            <a:ext cx="333375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08" name="Line 92"/>
          <p:cNvSpPr>
            <a:spLocks noChangeShapeType="1"/>
          </p:cNvSpPr>
          <p:nvPr/>
        </p:nvSpPr>
        <p:spPr bwMode="auto">
          <a:xfrm>
            <a:off x="1990725" y="3252788"/>
            <a:ext cx="342900" cy="1643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10" name="Line 94"/>
          <p:cNvSpPr>
            <a:spLocks noChangeShapeType="1"/>
          </p:cNvSpPr>
          <p:nvPr/>
        </p:nvSpPr>
        <p:spPr bwMode="auto">
          <a:xfrm flipV="1">
            <a:off x="1981200" y="4012406"/>
            <a:ext cx="342900" cy="185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13" name="Line 97"/>
          <p:cNvSpPr>
            <a:spLocks noChangeShapeType="1"/>
          </p:cNvSpPr>
          <p:nvPr/>
        </p:nvSpPr>
        <p:spPr bwMode="auto">
          <a:xfrm>
            <a:off x="1981201" y="4198144"/>
            <a:ext cx="333375" cy="185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24" name="Text Box 108"/>
          <p:cNvSpPr txBox="1">
            <a:spLocks noChangeArrowheads="1"/>
          </p:cNvSpPr>
          <p:nvPr/>
        </p:nvSpPr>
        <p:spPr bwMode="auto">
          <a:xfrm>
            <a:off x="5535612" y="1514475"/>
            <a:ext cx="33984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Foreign particles, Process residues, bump, dent, Pattern/CD change, …</a:t>
            </a:r>
          </a:p>
        </p:txBody>
      </p:sp>
      <p:sp>
        <p:nvSpPr>
          <p:cNvPr id="34925" name="Text Box 109"/>
          <p:cNvSpPr txBox="1">
            <a:spLocks noChangeArrowheads="1"/>
          </p:cNvSpPr>
          <p:nvPr/>
        </p:nvSpPr>
        <p:spPr bwMode="auto">
          <a:xfrm>
            <a:off x="5535612" y="2457450"/>
            <a:ext cx="3398400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Short/Bridge/Broken (conductive)…</a:t>
            </a:r>
          </a:p>
        </p:txBody>
      </p:sp>
      <p:sp>
        <p:nvSpPr>
          <p:cNvPr id="34931" name="Text Box 115"/>
          <p:cNvSpPr txBox="1">
            <a:spLocks noChangeArrowheads="1"/>
          </p:cNvSpPr>
          <p:nvPr/>
        </p:nvSpPr>
        <p:spPr bwMode="auto">
          <a:xfrm>
            <a:off x="5535613" y="3333751"/>
            <a:ext cx="339840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Gate/S/D Leak, CT short/open, residues, piping</a:t>
            </a:r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34932" name="Text Box 116"/>
          <p:cNvSpPr txBox="1">
            <a:spLocks noChangeArrowheads="1"/>
          </p:cNvSpPr>
          <p:nvPr/>
        </p:nvSpPr>
        <p:spPr bwMode="auto">
          <a:xfrm>
            <a:off x="5535613" y="3909875"/>
            <a:ext cx="3398400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Footing, pitting, residue </a:t>
            </a:r>
          </a:p>
        </p:txBody>
      </p:sp>
      <p:sp>
        <p:nvSpPr>
          <p:cNvPr id="34926" name="Line 110"/>
          <p:cNvSpPr>
            <a:spLocks noChangeShapeType="1"/>
          </p:cNvSpPr>
          <p:nvPr/>
        </p:nvSpPr>
        <p:spPr bwMode="auto">
          <a:xfrm flipV="1">
            <a:off x="3340100" y="1776413"/>
            <a:ext cx="293688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27" name="Line 111"/>
          <p:cNvSpPr>
            <a:spLocks noChangeShapeType="1"/>
          </p:cNvSpPr>
          <p:nvPr/>
        </p:nvSpPr>
        <p:spPr bwMode="auto">
          <a:xfrm>
            <a:off x="3359150" y="1788319"/>
            <a:ext cx="274638" cy="345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28" name="Line 112"/>
          <p:cNvSpPr>
            <a:spLocks noChangeShapeType="1"/>
          </p:cNvSpPr>
          <p:nvPr/>
        </p:nvSpPr>
        <p:spPr bwMode="auto">
          <a:xfrm>
            <a:off x="3341688" y="2569369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35" name="Text Box 119"/>
          <p:cNvSpPr txBox="1">
            <a:spLocks noChangeArrowheads="1"/>
          </p:cNvSpPr>
          <p:nvPr/>
        </p:nvSpPr>
        <p:spPr bwMode="auto">
          <a:xfrm>
            <a:off x="5535613" y="4291012"/>
            <a:ext cx="339840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latin typeface="Trebuchet MS" pitchFamily="34" charset="0"/>
                <a:ea typeface="新細明體" pitchFamily="18" charset="-120"/>
              </a:rPr>
              <a:t>CT under/over etch, residue, piping</a:t>
            </a:r>
            <a:r>
              <a:rPr lang="en-US" altLang="zh-TW">
                <a:latin typeface="Trebuchet MS" pitchFamily="34" charset="0"/>
                <a:ea typeface="新細明體" pitchFamily="18" charset="-120"/>
              </a:rPr>
              <a:t> </a:t>
            </a:r>
          </a:p>
        </p:txBody>
      </p:sp>
      <p:sp>
        <p:nvSpPr>
          <p:cNvPr id="34939" name="Text Box 123"/>
          <p:cNvSpPr txBox="1">
            <a:spLocks noChangeArrowheads="1"/>
          </p:cNvSpPr>
          <p:nvPr/>
        </p:nvSpPr>
        <p:spPr bwMode="auto">
          <a:xfrm>
            <a:off x="3619500" y="2433638"/>
            <a:ext cx="16200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34943" name="Rectangle 127"/>
          <p:cNvSpPr>
            <a:spLocks noChangeArrowheads="1"/>
          </p:cNvSpPr>
          <p:nvPr/>
        </p:nvSpPr>
        <p:spPr bwMode="auto">
          <a:xfrm>
            <a:off x="3619500" y="1639491"/>
            <a:ext cx="16200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 err="1">
                <a:latin typeface="Trebuchet MS" pitchFamily="34" charset="0"/>
                <a:ea typeface="新細明體" pitchFamily="18" charset="-120"/>
              </a:rPr>
              <a:t>Topo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 Contrast</a:t>
            </a:r>
          </a:p>
        </p:txBody>
      </p:sp>
      <p:sp>
        <p:nvSpPr>
          <p:cNvPr id="34955" name="Rectangle 139"/>
          <p:cNvSpPr>
            <a:spLocks noChangeArrowheads="1"/>
          </p:cNvSpPr>
          <p:nvPr/>
        </p:nvSpPr>
        <p:spPr bwMode="auto">
          <a:xfrm>
            <a:off x="3619500" y="2039541"/>
            <a:ext cx="162000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dirty="0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34956" name="Rectangle 140"/>
          <p:cNvSpPr>
            <a:spLocks noChangeArrowheads="1"/>
          </p:cNvSpPr>
          <p:nvPr/>
        </p:nvSpPr>
        <p:spPr bwMode="auto">
          <a:xfrm>
            <a:off x="3619500" y="2837260"/>
            <a:ext cx="162000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34957" name="Text Box 141"/>
          <p:cNvSpPr txBox="1">
            <a:spLocks noChangeArrowheads="1"/>
          </p:cNvSpPr>
          <p:nvPr/>
        </p:nvSpPr>
        <p:spPr bwMode="auto">
          <a:xfrm>
            <a:off x="3619500" y="3340894"/>
            <a:ext cx="16200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34958" name="Rectangle 142"/>
          <p:cNvSpPr>
            <a:spLocks noChangeArrowheads="1"/>
          </p:cNvSpPr>
          <p:nvPr/>
        </p:nvSpPr>
        <p:spPr bwMode="auto">
          <a:xfrm>
            <a:off x="3619500" y="3813573"/>
            <a:ext cx="16200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34959" name="Text Box 143"/>
          <p:cNvSpPr txBox="1">
            <a:spLocks noChangeArrowheads="1"/>
          </p:cNvSpPr>
          <p:nvPr/>
        </p:nvSpPr>
        <p:spPr bwMode="auto">
          <a:xfrm>
            <a:off x="3619500" y="4307682"/>
            <a:ext cx="16200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34960" name="Text Box 144"/>
          <p:cNvSpPr txBox="1">
            <a:spLocks noChangeArrowheads="1"/>
          </p:cNvSpPr>
          <p:nvPr/>
        </p:nvSpPr>
        <p:spPr bwMode="auto">
          <a:xfrm>
            <a:off x="2333626" y="2845594"/>
            <a:ext cx="10191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34961" name="Text Box 145"/>
          <p:cNvSpPr txBox="1">
            <a:spLocks noChangeArrowheads="1"/>
          </p:cNvSpPr>
          <p:nvPr/>
        </p:nvSpPr>
        <p:spPr bwMode="auto">
          <a:xfrm>
            <a:off x="2324100" y="3331369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34962" name="Line 146"/>
          <p:cNvSpPr>
            <a:spLocks noChangeShapeType="1"/>
          </p:cNvSpPr>
          <p:nvPr/>
        </p:nvSpPr>
        <p:spPr bwMode="auto">
          <a:xfrm>
            <a:off x="3379788" y="3469481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63" name="Text Box 147"/>
          <p:cNvSpPr txBox="1">
            <a:spLocks noChangeArrowheads="1"/>
          </p:cNvSpPr>
          <p:nvPr/>
        </p:nvSpPr>
        <p:spPr bwMode="auto">
          <a:xfrm>
            <a:off x="2333626" y="3807619"/>
            <a:ext cx="101917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34964" name="Text Box 148"/>
          <p:cNvSpPr txBox="1">
            <a:spLocks noChangeArrowheads="1"/>
          </p:cNvSpPr>
          <p:nvPr/>
        </p:nvSpPr>
        <p:spPr bwMode="auto">
          <a:xfrm>
            <a:off x="2324100" y="4307682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34965" name="Line 149"/>
          <p:cNvSpPr>
            <a:spLocks noChangeShapeType="1"/>
          </p:cNvSpPr>
          <p:nvPr/>
        </p:nvSpPr>
        <p:spPr bwMode="auto">
          <a:xfrm>
            <a:off x="3379788" y="4436269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66" name="Line 150"/>
          <p:cNvSpPr>
            <a:spLocks noChangeShapeType="1"/>
          </p:cNvSpPr>
          <p:nvPr/>
        </p:nvSpPr>
        <p:spPr bwMode="auto">
          <a:xfrm>
            <a:off x="3379788" y="3936206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67" name="Line 151"/>
          <p:cNvSpPr>
            <a:spLocks noChangeShapeType="1"/>
          </p:cNvSpPr>
          <p:nvPr/>
        </p:nvSpPr>
        <p:spPr bwMode="auto">
          <a:xfrm>
            <a:off x="3389313" y="2974181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69" name="Line 153"/>
          <p:cNvSpPr>
            <a:spLocks noChangeShapeType="1"/>
          </p:cNvSpPr>
          <p:nvPr/>
        </p:nvSpPr>
        <p:spPr bwMode="auto">
          <a:xfrm>
            <a:off x="5257800" y="2175272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70" name="Line 154"/>
          <p:cNvSpPr>
            <a:spLocks noChangeShapeType="1"/>
          </p:cNvSpPr>
          <p:nvPr/>
        </p:nvSpPr>
        <p:spPr bwMode="auto">
          <a:xfrm>
            <a:off x="5257800" y="1790701"/>
            <a:ext cx="260350" cy="35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grpSp>
        <p:nvGrpSpPr>
          <p:cNvPr id="2" name="Group 156"/>
          <p:cNvGrpSpPr>
            <a:grpSpLocks/>
          </p:cNvGrpSpPr>
          <p:nvPr/>
        </p:nvGrpSpPr>
        <p:grpSpPr bwMode="auto">
          <a:xfrm>
            <a:off x="5257800" y="2569369"/>
            <a:ext cx="292100" cy="392906"/>
            <a:chOff x="3312" y="1776"/>
            <a:chExt cx="240" cy="288"/>
          </a:xfrm>
        </p:grpSpPr>
        <p:sp>
          <p:nvSpPr>
            <p:cNvPr id="34973" name="Line 157"/>
            <p:cNvSpPr>
              <a:spLocks noChangeShapeType="1"/>
            </p:cNvSpPr>
            <p:nvPr/>
          </p:nvSpPr>
          <p:spPr bwMode="auto">
            <a:xfrm>
              <a:off x="3312" y="2064"/>
              <a:ext cx="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34974" name="Line 158"/>
            <p:cNvSpPr>
              <a:spLocks noChangeShapeType="1"/>
            </p:cNvSpPr>
            <p:nvPr/>
          </p:nvSpPr>
          <p:spPr bwMode="auto">
            <a:xfrm>
              <a:off x="3318" y="1776"/>
              <a:ext cx="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grpSp>
        <p:nvGrpSpPr>
          <p:cNvPr id="3" name="Group 159"/>
          <p:cNvGrpSpPr>
            <a:grpSpLocks/>
          </p:cNvGrpSpPr>
          <p:nvPr/>
        </p:nvGrpSpPr>
        <p:grpSpPr bwMode="auto">
          <a:xfrm>
            <a:off x="5257800" y="3457575"/>
            <a:ext cx="292100" cy="476250"/>
            <a:chOff x="3312" y="1776"/>
            <a:chExt cx="240" cy="288"/>
          </a:xfrm>
        </p:grpSpPr>
        <p:sp>
          <p:nvSpPr>
            <p:cNvPr id="34976" name="Line 160"/>
            <p:cNvSpPr>
              <a:spLocks noChangeShapeType="1"/>
            </p:cNvSpPr>
            <p:nvPr/>
          </p:nvSpPr>
          <p:spPr bwMode="auto">
            <a:xfrm>
              <a:off x="3312" y="2064"/>
              <a:ext cx="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  <p:sp>
          <p:nvSpPr>
            <p:cNvPr id="34977" name="Line 161"/>
            <p:cNvSpPr>
              <a:spLocks noChangeShapeType="1"/>
            </p:cNvSpPr>
            <p:nvPr/>
          </p:nvSpPr>
          <p:spPr bwMode="auto">
            <a:xfrm>
              <a:off x="3318" y="1776"/>
              <a:ext cx="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latin typeface="Trebuchet MS" pitchFamily="34" charset="0"/>
              </a:endParaRPr>
            </a:p>
          </p:txBody>
        </p:sp>
      </p:grpSp>
      <p:sp>
        <p:nvSpPr>
          <p:cNvPr id="34980" name="Line 164"/>
          <p:cNvSpPr>
            <a:spLocks noChangeShapeType="1"/>
          </p:cNvSpPr>
          <p:nvPr/>
        </p:nvSpPr>
        <p:spPr bwMode="auto">
          <a:xfrm>
            <a:off x="5257800" y="4438650"/>
            <a:ext cx="284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34995" name="Text Box 179"/>
          <p:cNvSpPr txBox="1">
            <a:spLocks noChangeArrowheads="1"/>
          </p:cNvSpPr>
          <p:nvPr/>
        </p:nvSpPr>
        <p:spPr bwMode="auto">
          <a:xfrm>
            <a:off x="5535612" y="1950244"/>
            <a:ext cx="33984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dirty="0">
                <a:latin typeface="Trebuchet MS" pitchFamily="34" charset="0"/>
                <a:ea typeface="新細明體" pitchFamily="18" charset="-120"/>
              </a:rPr>
              <a:t>chemical mark, etch/CMP remain, growth/deposition/implant missing, …</a:t>
            </a:r>
          </a:p>
        </p:txBody>
      </p:sp>
      <p:sp>
        <p:nvSpPr>
          <p:cNvPr id="34996" name="Text Box 180"/>
          <p:cNvSpPr txBox="1">
            <a:spLocks noChangeArrowheads="1"/>
          </p:cNvSpPr>
          <p:nvPr/>
        </p:nvSpPr>
        <p:spPr bwMode="auto">
          <a:xfrm>
            <a:off x="0" y="0"/>
            <a:ext cx="4095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 Classifications</a:t>
            </a:r>
          </a:p>
        </p:txBody>
      </p:sp>
      <p:sp>
        <p:nvSpPr>
          <p:cNvPr id="34997" name="Line 181"/>
          <p:cNvSpPr>
            <a:spLocks noChangeShapeType="1"/>
          </p:cNvSpPr>
          <p:nvPr/>
        </p:nvSpPr>
        <p:spPr bwMode="auto">
          <a:xfrm>
            <a:off x="3390900" y="2993232"/>
            <a:ext cx="236538" cy="4500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0" name="Oval 6"/>
          <p:cNvSpPr>
            <a:spLocks noChangeArrowheads="1"/>
          </p:cNvSpPr>
          <p:nvPr/>
        </p:nvSpPr>
        <p:spPr bwMode="auto">
          <a:xfrm>
            <a:off x="88900" y="1749029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619501" y="937023"/>
            <a:ext cx="1755775" cy="1549003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324100" y="937023"/>
            <a:ext cx="1041400" cy="1549003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003300" y="917973"/>
            <a:ext cx="977900" cy="1549003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152400" y="1860947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03434" name="Text Box 10"/>
          <p:cNvSpPr txBox="1">
            <a:spLocks noChangeArrowheads="1"/>
          </p:cNvSpPr>
          <p:nvPr/>
        </p:nvSpPr>
        <p:spPr bwMode="auto">
          <a:xfrm>
            <a:off x="977900" y="984647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 b="1" dirty="0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03437" name="Text Box 13"/>
          <p:cNvSpPr txBox="1">
            <a:spLocks noChangeArrowheads="1"/>
          </p:cNvSpPr>
          <p:nvPr/>
        </p:nvSpPr>
        <p:spPr bwMode="auto">
          <a:xfrm>
            <a:off x="2324100" y="2125267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>
            <a:off x="1962151" y="2010966"/>
            <a:ext cx="352425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55" name="Line 31"/>
          <p:cNvSpPr>
            <a:spLocks noChangeShapeType="1"/>
          </p:cNvSpPr>
          <p:nvPr/>
        </p:nvSpPr>
        <p:spPr bwMode="auto">
          <a:xfrm>
            <a:off x="3359150" y="1563292"/>
            <a:ext cx="274638" cy="345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56" name="Line 32"/>
          <p:cNvSpPr>
            <a:spLocks noChangeShapeType="1"/>
          </p:cNvSpPr>
          <p:nvPr/>
        </p:nvSpPr>
        <p:spPr bwMode="auto">
          <a:xfrm>
            <a:off x="3341688" y="2244329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58" name="Text Box 34"/>
          <p:cNvSpPr txBox="1">
            <a:spLocks noChangeArrowheads="1"/>
          </p:cNvSpPr>
          <p:nvPr/>
        </p:nvSpPr>
        <p:spPr bwMode="auto">
          <a:xfrm>
            <a:off x="3622675" y="2108598"/>
            <a:ext cx="17526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03435" name="Line 11"/>
          <p:cNvSpPr>
            <a:spLocks noChangeShapeType="1"/>
          </p:cNvSpPr>
          <p:nvPr/>
        </p:nvSpPr>
        <p:spPr bwMode="auto">
          <a:xfrm flipV="1">
            <a:off x="1962150" y="1558529"/>
            <a:ext cx="368300" cy="46672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36" name="Text Box 12"/>
          <p:cNvSpPr txBox="1">
            <a:spLocks noChangeArrowheads="1"/>
          </p:cNvSpPr>
          <p:nvPr/>
        </p:nvSpPr>
        <p:spPr bwMode="auto">
          <a:xfrm>
            <a:off x="2333626" y="1427560"/>
            <a:ext cx="1019175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flipV="1">
            <a:off x="812800" y="2022872"/>
            <a:ext cx="1905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  <p:sp>
        <p:nvSpPr>
          <p:cNvPr id="103443" name="Rectangle 19"/>
          <p:cNvSpPr>
            <a:spLocks noChangeArrowheads="1"/>
          </p:cNvSpPr>
          <p:nvPr/>
        </p:nvSpPr>
        <p:spPr bwMode="auto">
          <a:xfrm>
            <a:off x="1012826" y="1901429"/>
            <a:ext cx="957263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Surface</a:t>
            </a:r>
          </a:p>
        </p:txBody>
      </p:sp>
      <p:sp>
        <p:nvSpPr>
          <p:cNvPr id="103459" name="Rectangle 35"/>
          <p:cNvSpPr>
            <a:spLocks noChangeArrowheads="1"/>
          </p:cNvSpPr>
          <p:nvPr/>
        </p:nvSpPr>
        <p:spPr bwMode="auto">
          <a:xfrm>
            <a:off x="3619501" y="1414462"/>
            <a:ext cx="1752599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Topo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Contrast</a:t>
            </a:r>
          </a:p>
        </p:txBody>
      </p:sp>
      <p:sp>
        <p:nvSpPr>
          <p:cNvPr id="103460" name="Rectangle 36"/>
          <p:cNvSpPr>
            <a:spLocks noChangeArrowheads="1"/>
          </p:cNvSpPr>
          <p:nvPr/>
        </p:nvSpPr>
        <p:spPr bwMode="auto">
          <a:xfrm>
            <a:off x="3625851" y="1764506"/>
            <a:ext cx="1749425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03487" name="Rectangle 63"/>
          <p:cNvSpPr>
            <a:spLocks noChangeArrowheads="1"/>
          </p:cNvSpPr>
          <p:nvPr/>
        </p:nvSpPr>
        <p:spPr bwMode="auto">
          <a:xfrm>
            <a:off x="5764213" y="947738"/>
            <a:ext cx="31242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General Guidelines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Extraction mode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Hi-LE in favor of edge signal (contrast) 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Lo-LE in favor of material contrast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Reasonable </a:t>
            </a:r>
            <a:r>
              <a:rPr lang="en-US" altLang="zh-TW" sz="1600" dirty="0" err="1">
                <a:latin typeface="Trebuchet MS" pitchFamily="34" charset="0"/>
                <a:ea typeface="新細明體" pitchFamily="18" charset="-120"/>
              </a:rPr>
              <a:t>Ip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 and pixel size for proper resolution</a:t>
            </a:r>
          </a:p>
        </p:txBody>
      </p:sp>
      <p:graphicFrame>
        <p:nvGraphicFramePr>
          <p:cNvPr id="103493" name="Object 69"/>
          <p:cNvGraphicFramePr>
            <a:graphicFrameLocks/>
          </p:cNvGraphicFramePr>
          <p:nvPr/>
        </p:nvGraphicFramePr>
        <p:xfrm>
          <a:off x="2481263" y="2626519"/>
          <a:ext cx="1389062" cy="1041797"/>
        </p:xfrm>
        <a:graphic>
          <a:graphicData uri="http://schemas.openxmlformats.org/presentationml/2006/ole">
            <p:oleObj spid="_x0000_s1090562" name="PhotoImpact" r:id="rId4" imgW="2114286" imgH="2114286" progId="">
              <p:embed/>
            </p:oleObj>
          </a:graphicData>
        </a:graphic>
      </p:graphicFrame>
      <p:graphicFrame>
        <p:nvGraphicFramePr>
          <p:cNvPr id="103497" name="Object 73"/>
          <p:cNvGraphicFramePr>
            <a:graphicFrameLocks/>
          </p:cNvGraphicFramePr>
          <p:nvPr/>
        </p:nvGraphicFramePr>
        <p:xfrm>
          <a:off x="2492376" y="3711178"/>
          <a:ext cx="1389063" cy="1041797"/>
        </p:xfrm>
        <a:graphic>
          <a:graphicData uri="http://schemas.openxmlformats.org/presentationml/2006/ole">
            <p:oleObj spid="_x0000_s1090563" name="PhotoImpact" r:id="rId5" imgW="3174603" imgH="3174603" progId="">
              <p:embed/>
            </p:oleObj>
          </a:graphicData>
        </a:graphic>
      </p:graphicFrame>
      <p:graphicFrame>
        <p:nvGraphicFramePr>
          <p:cNvPr id="103502" name="Object 78"/>
          <p:cNvGraphicFramePr>
            <a:graphicFrameLocks/>
          </p:cNvGraphicFramePr>
          <p:nvPr/>
        </p:nvGraphicFramePr>
        <p:xfrm>
          <a:off x="911226" y="2626519"/>
          <a:ext cx="1389063" cy="1041797"/>
        </p:xfrm>
        <a:graphic>
          <a:graphicData uri="http://schemas.openxmlformats.org/presentationml/2006/ole">
            <p:oleObj spid="_x0000_s1090564" name="PhotoImpact" r:id="rId6" imgW="3936508" imgH="3936508" progId="">
              <p:embed/>
            </p:oleObj>
          </a:graphicData>
        </a:graphic>
      </p:graphicFrame>
      <p:pic>
        <p:nvPicPr>
          <p:cNvPr id="103505" name="Picture 81" descr="Patch_A9_DefectID61"/>
          <p:cNvPicPr>
            <a:picLocks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8363" y="3724276"/>
            <a:ext cx="1427162" cy="1041797"/>
          </a:xfrm>
          <a:prstGeom prst="rect">
            <a:avLst/>
          </a:prstGeom>
          <a:noFill/>
        </p:spPr>
      </p:pic>
      <p:sp>
        <p:nvSpPr>
          <p:cNvPr id="103507" name="Text Box 83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DOI-Surface-Physical-TC</a:t>
            </a:r>
          </a:p>
        </p:txBody>
      </p:sp>
      <p:pic>
        <p:nvPicPr>
          <p:cNvPr id="103512" name="Picture 88" descr="SMIC Via1 500ev Apt3 def3637 X66"/>
          <p:cNvPicPr preferRelativeResize="0">
            <a:picLocks noChangeArrowheads="1"/>
          </p:cNvPicPr>
          <p:nvPr/>
        </p:nvPicPr>
        <p:blipFill>
          <a:blip r:embed="rId8" cstate="print">
            <a:lum bright="12000" contrast="48000"/>
          </a:blip>
          <a:srcRect l="7101" t="21014" r="15073" b="946"/>
          <a:stretch>
            <a:fillRect/>
          </a:stretch>
        </p:blipFill>
        <p:spPr bwMode="auto">
          <a:xfrm>
            <a:off x="3910014" y="2627710"/>
            <a:ext cx="1462087" cy="1096565"/>
          </a:xfrm>
          <a:prstGeom prst="rect">
            <a:avLst/>
          </a:prstGeom>
          <a:noFill/>
        </p:spPr>
      </p:pic>
      <p:sp>
        <p:nvSpPr>
          <p:cNvPr id="103513" name="Line 89"/>
          <p:cNvSpPr>
            <a:spLocks noChangeShapeType="1"/>
          </p:cNvSpPr>
          <p:nvPr/>
        </p:nvSpPr>
        <p:spPr bwMode="auto">
          <a:xfrm>
            <a:off x="3373438" y="1553766"/>
            <a:ext cx="29210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 sz="160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33" name="Picture 61"/>
          <p:cNvPicPr preferRelativeResize="0">
            <a:picLocks noChangeArrowheads="1"/>
          </p:cNvPicPr>
          <p:nvPr/>
        </p:nvPicPr>
        <p:blipFill>
          <a:blip r:embed="rId4" cstate="print">
            <a:lum bright="-18000"/>
          </a:blip>
          <a:srcRect l="9657" t="26161" r="44313" b="29172"/>
          <a:stretch>
            <a:fillRect/>
          </a:stretch>
        </p:blipFill>
        <p:spPr bwMode="auto">
          <a:xfrm>
            <a:off x="3622675" y="2647950"/>
            <a:ext cx="1462088" cy="109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474" name="Oval 2"/>
          <p:cNvSpPr>
            <a:spLocks noChangeArrowheads="1"/>
          </p:cNvSpPr>
          <p:nvPr/>
        </p:nvSpPr>
        <p:spPr bwMode="auto">
          <a:xfrm>
            <a:off x="88900" y="1704975"/>
            <a:ext cx="723900" cy="52149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619501" y="1028700"/>
            <a:ext cx="1755775" cy="1549004"/>
          </a:xfrm>
          <a:prstGeom prst="rect">
            <a:avLst/>
          </a:prstGeom>
          <a:solidFill>
            <a:srgbClr val="008080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2324100" y="1028700"/>
            <a:ext cx="1041400" cy="1549004"/>
          </a:xfrm>
          <a:prstGeom prst="rect">
            <a:avLst/>
          </a:prstGeom>
          <a:solidFill>
            <a:srgbClr val="FF99CC">
              <a:alpha val="67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1003300" y="1009650"/>
            <a:ext cx="977900" cy="1549004"/>
          </a:xfrm>
          <a:prstGeom prst="rect">
            <a:avLst/>
          </a:prstGeom>
          <a:solidFill>
            <a:srgbClr val="333399">
              <a:alpha val="64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152400" y="1816894"/>
            <a:ext cx="64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DOI</a:t>
            </a:r>
          </a:p>
        </p:txBody>
      </p: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977900" y="1176338"/>
            <a:ext cx="802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368300">
              <a:spcBef>
                <a:spcPct val="50000"/>
              </a:spcBef>
              <a:tabLst>
                <a:tab pos="1257300" algn="l"/>
                <a:tab pos="2578100" algn="l"/>
                <a:tab pos="2806700" algn="l"/>
              </a:tabLst>
            </a:pPr>
            <a:r>
              <a:rPr lang="en-US" altLang="zh-TW" b="1" dirty="0">
                <a:latin typeface="Trebuchet MS" pitchFamily="34" charset="0"/>
                <a:ea typeface="新細明體" pitchFamily="18" charset="-120"/>
              </a:rPr>
              <a:t>Location 	DOI Type 		Image Type 				</a:t>
            </a:r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2324100" y="2216944"/>
            <a:ext cx="10287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Electrical</a:t>
            </a:r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>
            <a:off x="1962151" y="2035969"/>
            <a:ext cx="352425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92" name="Line 20"/>
          <p:cNvSpPr>
            <a:spLocks noChangeShapeType="1"/>
          </p:cNvSpPr>
          <p:nvPr/>
        </p:nvSpPr>
        <p:spPr bwMode="auto">
          <a:xfrm>
            <a:off x="3359150" y="1654969"/>
            <a:ext cx="274638" cy="345281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93" name="Line 21"/>
          <p:cNvSpPr>
            <a:spLocks noChangeShapeType="1"/>
          </p:cNvSpPr>
          <p:nvPr/>
        </p:nvSpPr>
        <p:spPr bwMode="auto">
          <a:xfrm>
            <a:off x="3341688" y="2336006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94" name="Text Box 22"/>
          <p:cNvSpPr txBox="1">
            <a:spLocks noChangeArrowheads="1"/>
          </p:cNvSpPr>
          <p:nvPr/>
        </p:nvSpPr>
        <p:spPr bwMode="auto">
          <a:xfrm>
            <a:off x="3622675" y="2200276"/>
            <a:ext cx="1752600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VC</a:t>
            </a:r>
          </a:p>
        </p:txBody>
      </p:sp>
      <p:sp>
        <p:nvSpPr>
          <p:cNvPr id="105495" name="Line 23"/>
          <p:cNvSpPr>
            <a:spLocks noChangeShapeType="1"/>
          </p:cNvSpPr>
          <p:nvPr/>
        </p:nvSpPr>
        <p:spPr bwMode="auto">
          <a:xfrm flipV="1">
            <a:off x="1973264" y="1650206"/>
            <a:ext cx="357187" cy="334566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96" name="Text Box 24"/>
          <p:cNvSpPr txBox="1">
            <a:spLocks noChangeArrowheads="1"/>
          </p:cNvSpPr>
          <p:nvPr/>
        </p:nvSpPr>
        <p:spPr bwMode="auto">
          <a:xfrm>
            <a:off x="2333626" y="1519238"/>
            <a:ext cx="1019175" cy="338554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Physical</a:t>
            </a:r>
          </a:p>
        </p:txBody>
      </p:sp>
      <p:sp>
        <p:nvSpPr>
          <p:cNvPr id="105497" name="Line 25"/>
          <p:cNvSpPr>
            <a:spLocks noChangeShapeType="1"/>
          </p:cNvSpPr>
          <p:nvPr/>
        </p:nvSpPr>
        <p:spPr bwMode="auto">
          <a:xfrm>
            <a:off x="836613" y="1962150"/>
            <a:ext cx="185737" cy="833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498" name="Rectangle 26"/>
          <p:cNvSpPr>
            <a:spLocks noChangeArrowheads="1"/>
          </p:cNvSpPr>
          <p:nvPr/>
        </p:nvSpPr>
        <p:spPr bwMode="auto">
          <a:xfrm>
            <a:off x="1012826" y="1851423"/>
            <a:ext cx="957263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/>
            <a:r>
              <a:rPr lang="en-US" altLang="zh-TW" sz="1600" b="1">
                <a:latin typeface="Trebuchet MS" pitchFamily="34" charset="0"/>
                <a:ea typeface="新細明體" pitchFamily="18" charset="-120"/>
              </a:rPr>
              <a:t>Surface</a:t>
            </a:r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 flipV="1">
            <a:off x="3340100" y="1643063"/>
            <a:ext cx="293688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  <p:sp>
        <p:nvSpPr>
          <p:cNvPr id="105500" name="Rectangle 28"/>
          <p:cNvSpPr>
            <a:spLocks noChangeArrowheads="1"/>
          </p:cNvSpPr>
          <p:nvPr/>
        </p:nvSpPr>
        <p:spPr bwMode="auto">
          <a:xfrm>
            <a:off x="3619500" y="1506141"/>
            <a:ext cx="1731817" cy="3385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1" dirty="0" err="1">
                <a:latin typeface="Trebuchet MS" pitchFamily="34" charset="0"/>
                <a:ea typeface="新細明體" pitchFamily="18" charset="-120"/>
              </a:rPr>
              <a:t>Topo</a:t>
            </a:r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 Contrast</a:t>
            </a:r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3625851" y="1856185"/>
            <a:ext cx="1749425" cy="33855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1600" b="1" dirty="0">
                <a:latin typeface="Trebuchet MS" pitchFamily="34" charset="0"/>
                <a:ea typeface="新細明體" pitchFamily="18" charset="-120"/>
              </a:rPr>
              <a:t>Mat Contrast</a:t>
            </a:r>
          </a:p>
        </p:txBody>
      </p:sp>
      <p:sp>
        <p:nvSpPr>
          <p:cNvPr id="105516" name="Rectangle 44"/>
          <p:cNvSpPr>
            <a:spLocks noChangeArrowheads="1"/>
          </p:cNvSpPr>
          <p:nvPr/>
        </p:nvSpPr>
        <p:spPr bwMode="auto">
          <a:xfrm>
            <a:off x="5484813" y="903685"/>
            <a:ext cx="35179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altLang="zh-TW" sz="2000" dirty="0">
                <a:latin typeface="Trebuchet MS" pitchFamily="34" charset="0"/>
                <a:ea typeface="新細明體" pitchFamily="18" charset="-120"/>
              </a:rPr>
              <a:t>General Guidelines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Extraction mode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Positive Pre-flood or pre-scan to boost contrast differences 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Lo-LE or Hi-LE for optimal contrast.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Reasonable </a:t>
            </a:r>
            <a:r>
              <a:rPr lang="en-US" altLang="zh-TW" sz="1600" dirty="0" err="1">
                <a:latin typeface="Trebuchet MS" pitchFamily="34" charset="0"/>
                <a:ea typeface="新細明體" pitchFamily="18" charset="-120"/>
              </a:rPr>
              <a:t>Ip</a:t>
            </a:r>
            <a:r>
              <a:rPr lang="en-US" altLang="zh-TW" sz="1600" dirty="0">
                <a:latin typeface="Trebuchet MS" pitchFamily="34" charset="0"/>
                <a:ea typeface="新細明體" pitchFamily="18" charset="-120"/>
              </a:rPr>
              <a:t> and pixel size for proper resolution</a:t>
            </a:r>
          </a:p>
        </p:txBody>
      </p:sp>
      <p:graphicFrame>
        <p:nvGraphicFramePr>
          <p:cNvPr id="105520" name="Object 48"/>
          <p:cNvGraphicFramePr>
            <a:graphicFrameLocks/>
          </p:cNvGraphicFramePr>
          <p:nvPr/>
        </p:nvGraphicFramePr>
        <p:xfrm>
          <a:off x="2047875" y="3774281"/>
          <a:ext cx="1462088" cy="1096566"/>
        </p:xfrm>
        <a:graphic>
          <a:graphicData uri="http://schemas.openxmlformats.org/presentationml/2006/ole">
            <p:oleObj spid="_x0000_s1091586" name="PhotoImpact" r:id="rId5" imgW="2038095" imgH="2038095" progId="">
              <p:embed/>
            </p:oleObj>
          </a:graphicData>
        </a:graphic>
      </p:graphicFrame>
      <p:graphicFrame>
        <p:nvGraphicFramePr>
          <p:cNvPr id="105521" name="Object 49"/>
          <p:cNvGraphicFramePr>
            <a:graphicFrameLocks/>
          </p:cNvGraphicFramePr>
          <p:nvPr/>
        </p:nvGraphicFramePr>
        <p:xfrm>
          <a:off x="3589339" y="3779044"/>
          <a:ext cx="1462087" cy="1096566"/>
        </p:xfrm>
        <a:graphic>
          <a:graphicData uri="http://schemas.openxmlformats.org/presentationml/2006/ole">
            <p:oleObj spid="_x0000_s1091587" name="PhotoImpact" r:id="rId6" imgW="2158730" imgH="2158730" progId="">
              <p:embed/>
            </p:oleObj>
          </a:graphicData>
        </a:graphic>
      </p:graphicFrame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051050" y="2628900"/>
            <a:ext cx="1462088" cy="1096566"/>
            <a:chOff x="2102" y="2324"/>
            <a:chExt cx="682" cy="660"/>
          </a:xfrm>
        </p:grpSpPr>
        <p:pic>
          <p:nvPicPr>
            <p:cNvPr id="105525" name="Picture 53"/>
            <p:cNvPicPr preferRelativeResize="0">
              <a:picLocks noChangeArrowheads="1"/>
            </p:cNvPicPr>
            <p:nvPr/>
          </p:nvPicPr>
          <p:blipFill>
            <a:blip r:embed="rId7" cstate="print"/>
            <a:srcRect l="28497" t="25822" r="25333" b="29405"/>
            <a:stretch>
              <a:fillRect/>
            </a:stretch>
          </p:blipFill>
          <p:spPr bwMode="auto">
            <a:xfrm>
              <a:off x="2112" y="2328"/>
              <a:ext cx="672" cy="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5530" name="Text Box 58"/>
            <p:cNvSpPr txBox="1">
              <a:spLocks noChangeArrowheads="1"/>
            </p:cNvSpPr>
            <p:nvPr/>
          </p:nvSpPr>
          <p:spPr bwMode="auto">
            <a:xfrm>
              <a:off x="2102" y="2324"/>
              <a:ext cx="395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200">
                  <a:latin typeface="Trebuchet MS" pitchFamily="34" charset="0"/>
                  <a:ea typeface="新細明體" pitchFamily="18" charset="-120"/>
                </a:rPr>
                <a:t>Hi LE</a:t>
              </a:r>
            </a:p>
          </p:txBody>
        </p:sp>
      </p:grpSp>
      <p:sp>
        <p:nvSpPr>
          <p:cNvPr id="105535" name="Text Box 63"/>
          <p:cNvSpPr txBox="1">
            <a:spLocks noChangeArrowheads="1"/>
          </p:cNvSpPr>
          <p:nvPr/>
        </p:nvSpPr>
        <p:spPr bwMode="auto">
          <a:xfrm>
            <a:off x="0" y="0"/>
            <a:ext cx="7667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DOI-Surface-Physical-MC</a:t>
            </a:r>
          </a:p>
        </p:txBody>
      </p:sp>
      <p:pic>
        <p:nvPicPr>
          <p:cNvPr id="105537" name="Picture 65" descr="on-poly-3-die(-10,1)-(-69"/>
          <p:cNvPicPr>
            <a:picLocks noChangeAspect="1" noChangeArrowheads="1"/>
          </p:cNvPicPr>
          <p:nvPr/>
        </p:nvPicPr>
        <p:blipFill>
          <a:blip r:embed="rId8" cstate="print"/>
          <a:srcRect l="20529" t="35927" r="41058" b="26944"/>
          <a:stretch>
            <a:fillRect/>
          </a:stretch>
        </p:blipFill>
        <p:spPr bwMode="auto">
          <a:xfrm>
            <a:off x="485776" y="2619375"/>
            <a:ext cx="1520825" cy="1102519"/>
          </a:xfrm>
          <a:prstGeom prst="rect">
            <a:avLst/>
          </a:prstGeom>
          <a:noFill/>
        </p:spPr>
      </p:pic>
      <p:sp>
        <p:nvSpPr>
          <p:cNvPr id="105540" name="Freeform 68"/>
          <p:cNvSpPr>
            <a:spLocks/>
          </p:cNvSpPr>
          <p:nvPr/>
        </p:nvSpPr>
        <p:spPr bwMode="auto">
          <a:xfrm>
            <a:off x="3778250" y="1103710"/>
            <a:ext cx="590550" cy="561975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160"/>
              </a:cxn>
              <a:cxn ang="0">
                <a:pos x="232" y="168"/>
              </a:cxn>
              <a:cxn ang="0">
                <a:pos x="232" y="1088"/>
              </a:cxn>
              <a:cxn ang="0">
                <a:pos x="456" y="1088"/>
              </a:cxn>
              <a:cxn ang="0">
                <a:pos x="448" y="152"/>
              </a:cxn>
              <a:cxn ang="0">
                <a:pos x="704" y="152"/>
              </a:cxn>
              <a:cxn ang="0">
                <a:pos x="704" y="16"/>
              </a:cxn>
              <a:cxn ang="0">
                <a:pos x="8" y="0"/>
              </a:cxn>
            </a:cxnLst>
            <a:rect l="0" t="0" r="r" b="b"/>
            <a:pathLst>
              <a:path w="704" h="1088">
                <a:moveTo>
                  <a:pt x="8" y="0"/>
                </a:moveTo>
                <a:lnTo>
                  <a:pt x="0" y="160"/>
                </a:lnTo>
                <a:lnTo>
                  <a:pt x="232" y="168"/>
                </a:lnTo>
                <a:lnTo>
                  <a:pt x="232" y="1088"/>
                </a:lnTo>
                <a:lnTo>
                  <a:pt x="456" y="1088"/>
                </a:lnTo>
                <a:lnTo>
                  <a:pt x="448" y="152"/>
                </a:lnTo>
                <a:lnTo>
                  <a:pt x="704" y="152"/>
                </a:lnTo>
                <a:lnTo>
                  <a:pt x="704" y="16"/>
                </a:lnTo>
                <a:lnTo>
                  <a:pt x="8" y="0"/>
                </a:lnTo>
                <a:close/>
              </a:path>
            </a:pathLst>
          </a:custGeom>
          <a:noFill/>
          <a:ln w="34925" cap="flat" cmpd="sng">
            <a:noFill/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 anchor="ctr">
        <a:spAutoFit/>
      </a:bodyPr>
      <a:lstStyle>
        <a:defPPr algn="l">
          <a:lnSpc>
            <a:spcPct val="80000"/>
          </a:lnSpc>
          <a:buClr>
            <a:srgbClr val="00CC00"/>
          </a:buClr>
          <a:buSzPct val="100000"/>
          <a:buFont typeface="Wingdings" pitchFamily="2" charset="2"/>
          <a:buNone/>
          <a:defRPr sz="2400" b="1" i="0" dirty="0" err="1"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59216</TotalTime>
  <Words>1829</Words>
  <Application>Microsoft Office PowerPoint</Application>
  <PresentationFormat>如螢幕大小 (16:9)</PresentationFormat>
  <Paragraphs>541</Paragraphs>
  <Slides>51</Slides>
  <Notes>26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3" baseType="lpstr">
      <vt:lpstr>Default Design</vt:lpstr>
      <vt:lpstr>PhotoImpact</vt:lpstr>
      <vt:lpstr>投影片 1</vt:lpstr>
      <vt:lpstr>Working Flow 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General Requirements</vt:lpstr>
      <vt:lpstr>Image Quality -- Astigmatism Correction</vt:lpstr>
      <vt:lpstr>Image Quality -- Focus</vt:lpstr>
      <vt:lpstr>Image Quality – High Contrast</vt:lpstr>
      <vt:lpstr>Stable Image -- Control Distortion</vt:lpstr>
      <vt:lpstr>Stable Image -- Control Distortion</vt:lpstr>
      <vt:lpstr>Stable Image? -- Uniform Charging</vt:lpstr>
      <vt:lpstr>Stable Image? –charge Artifacts</vt:lpstr>
      <vt:lpstr>Stable Image? -- Stable GL</vt:lpstr>
      <vt:lpstr>Stable Image? -- Stable GL</vt:lpstr>
      <vt:lpstr>DOI Check</vt:lpstr>
      <vt:lpstr>Based on Known Device</vt:lpstr>
      <vt:lpstr>投影片 28</vt:lpstr>
      <vt:lpstr>投影片 29</vt:lpstr>
      <vt:lpstr>投影片 30</vt:lpstr>
      <vt:lpstr>投影片 31</vt:lpstr>
      <vt:lpstr>投影片 32</vt:lpstr>
      <vt:lpstr>Imaging Conditions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</vt:vector>
  </TitlesOfParts>
  <Company>Hermes Microvision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Product Marketing Hermes Microvision Inc.</dc:creator>
  <cp:lastModifiedBy>hmi94068</cp:lastModifiedBy>
  <cp:revision>3722</cp:revision>
  <dcterms:created xsi:type="dcterms:W3CDTF">2005-03-08T21:15:44Z</dcterms:created>
  <dcterms:modified xsi:type="dcterms:W3CDTF">2016-12-27T03:32:33Z</dcterms:modified>
</cp:coreProperties>
</file>